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3.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5.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8.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9.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0.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703" r:id="rId6"/>
  </p:sldMasterIdLst>
  <p:notesMasterIdLst>
    <p:notesMasterId r:id="rId98"/>
  </p:notesMasterIdLst>
  <p:sldIdLst>
    <p:sldId id="258" r:id="rId7"/>
    <p:sldId id="410" r:id="rId8"/>
    <p:sldId id="411" r:id="rId9"/>
    <p:sldId id="412" r:id="rId10"/>
    <p:sldId id="413" r:id="rId11"/>
    <p:sldId id="372" r:id="rId12"/>
    <p:sldId id="318" r:id="rId13"/>
    <p:sldId id="260" r:id="rId14"/>
    <p:sldId id="269" r:id="rId15"/>
    <p:sldId id="270" r:id="rId16"/>
    <p:sldId id="271" r:id="rId17"/>
    <p:sldId id="319" r:id="rId18"/>
    <p:sldId id="304" r:id="rId19"/>
    <p:sldId id="326" r:id="rId20"/>
    <p:sldId id="273" r:id="rId21"/>
    <p:sldId id="274" r:id="rId22"/>
    <p:sldId id="327" r:id="rId23"/>
    <p:sldId id="259" r:id="rId24"/>
    <p:sldId id="261" r:id="rId25"/>
    <p:sldId id="262" r:id="rId26"/>
    <p:sldId id="320" r:id="rId27"/>
    <p:sldId id="328" r:id="rId28"/>
    <p:sldId id="275" r:id="rId29"/>
    <p:sldId id="276" r:id="rId30"/>
    <p:sldId id="277" r:id="rId31"/>
    <p:sldId id="268" r:id="rId32"/>
    <p:sldId id="278" r:id="rId33"/>
    <p:sldId id="279" r:id="rId34"/>
    <p:sldId id="281" r:id="rId35"/>
    <p:sldId id="280" r:id="rId36"/>
    <p:sldId id="282" r:id="rId37"/>
    <p:sldId id="321" r:id="rId38"/>
    <p:sldId id="283" r:id="rId39"/>
    <p:sldId id="303" r:id="rId40"/>
    <p:sldId id="284" r:id="rId41"/>
    <p:sldId id="305" r:id="rId42"/>
    <p:sldId id="286" r:id="rId43"/>
    <p:sldId id="285" r:id="rId44"/>
    <p:sldId id="322" r:id="rId45"/>
    <p:sldId id="289" r:id="rId46"/>
    <p:sldId id="329" r:id="rId47"/>
    <p:sldId id="324" r:id="rId48"/>
    <p:sldId id="287" r:id="rId49"/>
    <p:sldId id="288" r:id="rId50"/>
    <p:sldId id="290" r:id="rId51"/>
    <p:sldId id="263" r:id="rId52"/>
    <p:sldId id="264" r:id="rId53"/>
    <p:sldId id="265" r:id="rId54"/>
    <p:sldId id="266" r:id="rId55"/>
    <p:sldId id="317" r:id="rId56"/>
    <p:sldId id="291" r:id="rId57"/>
    <p:sldId id="292" r:id="rId58"/>
    <p:sldId id="293" r:id="rId59"/>
    <p:sldId id="330" r:id="rId60"/>
    <p:sldId id="294" r:id="rId61"/>
    <p:sldId id="295" r:id="rId62"/>
    <p:sldId id="296" r:id="rId63"/>
    <p:sldId id="297" r:id="rId64"/>
    <p:sldId id="298" r:id="rId65"/>
    <p:sldId id="299" r:id="rId66"/>
    <p:sldId id="300" r:id="rId67"/>
    <p:sldId id="301" r:id="rId68"/>
    <p:sldId id="302" r:id="rId69"/>
    <p:sldId id="306" r:id="rId70"/>
    <p:sldId id="323" r:id="rId71"/>
    <p:sldId id="309" r:id="rId72"/>
    <p:sldId id="310" r:id="rId73"/>
    <p:sldId id="312" r:id="rId74"/>
    <p:sldId id="311" r:id="rId75"/>
    <p:sldId id="313" r:id="rId76"/>
    <p:sldId id="314" r:id="rId77"/>
    <p:sldId id="431" r:id="rId78"/>
    <p:sldId id="316" r:id="rId79"/>
    <p:sldId id="373" r:id="rId80"/>
    <p:sldId id="420" r:id="rId81"/>
    <p:sldId id="272" r:id="rId82"/>
    <p:sldId id="315" r:id="rId83"/>
    <p:sldId id="416" r:id="rId84"/>
    <p:sldId id="417" r:id="rId85"/>
    <p:sldId id="419" r:id="rId86"/>
    <p:sldId id="422" r:id="rId87"/>
    <p:sldId id="421" r:id="rId88"/>
    <p:sldId id="374" r:id="rId89"/>
    <p:sldId id="423" r:id="rId90"/>
    <p:sldId id="424" r:id="rId91"/>
    <p:sldId id="425" r:id="rId92"/>
    <p:sldId id="426" r:id="rId93"/>
    <p:sldId id="427" r:id="rId94"/>
    <p:sldId id="428" r:id="rId95"/>
    <p:sldId id="429" r:id="rId96"/>
    <p:sldId id="430" r:id="rId97"/>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wrence leiter" initials="ll" lastIdx="16" clrIdx="0">
    <p:extLst>
      <p:ext uri="{19B8F6BF-5375-455C-9EA6-DF929625EA0E}">
        <p15:presenceInfo xmlns:p15="http://schemas.microsoft.com/office/powerpoint/2012/main" userId="e69f6ce56f6a80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4B67"/>
    <a:srgbClr val="525F83"/>
    <a:srgbClr val="E1E4EB"/>
    <a:srgbClr val="CCD1DE"/>
    <a:srgbClr val="B8BFD0"/>
    <a:srgbClr val="F2F2F2"/>
    <a:srgbClr val="BE182A"/>
    <a:srgbClr val="C97D0F"/>
    <a:srgbClr val="54607F"/>
    <a:srgbClr val="FFD8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5042" autoAdjust="0"/>
  </p:normalViewPr>
  <p:slideViewPr>
    <p:cSldViewPr snapToGrid="0">
      <p:cViewPr varScale="1">
        <p:scale>
          <a:sx n="80" d="100"/>
          <a:sy n="80" d="100"/>
        </p:scale>
        <p:origin x="1464" y="43"/>
      </p:cViewPr>
      <p:guideLst/>
    </p:cSldViewPr>
  </p:slideViewPr>
  <p:notesTextViewPr>
    <p:cViewPr>
      <p:scale>
        <a:sx n="1" d="1"/>
        <a:sy n="1" d="1"/>
      </p:scale>
      <p:origin x="0" y="0"/>
    </p:cViewPr>
  </p:notesTextViewPr>
  <p:sorterViewPr>
    <p:cViewPr>
      <p:scale>
        <a:sx n="66" d="100"/>
        <a:sy n="66" d="100"/>
      </p:scale>
      <p:origin x="0" y="-875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notesMaster" Target="notesMasters/notes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9.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2.xml"/><Relationship Id="rId1" Type="http://schemas.microsoft.com/office/2011/relationships/chartStyle" Target="style2.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3.xml"/><Relationship Id="rId1" Type="http://schemas.microsoft.com/office/2011/relationships/chartStyle" Target="style3.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5.xml"/><Relationship Id="rId1" Type="http://schemas.microsoft.com/office/2011/relationships/chartStyle" Target="style5.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54607F"/>
              </a:solidFill>
              <a:ln w="19050">
                <a:noFill/>
              </a:ln>
              <a:effectLst/>
            </c:spPr>
            <c:extLst>
              <c:ext xmlns:c16="http://schemas.microsoft.com/office/drawing/2014/chart" uri="{C3380CC4-5D6E-409C-BE32-E72D297353CC}">
                <c16:uniqueId val="{00000001-7D95-4D0C-BB85-C05DDF227AD1}"/>
              </c:ext>
            </c:extLst>
          </c:dPt>
          <c:dPt>
            <c:idx val="1"/>
            <c:bubble3D val="0"/>
            <c:spPr>
              <a:solidFill>
                <a:schemeClr val="bg1">
                  <a:lumMod val="75000"/>
                </a:schemeClr>
              </a:solidFill>
              <a:ln w="19050">
                <a:noFill/>
              </a:ln>
              <a:effectLst/>
            </c:spPr>
            <c:extLst>
              <c:ext xmlns:c16="http://schemas.microsoft.com/office/drawing/2014/chart" uri="{C3380CC4-5D6E-409C-BE32-E72D297353CC}">
                <c16:uniqueId val="{00000003-7D95-4D0C-BB85-C05DDF227AD1}"/>
              </c:ext>
            </c:extLst>
          </c:dPt>
          <c:dPt>
            <c:idx val="2"/>
            <c:bubble3D val="0"/>
            <c:spPr>
              <a:solidFill>
                <a:schemeClr val="accent3"/>
              </a:solidFill>
              <a:ln w="19050">
                <a:noFill/>
              </a:ln>
              <a:effectLst/>
            </c:spPr>
            <c:extLst>
              <c:ext xmlns:c16="http://schemas.microsoft.com/office/drawing/2014/chart" uri="{C3380CC4-5D6E-409C-BE32-E72D297353CC}">
                <c16:uniqueId val="{00000005-7D95-4D0C-BB85-C05DDF227AD1}"/>
              </c:ext>
            </c:extLst>
          </c:dPt>
          <c:dPt>
            <c:idx val="3"/>
            <c:bubble3D val="0"/>
            <c:spPr>
              <a:solidFill>
                <a:schemeClr val="accent4"/>
              </a:solidFill>
              <a:ln w="19050">
                <a:noFill/>
              </a:ln>
              <a:effectLst/>
            </c:spPr>
            <c:extLst>
              <c:ext xmlns:c16="http://schemas.microsoft.com/office/drawing/2014/chart" uri="{C3380CC4-5D6E-409C-BE32-E72D297353CC}">
                <c16:uniqueId val="{00000007-7D95-4D0C-BB85-C05DDF227AD1}"/>
              </c:ext>
            </c:extLst>
          </c:dPt>
          <c:cat>
            <c:strRef>
              <c:f>Sheet1!$A$2:$A$5</c:f>
              <c:strCache>
                <c:ptCount val="2"/>
                <c:pt idx="0">
                  <c:v>1st Qtr</c:v>
                </c:pt>
                <c:pt idx="1">
                  <c:v>2nd Qtr</c:v>
                </c:pt>
              </c:strCache>
            </c:strRef>
          </c:cat>
          <c:val>
            <c:numRef>
              <c:f>Sheet1!$B$2:$B$5</c:f>
              <c:numCache>
                <c:formatCode>General</c:formatCode>
                <c:ptCount val="4"/>
                <c:pt idx="0">
                  <c:v>45</c:v>
                </c:pt>
                <c:pt idx="1">
                  <c:v>55</c:v>
                </c:pt>
              </c:numCache>
            </c:numRef>
          </c:val>
          <c:extLst>
            <c:ext xmlns:c16="http://schemas.microsoft.com/office/drawing/2014/chart" uri="{C3380CC4-5D6E-409C-BE32-E72D297353CC}">
              <c16:uniqueId val="{00000008-7D95-4D0C-BB85-C05DDF227AD1}"/>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zero"/>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Arial Narrow" panose="020B0606020202030204" pitchFamily="34" charset="0"/>
                <a:ea typeface="+mn-ea"/>
                <a:cs typeface="+mn-cs"/>
              </a:defRPr>
            </a:pPr>
            <a:r>
              <a:rPr lang="en-GB">
                <a:latin typeface="Arial Narrow" panose="020B0606020202030204" pitchFamily="34" charset="0"/>
              </a:rPr>
              <a:t>3-year Kaplan Meier rate of the primary endpoint</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Arial Narrow" panose="020B0606020202030204" pitchFamily="34" charset="0"/>
              <a:ea typeface="+mn-ea"/>
              <a:cs typeface="+mn-cs"/>
            </a:defRPr>
          </a:pPr>
          <a:endParaRPr lang="en-US"/>
        </a:p>
      </c:txPr>
    </c:title>
    <c:autoTitleDeleted val="0"/>
    <c:plotArea>
      <c:layout/>
      <c:barChart>
        <c:barDir val="col"/>
        <c:grouping val="clustered"/>
        <c:varyColors val="0"/>
        <c:ser>
          <c:idx val="0"/>
          <c:order val="0"/>
          <c:tx>
            <c:strRef>
              <c:f>Tabelle1!$B$1</c:f>
              <c:strCache>
                <c:ptCount val="1"/>
                <c:pt idx="0">
                  <c:v>Evolocumab</c:v>
                </c:pt>
              </c:strCache>
            </c:strRef>
          </c:tx>
          <c:spPr>
            <a:solidFill>
              <a:srgbClr val="FFC000"/>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Tabelle1!$A$2:$A$7</c:f>
              <c:strCache>
                <c:ptCount val="6"/>
                <c:pt idx="0">
                  <c:v>recent MI history (P&lt;0.001)</c:v>
                </c:pt>
                <c:pt idx="1">
                  <c:v>older MI history (P=0.30)</c:v>
                </c:pt>
                <c:pt idx="2">
                  <c:v>multiple prior MIs (P=0.003)</c:v>
                </c:pt>
                <c:pt idx="3">
                  <c:v>1 prior MI (P=0.10)</c:v>
                </c:pt>
                <c:pt idx="4">
                  <c:v>multi-vessel disease (P=0.001)</c:v>
                </c:pt>
                <c:pt idx="5">
                  <c:v>no multi-vessel disease (P=0.14)</c:v>
                </c:pt>
              </c:strCache>
            </c:strRef>
          </c:cat>
          <c:val>
            <c:numRef>
              <c:f>Tabelle1!$B$2:$B$7</c:f>
              <c:numCache>
                <c:formatCode>0.00%</c:formatCode>
                <c:ptCount val="6"/>
                <c:pt idx="0">
                  <c:v>0.13500000000000001</c:v>
                </c:pt>
                <c:pt idx="1">
                  <c:v>0.13300000000000001</c:v>
                </c:pt>
                <c:pt idx="2">
                  <c:v>0.187</c:v>
                </c:pt>
                <c:pt idx="3">
                  <c:v>0.115</c:v>
                </c:pt>
                <c:pt idx="4">
                  <c:v>0.158</c:v>
                </c:pt>
                <c:pt idx="5">
                  <c:v>0.124</c:v>
                </c:pt>
              </c:numCache>
            </c:numRef>
          </c:val>
          <c:extLst>
            <c:ext xmlns:c16="http://schemas.microsoft.com/office/drawing/2014/chart" uri="{C3380CC4-5D6E-409C-BE32-E72D297353CC}">
              <c16:uniqueId val="{00000000-60AD-43B5-9966-1B59E5A12868}"/>
            </c:ext>
          </c:extLst>
        </c:ser>
        <c:ser>
          <c:idx val="1"/>
          <c:order val="1"/>
          <c:tx>
            <c:strRef>
              <c:f>Tabelle1!$C$1</c:f>
              <c:strCache>
                <c:ptCount val="1"/>
                <c:pt idx="0">
                  <c:v>Placebo</c:v>
                </c:pt>
              </c:strCache>
            </c:strRef>
          </c:tx>
          <c:spPr>
            <a:solidFill>
              <a:sysClr val="window" lastClr="FFFFFF">
                <a:lumMod val="65000"/>
              </a:sysClr>
            </a:solidFill>
            <a:ln>
              <a:noFill/>
            </a:ln>
            <a:effectLst/>
          </c:spPr>
          <c:invertIfNegative val="0"/>
          <c:dLbls>
            <c:dLbl>
              <c:idx val="0"/>
              <c:tx>
                <c:rich>
                  <a:bodyPr/>
                  <a:lstStyle/>
                  <a:p>
                    <a:fld id="{C2CAC3E5-1B59-4E3C-A845-FB42B82DAA0B}" type="VALUE">
                      <a:rPr lang="en-US" smtClean="0"/>
                      <a:pPr/>
                      <a:t>[VALUE]</a:t>
                    </a:fld>
                    <a:endParaRPr lang="en-CA"/>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0AD-43B5-9966-1B59E5A12868}"/>
                </c:ext>
              </c:extLst>
            </c:dLbl>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Tabelle1!$A$2:$A$7</c:f>
              <c:strCache>
                <c:ptCount val="6"/>
                <c:pt idx="0">
                  <c:v>recent MI history (P&lt;0.001)</c:v>
                </c:pt>
                <c:pt idx="1">
                  <c:v>older MI history (P=0.30)</c:v>
                </c:pt>
                <c:pt idx="2">
                  <c:v>multiple prior MIs (P=0.003)</c:v>
                </c:pt>
                <c:pt idx="3">
                  <c:v>1 prior MI (P=0.10)</c:v>
                </c:pt>
                <c:pt idx="4">
                  <c:v>multi-vessel disease (P=0.001)</c:v>
                </c:pt>
                <c:pt idx="5">
                  <c:v>no multi-vessel disease (P=0.14)</c:v>
                </c:pt>
              </c:strCache>
            </c:strRef>
          </c:cat>
          <c:val>
            <c:numRef>
              <c:f>Tabelle1!$C$2:$C$7</c:f>
              <c:numCache>
                <c:formatCode>0.00%</c:formatCode>
                <c:ptCount val="6"/>
                <c:pt idx="0">
                  <c:v>0.16900000000000001</c:v>
                </c:pt>
                <c:pt idx="1">
                  <c:v>0.14099999999999999</c:v>
                </c:pt>
                <c:pt idx="2">
                  <c:v>0.224</c:v>
                </c:pt>
                <c:pt idx="3">
                  <c:v>0.128</c:v>
                </c:pt>
                <c:pt idx="4">
                  <c:v>0.19400000000000001</c:v>
                </c:pt>
                <c:pt idx="5">
                  <c:v>0.13600000000000001</c:v>
                </c:pt>
              </c:numCache>
            </c:numRef>
          </c:val>
          <c:extLst>
            <c:ext xmlns:c16="http://schemas.microsoft.com/office/drawing/2014/chart" uri="{C3380CC4-5D6E-409C-BE32-E72D297353CC}">
              <c16:uniqueId val="{00000002-60AD-43B5-9966-1B59E5A12868}"/>
            </c:ext>
          </c:extLst>
        </c:ser>
        <c:dLbls>
          <c:dLblPos val="outEnd"/>
          <c:showLegendKey val="0"/>
          <c:showVal val="1"/>
          <c:showCatName val="0"/>
          <c:showSerName val="0"/>
          <c:showPercent val="0"/>
          <c:showBubbleSize val="0"/>
        </c:dLbls>
        <c:gapWidth val="219"/>
        <c:overlap val="-27"/>
        <c:axId val="117304176"/>
        <c:axId val="117304568"/>
        <c:extLst>
          <c:ext xmlns:c15="http://schemas.microsoft.com/office/drawing/2012/chart" uri="{02D57815-91ED-43cb-92C2-25804820EDAC}">
            <c15:filteredBarSeries>
              <c15:ser>
                <c:idx val="2"/>
                <c:order val="2"/>
                <c:tx>
                  <c:strRef>
                    <c:extLst>
                      <c:ext uri="{02D57815-91ED-43cb-92C2-25804820EDAC}">
                        <c15:formulaRef>
                          <c15:sqref>Tabelle1!$D$1</c15:sqref>
                        </c15:formulaRef>
                      </c:ext>
                    </c:extLst>
                    <c:strCache>
                      <c:ptCount val="1"/>
                      <c:pt idx="0">
                        <c:v>Spalte1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Tabelle1!$A$2:$A$7</c15:sqref>
                        </c15:formulaRef>
                      </c:ext>
                    </c:extLst>
                    <c:strCache>
                      <c:ptCount val="6"/>
                      <c:pt idx="0">
                        <c:v>recent MI history (P&lt;0.001)</c:v>
                      </c:pt>
                      <c:pt idx="1">
                        <c:v>older MI history (P=0.30)</c:v>
                      </c:pt>
                      <c:pt idx="2">
                        <c:v>multiple prior MIs (P=0.003)</c:v>
                      </c:pt>
                      <c:pt idx="3">
                        <c:v>1 prior MI (P=0.10)</c:v>
                      </c:pt>
                      <c:pt idx="4">
                        <c:v>multi-vessel disease (P=0.001)</c:v>
                      </c:pt>
                      <c:pt idx="5">
                        <c:v>no multi-vessel disease (P=0.14)</c:v>
                      </c:pt>
                    </c:strCache>
                  </c:strRef>
                </c:cat>
                <c:val>
                  <c:numRef>
                    <c:extLst>
                      <c:ext uri="{02D57815-91ED-43cb-92C2-25804820EDAC}">
                        <c15:formulaRef>
                          <c15:sqref>Tabelle1!$D$2:$D$7</c15:sqref>
                        </c15:formulaRef>
                      </c:ext>
                    </c:extLst>
                    <c:numCache>
                      <c:formatCode>General</c:formatCode>
                      <c:ptCount val="6"/>
                    </c:numCache>
                  </c:numRef>
                </c:val>
                <c:extLst>
                  <c:ext xmlns:c16="http://schemas.microsoft.com/office/drawing/2014/chart" uri="{C3380CC4-5D6E-409C-BE32-E72D297353CC}">
                    <c16:uniqueId val="{00000003-60AD-43B5-9966-1B59E5A12868}"/>
                  </c:ext>
                </c:extLst>
              </c15:ser>
            </c15:filteredBarSeries>
          </c:ext>
        </c:extLst>
      </c:barChart>
      <c:catAx>
        <c:axId val="117304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117304568"/>
        <c:crosses val="autoZero"/>
        <c:auto val="1"/>
        <c:lblAlgn val="ctr"/>
        <c:lblOffset val="100"/>
        <c:noMultiLvlLbl val="0"/>
      </c:catAx>
      <c:valAx>
        <c:axId val="117304568"/>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11730417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legend>
    <c:plotVisOnly val="1"/>
    <c:dispBlanksAs val="gap"/>
    <c:showDLblsOverMax val="0"/>
  </c:chart>
  <c:spPr>
    <a:noFill/>
    <a:ln>
      <a:noFill/>
    </a:ln>
    <a:effectLst/>
  </c:spPr>
  <c:txPr>
    <a:bodyPr/>
    <a:lstStyle/>
    <a:p>
      <a:pPr>
        <a:defRPr sz="1200"/>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54607F"/>
              </a:solidFill>
              <a:ln w="19050">
                <a:noFill/>
              </a:ln>
              <a:effectLst/>
            </c:spPr>
            <c:extLst>
              <c:ext xmlns:c16="http://schemas.microsoft.com/office/drawing/2014/chart" uri="{C3380CC4-5D6E-409C-BE32-E72D297353CC}">
                <c16:uniqueId val="{00000001-4346-479C-B61B-F22E843091D0}"/>
              </c:ext>
            </c:extLst>
          </c:dPt>
          <c:dPt>
            <c:idx val="1"/>
            <c:bubble3D val="0"/>
            <c:spPr>
              <a:solidFill>
                <a:schemeClr val="bg1">
                  <a:lumMod val="75000"/>
                </a:schemeClr>
              </a:solidFill>
              <a:ln w="19050">
                <a:noFill/>
              </a:ln>
              <a:effectLst/>
            </c:spPr>
            <c:extLst>
              <c:ext xmlns:c16="http://schemas.microsoft.com/office/drawing/2014/chart" uri="{C3380CC4-5D6E-409C-BE32-E72D297353CC}">
                <c16:uniqueId val="{00000003-4346-479C-B61B-F22E843091D0}"/>
              </c:ext>
            </c:extLst>
          </c:dPt>
          <c:dPt>
            <c:idx val="2"/>
            <c:bubble3D val="0"/>
            <c:spPr>
              <a:solidFill>
                <a:schemeClr val="accent3"/>
              </a:solidFill>
              <a:ln w="19050">
                <a:noFill/>
              </a:ln>
              <a:effectLst/>
            </c:spPr>
            <c:extLst>
              <c:ext xmlns:c16="http://schemas.microsoft.com/office/drawing/2014/chart" uri="{C3380CC4-5D6E-409C-BE32-E72D297353CC}">
                <c16:uniqueId val="{00000005-4346-479C-B61B-F22E843091D0}"/>
              </c:ext>
            </c:extLst>
          </c:dPt>
          <c:dPt>
            <c:idx val="3"/>
            <c:bubble3D val="0"/>
            <c:spPr>
              <a:solidFill>
                <a:schemeClr val="accent4"/>
              </a:solidFill>
              <a:ln w="19050">
                <a:noFill/>
              </a:ln>
              <a:effectLst/>
            </c:spPr>
            <c:extLst>
              <c:ext xmlns:c16="http://schemas.microsoft.com/office/drawing/2014/chart" uri="{C3380CC4-5D6E-409C-BE32-E72D297353CC}">
                <c16:uniqueId val="{00000007-4346-479C-B61B-F22E843091D0}"/>
              </c:ext>
            </c:extLst>
          </c:dPt>
          <c:cat>
            <c:strRef>
              <c:f>Sheet1!$A$2:$A$5</c:f>
              <c:strCache>
                <c:ptCount val="2"/>
                <c:pt idx="0">
                  <c:v>1st Qtr</c:v>
                </c:pt>
                <c:pt idx="1">
                  <c:v>2nd Qtr</c:v>
                </c:pt>
              </c:strCache>
            </c:strRef>
          </c:cat>
          <c:val>
            <c:numRef>
              <c:f>Sheet1!$B$2:$B$5</c:f>
              <c:numCache>
                <c:formatCode>General</c:formatCode>
                <c:ptCount val="4"/>
                <c:pt idx="0">
                  <c:v>43</c:v>
                </c:pt>
                <c:pt idx="1">
                  <c:v>57</c:v>
                </c:pt>
              </c:numCache>
            </c:numRef>
          </c:val>
          <c:extLst>
            <c:ext xmlns:c16="http://schemas.microsoft.com/office/drawing/2014/chart" uri="{C3380CC4-5D6E-409C-BE32-E72D297353CC}">
              <c16:uniqueId val="{00000008-4346-479C-B61B-F22E843091D0}"/>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zero"/>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9934792730195718E-2"/>
          <c:y val="2.0895257164552882E-2"/>
          <c:w val="0.77092783791526498"/>
          <c:h val="0.83940622963516198"/>
        </c:manualLayout>
      </c:layout>
      <c:barChart>
        <c:barDir val="col"/>
        <c:grouping val="clustered"/>
        <c:varyColors val="0"/>
        <c:ser>
          <c:idx val="0"/>
          <c:order val="0"/>
          <c:tx>
            <c:strRef>
              <c:f>Sheet1!$B$1</c:f>
              <c:strCache>
                <c:ptCount val="1"/>
                <c:pt idx="0">
                  <c:v>Not achieved</c:v>
                </c:pt>
              </c:strCache>
            </c:strRef>
          </c:tx>
          <c:spPr>
            <a:solidFill>
              <a:schemeClr val="accent2"/>
            </a:solidFill>
            <a:ln>
              <a:noFill/>
            </a:ln>
            <a:effectLst/>
          </c:spPr>
          <c:invertIfNegative val="0"/>
          <c:dPt>
            <c:idx val="0"/>
            <c:invertIfNegative val="0"/>
            <c:bubble3D val="0"/>
            <c:spPr>
              <a:solidFill>
                <a:srgbClr val="2E3546"/>
              </a:solidFill>
              <a:ln>
                <a:noFill/>
              </a:ln>
              <a:effectLst/>
            </c:spPr>
            <c:extLst>
              <c:ext xmlns:c16="http://schemas.microsoft.com/office/drawing/2014/chart" uri="{C3380CC4-5D6E-409C-BE32-E72D297353CC}">
                <c16:uniqueId val="{00000003-775F-40B4-B590-5BD06DFC2B27}"/>
              </c:ext>
            </c:extLst>
          </c:dPt>
          <c:dPt>
            <c:idx val="1"/>
            <c:invertIfNegative val="0"/>
            <c:bubble3D val="0"/>
            <c:spPr>
              <a:solidFill>
                <a:srgbClr val="54607F"/>
              </a:solidFill>
              <a:ln>
                <a:noFill/>
              </a:ln>
              <a:effectLst/>
            </c:spPr>
            <c:extLst>
              <c:ext xmlns:c16="http://schemas.microsoft.com/office/drawing/2014/chart" uri="{C3380CC4-5D6E-409C-BE32-E72D297353CC}">
                <c16:uniqueId val="{00000001-775F-40B4-B590-5BD06DFC2B27}"/>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Arial Narrow" panose="020B0606020202030204"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Index LDL-C test</c:v>
                </c:pt>
                <c:pt idx="1">
                  <c:v>Follow-up LDL-C test</c:v>
                </c:pt>
              </c:strCache>
            </c:strRef>
          </c:cat>
          <c:val>
            <c:numRef>
              <c:f>Sheet1!$B$2:$B$3</c:f>
              <c:numCache>
                <c:formatCode>0.00%</c:formatCode>
                <c:ptCount val="2"/>
                <c:pt idx="0">
                  <c:v>0.48499999999999999</c:v>
                </c:pt>
                <c:pt idx="1">
                  <c:v>0.36599999999999999</c:v>
                </c:pt>
              </c:numCache>
            </c:numRef>
          </c:val>
          <c:extLst>
            <c:ext xmlns:c16="http://schemas.microsoft.com/office/drawing/2014/chart" uri="{C3380CC4-5D6E-409C-BE32-E72D297353CC}">
              <c16:uniqueId val="{00000002-775F-40B4-B590-5BD06DFC2B27}"/>
            </c:ext>
          </c:extLst>
        </c:ser>
        <c:dLbls>
          <c:dLblPos val="ctr"/>
          <c:showLegendKey val="0"/>
          <c:showVal val="1"/>
          <c:showCatName val="0"/>
          <c:showSerName val="0"/>
          <c:showPercent val="0"/>
          <c:showBubbleSize val="0"/>
        </c:dLbls>
        <c:gapWidth val="79"/>
        <c:axId val="16595760"/>
        <c:axId val="478229600"/>
      </c:barChart>
      <c:catAx>
        <c:axId val="16595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cap="all" spc="100" normalizeH="0" baseline="0">
                <a:solidFill>
                  <a:schemeClr val="tx1">
                    <a:lumMod val="65000"/>
                    <a:lumOff val="35000"/>
                  </a:schemeClr>
                </a:solidFill>
                <a:latin typeface="Arial Narrow" panose="020B0606020202030204" pitchFamily="34" charset="0"/>
                <a:ea typeface="+mn-ea"/>
                <a:cs typeface="+mn-cs"/>
              </a:defRPr>
            </a:pPr>
            <a:endParaRPr lang="en-US"/>
          </a:p>
        </c:txPr>
        <c:crossAx val="478229600"/>
        <c:crosses val="autoZero"/>
        <c:auto val="1"/>
        <c:lblAlgn val="ctr"/>
        <c:lblOffset val="100"/>
        <c:noMultiLvlLbl val="0"/>
      </c:catAx>
      <c:valAx>
        <c:axId val="478229600"/>
        <c:scaling>
          <c:orientation val="minMax"/>
          <c:max val="1"/>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1659576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525F83"/>
            </a:solidFill>
            <a:ln>
              <a:noFill/>
            </a:ln>
            <a:effectLst>
              <a:outerShdw blurRad="50800" dist="38100" dir="5400000" algn="t" rotWithShape="0">
                <a:prstClr val="black">
                  <a:alpha val="40000"/>
                </a:prstClr>
              </a:outerShdw>
            </a:effectLst>
          </c:spPr>
          <c:invertIfNegative val="0"/>
          <c:dLbls>
            <c:dLbl>
              <c:idx val="0"/>
              <c:tx>
                <c:rich>
                  <a:bodyPr/>
                  <a:lstStyle/>
                  <a:p>
                    <a:r>
                      <a:rPr lang="en-US" dirty="0"/>
                      <a:t>-48%</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6BA-4D2F-881C-7E8CDED5EF3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schemeClr>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4"/>
                <c:pt idx="0">
                  <c:v>Category 1</c:v>
                </c:pt>
                <c:pt idx="1">
                  <c:v>Category 2</c:v>
                </c:pt>
                <c:pt idx="2">
                  <c:v>Category 3</c:v>
                </c:pt>
                <c:pt idx="3">
                  <c:v>Category 4</c:v>
                </c:pt>
              </c:strCache>
            </c:strRef>
          </c:cat>
          <c:val>
            <c:numRef>
              <c:f>Sheet1!$B$2:$B$6</c:f>
              <c:numCache>
                <c:formatCode>General</c:formatCode>
                <c:ptCount val="5"/>
                <c:pt idx="0">
                  <c:v>-0.45</c:v>
                </c:pt>
                <c:pt idx="1">
                  <c:v>-0.54</c:v>
                </c:pt>
                <c:pt idx="2">
                  <c:v>-0.36000000000000004</c:v>
                </c:pt>
                <c:pt idx="3">
                  <c:v>-0.6100000000000011</c:v>
                </c:pt>
                <c:pt idx="4">
                  <c:v>-0.60000000000000109</c:v>
                </c:pt>
              </c:numCache>
            </c:numRef>
          </c:val>
          <c:extLst>
            <c:ext xmlns:c16="http://schemas.microsoft.com/office/drawing/2014/chart" uri="{C3380CC4-5D6E-409C-BE32-E72D297353CC}">
              <c16:uniqueId val="{00000001-16BA-4D2F-881C-7E8CDED5EF36}"/>
            </c:ext>
          </c:extLst>
        </c:ser>
        <c:ser>
          <c:idx val="1"/>
          <c:order val="1"/>
          <c:tx>
            <c:strRef>
              <c:f>Sheet1!$C$1</c:f>
              <c:strCache>
                <c:ptCount val="1"/>
                <c:pt idx="0">
                  <c:v>Series 2</c:v>
                </c:pt>
              </c:strCache>
            </c:strRef>
          </c:tx>
          <c:spPr>
            <a:solidFill>
              <a:srgbClr val="7784A5"/>
            </a:solidFill>
            <a:ln>
              <a:noFill/>
            </a:ln>
            <a:effectLst>
              <a:outerShdw blurRad="50800" dist="38100" dir="5400000" algn="t" rotWithShape="0">
                <a:prstClr val="black">
                  <a:alpha val="40000"/>
                </a:prstClr>
              </a:outerShdw>
            </a:effectLst>
          </c:spPr>
          <c:invertIfNegative val="0"/>
          <c:dLbls>
            <c:dLbl>
              <c:idx val="2"/>
              <c:tx>
                <c:rich>
                  <a:bodyPr/>
                  <a:lstStyle/>
                  <a:p>
                    <a:r>
                      <a:rPr lang="en-US" dirty="0"/>
                      <a:t>-59%</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6BA-4D2F-881C-7E8CDED5EF36}"/>
                </c:ext>
              </c:extLst>
            </c:dLbl>
            <c:dLbl>
              <c:idx val="3"/>
              <c:tx>
                <c:rich>
                  <a:bodyPr/>
                  <a:lstStyle/>
                  <a:p>
                    <a:r>
                      <a:rPr lang="en-US" dirty="0"/>
                      <a:t>-74%</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6BA-4D2F-881C-7E8CDED5EF3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schemeClr>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4"/>
                <c:pt idx="0">
                  <c:v>Category 1</c:v>
                </c:pt>
                <c:pt idx="1">
                  <c:v>Category 2</c:v>
                </c:pt>
                <c:pt idx="2">
                  <c:v>Category 3</c:v>
                </c:pt>
                <c:pt idx="3">
                  <c:v>Category 4</c:v>
                </c:pt>
              </c:strCache>
            </c:strRef>
          </c:cat>
          <c:val>
            <c:numRef>
              <c:f>Sheet1!$C$2:$C$6</c:f>
              <c:numCache>
                <c:formatCode>General</c:formatCode>
                <c:ptCount val="5"/>
                <c:pt idx="0">
                  <c:v>-0.46</c:v>
                </c:pt>
                <c:pt idx="1">
                  <c:v>-0.43000000000000005</c:v>
                </c:pt>
                <c:pt idx="2">
                  <c:v>-0.58000000000000096</c:v>
                </c:pt>
                <c:pt idx="3">
                  <c:v>-0.71000000000000107</c:v>
                </c:pt>
                <c:pt idx="4">
                  <c:v>-0.63000000000000211</c:v>
                </c:pt>
              </c:numCache>
            </c:numRef>
          </c:val>
          <c:extLst>
            <c:ext xmlns:c16="http://schemas.microsoft.com/office/drawing/2014/chart" uri="{C3380CC4-5D6E-409C-BE32-E72D297353CC}">
              <c16:uniqueId val="{00000004-16BA-4D2F-881C-7E8CDED5EF36}"/>
            </c:ext>
          </c:extLst>
        </c:ser>
        <c:dLbls>
          <c:showLegendKey val="0"/>
          <c:showVal val="0"/>
          <c:showCatName val="0"/>
          <c:showSerName val="0"/>
          <c:showPercent val="0"/>
          <c:showBubbleSize val="0"/>
        </c:dLbls>
        <c:gapWidth val="219"/>
        <c:overlap val="-27"/>
        <c:axId val="122408960"/>
        <c:axId val="122410496"/>
      </c:barChart>
      <c:catAx>
        <c:axId val="122408960"/>
        <c:scaling>
          <c:orientation val="minMax"/>
        </c:scaling>
        <c:delete val="1"/>
        <c:axPos val="b"/>
        <c:numFmt formatCode="General" sourceLinked="1"/>
        <c:majorTickMark val="none"/>
        <c:minorTickMark val="none"/>
        <c:tickLblPos val="none"/>
        <c:crossAx val="122410496"/>
        <c:crosses val="autoZero"/>
        <c:auto val="1"/>
        <c:lblAlgn val="ctr"/>
        <c:lblOffset val="100"/>
        <c:noMultiLvlLbl val="0"/>
      </c:catAx>
      <c:valAx>
        <c:axId val="122410496"/>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75000"/>
                  </a:schemeClr>
                </a:solidFill>
                <a:latin typeface="Arial Narrow" panose="020B0606020202030204" pitchFamily="34" charset="0"/>
                <a:ea typeface="+mn-ea"/>
                <a:cs typeface="+mn-cs"/>
              </a:defRPr>
            </a:pPr>
            <a:endParaRPr lang="en-US"/>
          </a:p>
        </c:txPr>
        <c:crossAx val="1224089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Visit 1: Baseline (n=2,024)</c:v>
                </c:pt>
              </c:strCache>
            </c:strRef>
          </c:tx>
          <c:spPr>
            <a:solidFill>
              <a:srgbClr val="2E354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Ezetimibe</c:v>
                </c:pt>
                <c:pt idx="1">
                  <c:v>BAS</c:v>
                </c:pt>
                <c:pt idx="2">
                  <c:v>Fibrate</c:v>
                </c:pt>
                <c:pt idx="3">
                  <c:v>Niacin</c:v>
                </c:pt>
                <c:pt idx="4">
                  <c:v>PCSK9 Inh.</c:v>
                </c:pt>
              </c:strCache>
            </c:strRef>
          </c:cat>
          <c:val>
            <c:numRef>
              <c:f>Sheet1!$B$2:$B$6</c:f>
              <c:numCache>
                <c:formatCode>General</c:formatCode>
                <c:ptCount val="5"/>
                <c:pt idx="0">
                  <c:v>25.5</c:v>
                </c:pt>
                <c:pt idx="1">
                  <c:v>5.2</c:v>
                </c:pt>
                <c:pt idx="2">
                  <c:v>2.7</c:v>
                </c:pt>
                <c:pt idx="3">
                  <c:v>0.4</c:v>
                </c:pt>
                <c:pt idx="4">
                  <c:v>0</c:v>
                </c:pt>
              </c:numCache>
            </c:numRef>
          </c:val>
          <c:extLst>
            <c:ext xmlns:c16="http://schemas.microsoft.com/office/drawing/2014/chart" uri="{C3380CC4-5D6E-409C-BE32-E72D297353CC}">
              <c16:uniqueId val="{00000000-0787-416D-B2AB-4DCB9CF6A698}"/>
            </c:ext>
          </c:extLst>
        </c:ser>
        <c:ser>
          <c:idx val="1"/>
          <c:order val="1"/>
          <c:tx>
            <c:strRef>
              <c:f>Sheet1!$C$1</c:f>
              <c:strCache>
                <c:ptCount val="1"/>
                <c:pt idx="0">
                  <c:v>Visit 2: 6-16 weeks (n=1,548)</c:v>
                </c:pt>
              </c:strCache>
            </c:strRef>
          </c:tx>
          <c:spPr>
            <a:solidFill>
              <a:srgbClr val="54607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Ezetimibe</c:v>
                </c:pt>
                <c:pt idx="1">
                  <c:v>BAS</c:v>
                </c:pt>
                <c:pt idx="2">
                  <c:v>Fibrate</c:v>
                </c:pt>
                <c:pt idx="3">
                  <c:v>Niacin</c:v>
                </c:pt>
                <c:pt idx="4">
                  <c:v>PCSK9 Inh.</c:v>
                </c:pt>
              </c:strCache>
            </c:strRef>
          </c:cat>
          <c:val>
            <c:numRef>
              <c:f>Sheet1!$C$2:$C$6</c:f>
              <c:numCache>
                <c:formatCode>General</c:formatCode>
                <c:ptCount val="5"/>
                <c:pt idx="0">
                  <c:v>36.6</c:v>
                </c:pt>
                <c:pt idx="1">
                  <c:v>3.9</c:v>
                </c:pt>
                <c:pt idx="2">
                  <c:v>2.6</c:v>
                </c:pt>
                <c:pt idx="3">
                  <c:v>0.8</c:v>
                </c:pt>
                <c:pt idx="4">
                  <c:v>21.7</c:v>
                </c:pt>
              </c:numCache>
            </c:numRef>
          </c:val>
          <c:extLst>
            <c:ext xmlns:c16="http://schemas.microsoft.com/office/drawing/2014/chart" uri="{C3380CC4-5D6E-409C-BE32-E72D297353CC}">
              <c16:uniqueId val="{00000001-0787-416D-B2AB-4DCB9CF6A698}"/>
            </c:ext>
          </c:extLst>
        </c:ser>
        <c:ser>
          <c:idx val="2"/>
          <c:order val="2"/>
          <c:tx>
            <c:strRef>
              <c:f>Sheet1!$D$1</c:f>
              <c:strCache>
                <c:ptCount val="1"/>
                <c:pt idx="0">
                  <c:v>Visit 3: 18-30 weeks+ (n=1,112)</c:v>
                </c:pt>
              </c:strCache>
            </c:strRef>
          </c:tx>
          <c:spPr>
            <a:solidFill>
              <a:srgbClr val="D2EEF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Ezetimibe</c:v>
                </c:pt>
                <c:pt idx="1">
                  <c:v>BAS</c:v>
                </c:pt>
                <c:pt idx="2">
                  <c:v>Fibrate</c:v>
                </c:pt>
                <c:pt idx="3">
                  <c:v>Niacin</c:v>
                </c:pt>
                <c:pt idx="4">
                  <c:v>PCSK9 Inh.</c:v>
                </c:pt>
              </c:strCache>
            </c:strRef>
          </c:cat>
          <c:val>
            <c:numRef>
              <c:f>Sheet1!$D$2:$D$6</c:f>
              <c:numCache>
                <c:formatCode>General</c:formatCode>
                <c:ptCount val="5"/>
                <c:pt idx="0">
                  <c:v>36.799999999999997</c:v>
                </c:pt>
                <c:pt idx="1">
                  <c:v>4.2</c:v>
                </c:pt>
                <c:pt idx="2">
                  <c:v>2.2999999999999998</c:v>
                </c:pt>
                <c:pt idx="3">
                  <c:v>0.5</c:v>
                </c:pt>
                <c:pt idx="4">
                  <c:v>25.1</c:v>
                </c:pt>
              </c:numCache>
            </c:numRef>
          </c:val>
          <c:extLst>
            <c:ext xmlns:c16="http://schemas.microsoft.com/office/drawing/2014/chart" uri="{C3380CC4-5D6E-409C-BE32-E72D297353CC}">
              <c16:uniqueId val="{00000002-0787-416D-B2AB-4DCB9CF6A698}"/>
            </c:ext>
          </c:extLst>
        </c:ser>
        <c:dLbls>
          <c:showLegendKey val="0"/>
          <c:showVal val="0"/>
          <c:showCatName val="0"/>
          <c:showSerName val="0"/>
          <c:showPercent val="0"/>
          <c:showBubbleSize val="0"/>
        </c:dLbls>
        <c:gapWidth val="219"/>
        <c:overlap val="-27"/>
        <c:axId val="597673055"/>
        <c:axId val="562945616"/>
      </c:barChart>
      <c:catAx>
        <c:axId val="5976730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562945616"/>
        <c:crosses val="autoZero"/>
        <c:auto val="1"/>
        <c:lblAlgn val="ctr"/>
        <c:lblOffset val="100"/>
        <c:noMultiLvlLbl val="0"/>
      </c:catAx>
      <c:valAx>
        <c:axId val="562945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crossAx val="597673055"/>
        <c:crosses val="autoZero"/>
        <c:crossBetween val="between"/>
      </c:valAx>
      <c:spPr>
        <a:noFill/>
        <a:ln>
          <a:noFill/>
        </a:ln>
        <a:effectLst/>
      </c:spPr>
    </c:plotArea>
    <c:legend>
      <c:legendPos val="t"/>
      <c:layout>
        <c:manualLayout>
          <c:xMode val="edge"/>
          <c:yMode val="edge"/>
          <c:x val="5.5168247970422045E-2"/>
          <c:y val="2.8781041316204609E-3"/>
          <c:w val="0.8999999457404636"/>
          <c:h val="6.2857794234590869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Visit 1: Baseline (n=2,024)</c:v>
                </c:pt>
              </c:strCache>
            </c:strRef>
          </c:tx>
          <c:spPr>
            <a:solidFill>
              <a:srgbClr val="2E3546"/>
            </a:solidFill>
            <a:ln>
              <a:noFill/>
            </a:ln>
            <a:effectLst/>
          </c:spPr>
          <c:invertIfNegative val="0"/>
          <c:dPt>
            <c:idx val="1"/>
            <c:invertIfNegative val="0"/>
            <c:bubble3D val="0"/>
            <c:spPr>
              <a:solidFill>
                <a:srgbClr val="54607F"/>
              </a:solidFill>
              <a:ln>
                <a:noFill/>
              </a:ln>
              <a:effectLst/>
            </c:spPr>
            <c:extLst>
              <c:ext xmlns:c16="http://schemas.microsoft.com/office/drawing/2014/chart" uri="{C3380CC4-5D6E-409C-BE32-E72D297353CC}">
                <c16:uniqueId val="{00000000-FB5D-429A-BE1C-20E8306BB542}"/>
              </c:ext>
            </c:extLst>
          </c:dPt>
          <c:dPt>
            <c:idx val="2"/>
            <c:invertIfNegative val="0"/>
            <c:bubble3D val="0"/>
            <c:spPr>
              <a:solidFill>
                <a:srgbClr val="D2EEFA"/>
              </a:solidFill>
              <a:ln>
                <a:noFill/>
              </a:ln>
              <a:effectLst/>
            </c:spPr>
            <c:extLst>
              <c:ext xmlns:c16="http://schemas.microsoft.com/office/drawing/2014/chart" uri="{C3380CC4-5D6E-409C-BE32-E72D297353CC}">
                <c16:uniqueId val="{00000001-FB5D-429A-BE1C-20E8306BB542}"/>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Visit 1: (n=2,024)</c:v>
                </c:pt>
                <c:pt idx="1">
                  <c:v>Visit 2: (n=1,548)</c:v>
                </c:pt>
                <c:pt idx="2">
                  <c:v>Visit 3: (n=1,112)</c:v>
                </c:pt>
              </c:strCache>
            </c:strRef>
          </c:cat>
          <c:val>
            <c:numRef>
              <c:f>Sheet1!$B$2:$B$4</c:f>
              <c:numCache>
                <c:formatCode>General</c:formatCode>
                <c:ptCount val="3"/>
                <c:pt idx="0">
                  <c:v>2.7</c:v>
                </c:pt>
                <c:pt idx="1">
                  <c:v>42.3</c:v>
                </c:pt>
                <c:pt idx="2">
                  <c:v>51.5</c:v>
                </c:pt>
              </c:numCache>
            </c:numRef>
          </c:val>
          <c:extLst>
            <c:ext xmlns:c16="http://schemas.microsoft.com/office/drawing/2014/chart" uri="{C3380CC4-5D6E-409C-BE32-E72D297353CC}">
              <c16:uniqueId val="{00000000-0787-416D-B2AB-4DCB9CF6A698}"/>
            </c:ext>
          </c:extLst>
        </c:ser>
        <c:dLbls>
          <c:showLegendKey val="0"/>
          <c:showVal val="0"/>
          <c:showCatName val="0"/>
          <c:showSerName val="0"/>
          <c:showPercent val="0"/>
          <c:showBubbleSize val="0"/>
        </c:dLbls>
        <c:gapWidth val="79"/>
        <c:overlap val="-27"/>
        <c:axId val="597673055"/>
        <c:axId val="562945616"/>
      </c:barChart>
      <c:catAx>
        <c:axId val="5976730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562945616"/>
        <c:crosses val="autoZero"/>
        <c:auto val="1"/>
        <c:lblAlgn val="ctr"/>
        <c:lblOffset val="100"/>
        <c:noMultiLvlLbl val="0"/>
      </c:catAx>
      <c:valAx>
        <c:axId val="562945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crossAx val="597673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9934792730195718E-2"/>
          <c:y val="2.0895257164552882E-2"/>
          <c:w val="0.77092783791526498"/>
          <c:h val="0.83940622963516198"/>
        </c:manualLayout>
      </c:layout>
      <c:barChart>
        <c:barDir val="col"/>
        <c:grouping val="clustered"/>
        <c:varyColors val="0"/>
        <c:ser>
          <c:idx val="0"/>
          <c:order val="0"/>
          <c:tx>
            <c:strRef>
              <c:f>Sheet1!$B$1</c:f>
              <c:strCache>
                <c:ptCount val="1"/>
                <c:pt idx="0">
                  <c:v>Not achieved</c:v>
                </c:pt>
              </c:strCache>
            </c:strRef>
          </c:tx>
          <c:spPr>
            <a:solidFill>
              <a:schemeClr val="accent2"/>
            </a:solidFill>
            <a:ln>
              <a:noFill/>
            </a:ln>
            <a:effectLst/>
          </c:spPr>
          <c:invertIfNegative val="0"/>
          <c:dPt>
            <c:idx val="0"/>
            <c:invertIfNegative val="0"/>
            <c:bubble3D val="0"/>
            <c:spPr>
              <a:solidFill>
                <a:srgbClr val="2E3546"/>
              </a:solidFill>
              <a:ln>
                <a:noFill/>
              </a:ln>
              <a:effectLst/>
            </c:spPr>
            <c:extLst>
              <c:ext xmlns:c16="http://schemas.microsoft.com/office/drawing/2014/chart" uri="{C3380CC4-5D6E-409C-BE32-E72D297353CC}">
                <c16:uniqueId val="{00000001-C75E-44F1-A878-EF0F9F85B854}"/>
              </c:ext>
            </c:extLst>
          </c:dPt>
          <c:dPt>
            <c:idx val="1"/>
            <c:invertIfNegative val="0"/>
            <c:bubble3D val="0"/>
            <c:spPr>
              <a:solidFill>
                <a:srgbClr val="54607F"/>
              </a:solidFill>
              <a:ln>
                <a:noFill/>
              </a:ln>
              <a:effectLst/>
            </c:spPr>
            <c:extLst>
              <c:ext xmlns:c16="http://schemas.microsoft.com/office/drawing/2014/chart" uri="{C3380CC4-5D6E-409C-BE32-E72D297353CC}">
                <c16:uniqueId val="{00000003-C75E-44F1-A878-EF0F9F85B854}"/>
              </c:ext>
            </c:extLst>
          </c:dPt>
          <c:dLbls>
            <c:delete val="1"/>
          </c:dLbls>
          <c:cat>
            <c:strRef>
              <c:f>Sheet1!$A$2:$A$3</c:f>
              <c:strCache>
                <c:ptCount val="2"/>
                <c:pt idx="0">
                  <c:v>Pre-Treatment LDL-C</c:v>
                </c:pt>
                <c:pt idx="1">
                  <c:v>Post-Treatment LDL-C</c:v>
                </c:pt>
              </c:strCache>
            </c:strRef>
          </c:cat>
          <c:val>
            <c:numRef>
              <c:f>Sheet1!$B$2:$B$3</c:f>
              <c:numCache>
                <c:formatCode>0.0</c:formatCode>
                <c:ptCount val="2"/>
                <c:pt idx="0">
                  <c:v>2.5</c:v>
                </c:pt>
                <c:pt idx="1">
                  <c:v>1.3</c:v>
                </c:pt>
              </c:numCache>
            </c:numRef>
          </c:val>
          <c:extLst>
            <c:ext xmlns:c16="http://schemas.microsoft.com/office/drawing/2014/chart" uri="{C3380CC4-5D6E-409C-BE32-E72D297353CC}">
              <c16:uniqueId val="{00000004-C75E-44F1-A878-EF0F9F85B854}"/>
            </c:ext>
          </c:extLst>
        </c:ser>
        <c:dLbls>
          <c:dLblPos val="ctr"/>
          <c:showLegendKey val="0"/>
          <c:showVal val="1"/>
          <c:showCatName val="0"/>
          <c:showSerName val="0"/>
          <c:showPercent val="0"/>
          <c:showBubbleSize val="0"/>
        </c:dLbls>
        <c:gapWidth val="79"/>
        <c:axId val="16595760"/>
        <c:axId val="478229600"/>
      </c:barChart>
      <c:catAx>
        <c:axId val="16595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cap="all" spc="100" normalizeH="0" baseline="0">
                <a:solidFill>
                  <a:schemeClr val="tx1">
                    <a:lumMod val="65000"/>
                    <a:lumOff val="35000"/>
                  </a:schemeClr>
                </a:solidFill>
                <a:latin typeface="Arial Narrow" panose="020B0606020202030204" pitchFamily="34" charset="0"/>
                <a:ea typeface="+mn-ea"/>
                <a:cs typeface="+mn-cs"/>
              </a:defRPr>
            </a:pPr>
            <a:endParaRPr lang="en-US"/>
          </a:p>
        </c:txPr>
        <c:crossAx val="478229600"/>
        <c:crosses val="autoZero"/>
        <c:auto val="1"/>
        <c:lblAlgn val="ctr"/>
        <c:lblOffset val="100"/>
        <c:noMultiLvlLbl val="0"/>
      </c:catAx>
      <c:valAx>
        <c:axId val="478229600"/>
        <c:scaling>
          <c:orientation val="minMax"/>
          <c:max val="4"/>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16595760"/>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272C40"/>
            </a:solidFill>
            <a:ln>
              <a:noFill/>
            </a:ln>
            <a:effectLst/>
          </c:spPr>
          <c:invertIfNegative val="0"/>
          <c:dPt>
            <c:idx val="1"/>
            <c:invertIfNegative val="0"/>
            <c:bubble3D val="0"/>
            <c:spPr>
              <a:solidFill>
                <a:srgbClr val="525F83"/>
              </a:solidFill>
              <a:ln>
                <a:noFill/>
              </a:ln>
              <a:effectLst/>
            </c:spPr>
            <c:extLst>
              <c:ext xmlns:c16="http://schemas.microsoft.com/office/drawing/2014/chart" uri="{C3380CC4-5D6E-409C-BE32-E72D297353CC}">
                <c16:uniqueId val="{00000003-44EE-456C-A280-15D8B4F311AC}"/>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First Event Only</c:v>
                </c:pt>
                <c:pt idx="1">
                  <c:v>Total Events</c:v>
                </c:pt>
              </c:strCache>
            </c:strRef>
          </c:cat>
          <c:val>
            <c:numRef>
              <c:f>Sheet1!$B$2:$B$3</c:f>
              <c:numCache>
                <c:formatCode>General</c:formatCode>
                <c:ptCount val="2"/>
                <c:pt idx="0">
                  <c:v>-22</c:v>
                </c:pt>
                <c:pt idx="1">
                  <c:v>-52</c:v>
                </c:pt>
              </c:numCache>
            </c:numRef>
          </c:val>
          <c:extLst>
            <c:ext xmlns:c16="http://schemas.microsoft.com/office/drawing/2014/chart" uri="{C3380CC4-5D6E-409C-BE32-E72D297353CC}">
              <c16:uniqueId val="{00000000-44EE-456C-A280-15D8B4F311AC}"/>
            </c:ext>
          </c:extLst>
        </c:ser>
        <c:dLbls>
          <c:dLblPos val="outEnd"/>
          <c:showLegendKey val="0"/>
          <c:showVal val="1"/>
          <c:showCatName val="0"/>
          <c:showSerName val="0"/>
          <c:showPercent val="0"/>
          <c:showBubbleSize val="0"/>
        </c:dLbls>
        <c:gapWidth val="130"/>
        <c:overlap val="-27"/>
        <c:axId val="515220671"/>
        <c:axId val="567676175"/>
      </c:barChart>
      <c:catAx>
        <c:axId val="515220671"/>
        <c:scaling>
          <c:orientation val="minMax"/>
        </c:scaling>
        <c:delete val="1"/>
        <c:axPos val="b"/>
        <c:numFmt formatCode="General" sourceLinked="1"/>
        <c:majorTickMark val="none"/>
        <c:minorTickMark val="none"/>
        <c:tickLblPos val="nextTo"/>
        <c:crossAx val="567676175"/>
        <c:crosses val="autoZero"/>
        <c:auto val="1"/>
        <c:lblAlgn val="ctr"/>
        <c:lblOffset val="100"/>
        <c:noMultiLvlLbl val="0"/>
      </c:catAx>
      <c:valAx>
        <c:axId val="5676761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515220671"/>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85057951614313E-2"/>
          <c:y val="0.12400787401574802"/>
          <c:w val="0.90826260681664961"/>
          <c:h val="0.79500762795275592"/>
        </c:manualLayout>
      </c:layout>
      <c:barChart>
        <c:barDir val="col"/>
        <c:grouping val="clustered"/>
        <c:varyColors val="0"/>
        <c:ser>
          <c:idx val="0"/>
          <c:order val="0"/>
          <c:tx>
            <c:strRef>
              <c:f>Sheet1!$B$1</c:f>
              <c:strCache>
                <c:ptCount val="1"/>
                <c:pt idx="0">
                  <c:v>Alirocumab</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Primary Endpoint*</c:v>
                </c:pt>
                <c:pt idx="1">
                  <c:v>Nonfatal MI</c:v>
                </c:pt>
                <c:pt idx="2">
                  <c:v>Stroke</c:v>
                </c:pt>
                <c:pt idx="3">
                  <c:v>Unstable Angina</c:v>
                </c:pt>
                <c:pt idx="4">
                  <c:v>All-cause Death</c:v>
                </c:pt>
                <c:pt idx="5">
                  <c:v>CHD Death</c:v>
                </c:pt>
                <c:pt idx="6">
                  <c:v>CV Death</c:v>
                </c:pt>
              </c:strCache>
            </c:strRef>
          </c:cat>
          <c:val>
            <c:numRef>
              <c:f>Sheet1!$B$2:$B$8</c:f>
              <c:numCache>
                <c:formatCode>0.0%</c:formatCode>
                <c:ptCount val="7"/>
                <c:pt idx="0">
                  <c:v>9.5000000000000001E-2</c:v>
                </c:pt>
                <c:pt idx="1">
                  <c:v>6.6000000000000003E-2</c:v>
                </c:pt>
                <c:pt idx="2">
                  <c:v>1.2E-2</c:v>
                </c:pt>
                <c:pt idx="3">
                  <c:v>4.0000000000000001E-3</c:v>
                </c:pt>
                <c:pt idx="4">
                  <c:v>3.5000000000000003E-2</c:v>
                </c:pt>
                <c:pt idx="5">
                  <c:v>2.1999999999999999E-2</c:v>
                </c:pt>
                <c:pt idx="6">
                  <c:v>2.5000000000000001E-2</c:v>
                </c:pt>
              </c:numCache>
            </c:numRef>
          </c:val>
          <c:extLst>
            <c:ext xmlns:c16="http://schemas.microsoft.com/office/drawing/2014/chart" uri="{C3380CC4-5D6E-409C-BE32-E72D297353CC}">
              <c16:uniqueId val="{00000000-B8AD-4C96-87D7-76D5B2BC203D}"/>
            </c:ext>
          </c:extLst>
        </c:ser>
        <c:ser>
          <c:idx val="1"/>
          <c:order val="1"/>
          <c:tx>
            <c:strRef>
              <c:f>Sheet1!$C$1</c:f>
              <c:strCache>
                <c:ptCount val="1"/>
                <c:pt idx="0">
                  <c:v>Placebo</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Primary Endpoint*</c:v>
                </c:pt>
                <c:pt idx="1">
                  <c:v>Nonfatal MI</c:v>
                </c:pt>
                <c:pt idx="2">
                  <c:v>Stroke</c:v>
                </c:pt>
                <c:pt idx="3">
                  <c:v>Unstable Angina</c:v>
                </c:pt>
                <c:pt idx="4">
                  <c:v>All-cause Death</c:v>
                </c:pt>
                <c:pt idx="5">
                  <c:v>CHD Death</c:v>
                </c:pt>
                <c:pt idx="6">
                  <c:v>CV Death</c:v>
                </c:pt>
              </c:strCache>
            </c:strRef>
          </c:cat>
          <c:val>
            <c:numRef>
              <c:f>Sheet1!$C$2:$C$8</c:f>
              <c:numCache>
                <c:formatCode>0.0%</c:formatCode>
                <c:ptCount val="7"/>
                <c:pt idx="0">
                  <c:v>0.111</c:v>
                </c:pt>
                <c:pt idx="1">
                  <c:v>7.5999999999999998E-2</c:v>
                </c:pt>
                <c:pt idx="2">
                  <c:v>1.6E-2</c:v>
                </c:pt>
                <c:pt idx="3">
                  <c:v>6.0000000000000001E-3</c:v>
                </c:pt>
                <c:pt idx="4">
                  <c:v>4.1000000000000002E-2</c:v>
                </c:pt>
                <c:pt idx="5">
                  <c:v>2.3E-2</c:v>
                </c:pt>
                <c:pt idx="6">
                  <c:v>2.9000000000000001E-2</c:v>
                </c:pt>
              </c:numCache>
            </c:numRef>
          </c:val>
          <c:extLst>
            <c:ext xmlns:c16="http://schemas.microsoft.com/office/drawing/2014/chart" uri="{C3380CC4-5D6E-409C-BE32-E72D297353CC}">
              <c16:uniqueId val="{00000001-B8AD-4C96-87D7-76D5B2BC203D}"/>
            </c:ext>
          </c:extLst>
        </c:ser>
        <c:dLbls>
          <c:dLblPos val="outEnd"/>
          <c:showLegendKey val="0"/>
          <c:showVal val="1"/>
          <c:showCatName val="0"/>
          <c:showSerName val="0"/>
          <c:showPercent val="0"/>
          <c:showBubbleSize val="0"/>
        </c:dLbls>
        <c:gapWidth val="69"/>
        <c:overlap val="-17"/>
        <c:axId val="506956448"/>
        <c:axId val="985865968"/>
      </c:barChart>
      <c:catAx>
        <c:axId val="506956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985865968"/>
        <c:crosses val="autoZero"/>
        <c:auto val="1"/>
        <c:lblAlgn val="ctr"/>
        <c:lblOffset val="100"/>
        <c:noMultiLvlLbl val="0"/>
      </c:catAx>
      <c:valAx>
        <c:axId val="985865968"/>
        <c:scaling>
          <c:orientation val="minMax"/>
          <c:max val="0.14000000000000001"/>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5069564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CA"/>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BB9C99B5-3DC8-4E71-A797-7AD006271BF8}" type="datetimeFigureOut">
              <a:rPr lang="en-CA" smtClean="0"/>
              <a:t>2019-08-23</a:t>
            </a:fld>
            <a:endParaRPr lang="en-CA"/>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endParaRPr lang="en-CA"/>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CA"/>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C54F70CB-CF38-4221-97B1-550C75E1300D}" type="slidenum">
              <a:rPr lang="en-CA" smtClean="0"/>
              <a:t>‹#›</a:t>
            </a:fld>
            <a:endParaRPr lang="en-CA"/>
          </a:p>
        </p:txBody>
      </p:sp>
    </p:spTree>
    <p:extLst>
      <p:ext uri="{BB962C8B-B14F-4D97-AF65-F5344CB8AC3E}">
        <p14:creationId xmlns:p14="http://schemas.microsoft.com/office/powerpoint/2010/main" val="2227978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healio.com/cardiology/chd-prevention/news/online/%7b2f54c571-4e02-4905-9878-dfd5d3c5cc9c%7d/pcsk9-inhibitors-confer-greater-benefit-in-elevated-baseline-ldl"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www.healio.com/cardiology/chd-prevention/news/print/cardiology-today/%7b395e22b1-94c8-41e0-ba7c-2a87a1a9aeed%7d/role-of-pcsk9-inhibition-continues-to-evolv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healio.com/cardiology/chd-prevention/news/online/%7b2f54c571-4e02-4905-9878-dfd5d3c5cc9c%7d/pcsk9-inhibitors-confer-greater-benefit-in-elevated-baseline-ldl"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www.healio.com/cardiology/chd-prevention/news/print/cardiology-today/%7b395e22b1-94c8-41e0-ba7c-2a87a1a9aeed%7d/role-of-pcsk9-inhibition-continues-to-evolv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healio.com/cardiology/chd-prevention/news/online/%7b2f54c571-4e02-4905-9878-dfd5d3c5cc9c%7d/pcsk9-inhibitors-confer-greater-benefit-in-elevated-baseline-ldl"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healio.com/cardiology/chd-prevention/news/print/cardiology-today/%7b395e22b1-94c8-41e0-ba7c-2a87a1a9aeed%7d/role-of-pcsk9-inhibition-continues-to-evolve"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healio.com/cardiology/chd-prevention/news/online/%7b2f54c571-4e02-4905-9878-dfd5d3c5cc9c%7d/pcsk9-inhibitors-confer-greater-benefit-in-elevated-baseline-ldl"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www.healio.com/cardiology/chd-prevention/news/print/cardiology-today/%7b395e22b1-94c8-41e0-ba7c-2a87a1a9aeed%7d/role-of-pcsk9-inhibition-continues-to-evolv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healio.com/cardiology/chd-prevention/news/online/%7b2f54c571-4e02-4905-9878-dfd5d3c5cc9c%7d/pcsk9-inhibitors-confer-greater-benefit-in-elevated-baseline-ldl"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www.healio.com/cardiology/chd-prevention/news/print/cardiology-today/%7b395e22b1-94c8-41e0-ba7c-2a87a1a9aeed%7d/role-of-pcsk9-inhibition-continues-to-evolv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Speaker Notes: </a:t>
            </a:r>
          </a:p>
          <a:p>
            <a:endParaRPr lang="en-US" sz="1300" dirty="0"/>
          </a:p>
          <a:p>
            <a:r>
              <a:rPr lang="en-US" sz="1300" dirty="0"/>
              <a:t>The solid blue line represents constant exposure to plasma low-density lipoprotein cholesterol (LDL-C) of 125 mg/dl. Cumulative low-density</a:t>
            </a:r>
          </a:p>
          <a:p>
            <a:r>
              <a:rPr lang="en-US" sz="1300" dirty="0"/>
              <a:t>lipoprotein cholesterol exposure is derived by multiplying age by plasma low-density lipoprotein cholesterol. The shaded area under the</a:t>
            </a:r>
          </a:p>
          <a:p>
            <a:r>
              <a:rPr lang="en-US" sz="1300" dirty="0"/>
              <a:t>solid blue line represents the accumulating total plaque burden (which is directly proportional to both age and cumulative exposure to </a:t>
            </a:r>
            <a:r>
              <a:rPr lang="en-US" sz="1300" dirty="0" err="1"/>
              <a:t>lowdensity</a:t>
            </a:r>
            <a:endParaRPr lang="en-US" sz="1300" dirty="0"/>
          </a:p>
          <a:p>
            <a:r>
              <a:rPr lang="en-US" sz="1300" dirty="0"/>
              <a:t>lipoprotein cholesterol). The horizontal orange dashed line represents the cumulative low-density lipoprotein cholesterol</a:t>
            </a:r>
          </a:p>
          <a:p>
            <a:r>
              <a:rPr lang="en-US" sz="1300" dirty="0"/>
              <a:t>(and therefore total plaque burden) needed to result in a measurable increase in the risk of myocardial infarction (MI). It is derived by</a:t>
            </a:r>
          </a:p>
          <a:p>
            <a:r>
              <a:rPr lang="en-US" sz="1300" dirty="0"/>
              <a:t>multiplying age 40 years (age at which the cumulative incidence of myocardial infarction exceeds 1%) by 125 mg/dl (plasma low-density</a:t>
            </a:r>
          </a:p>
          <a:p>
            <a:r>
              <a:rPr lang="en-US" sz="1300" dirty="0"/>
              <a:t>lipoprotein cholesterol level). Beyond this threshold, if the plasma low-density lipoprotein cholesterol level remains constant, then both</a:t>
            </a:r>
          </a:p>
          <a:p>
            <a:r>
              <a:rPr lang="en-US" sz="1300" dirty="0"/>
              <a:t>cumulative low-density lipoprotein cholesterol exposure and total plaque burden increase linearly, but the risk of myocardial infarction rises</a:t>
            </a:r>
          </a:p>
          <a:p>
            <a:r>
              <a:rPr lang="en-US" sz="1300" dirty="0"/>
              <a:t>log-linearly (and is shown on the right-hand side y-axis expressed on the log or “doubling scale”). ACS ¼ acute coronary syndrome.</a:t>
            </a:r>
            <a:endParaRPr lang="en-CA" dirty="0"/>
          </a:p>
        </p:txBody>
      </p:sp>
      <p:sp>
        <p:nvSpPr>
          <p:cNvPr id="4" name="Slide Number Placeholder 3"/>
          <p:cNvSpPr>
            <a:spLocks noGrp="1"/>
          </p:cNvSpPr>
          <p:nvPr>
            <p:ph type="sldNum" sz="quarter" idx="5"/>
          </p:nvPr>
        </p:nvSpPr>
        <p:spPr/>
        <p:txBody>
          <a:bodyPr/>
          <a:lstStyle/>
          <a:p>
            <a:fld id="{C54F70CB-CF38-4221-97B1-550C75E1300D}" type="slidenum">
              <a:rPr lang="en-CA" smtClean="0"/>
              <a:t>10</a:t>
            </a:fld>
            <a:endParaRPr lang="en-CA"/>
          </a:p>
        </p:txBody>
      </p:sp>
    </p:spTree>
    <p:extLst>
      <p:ext uri="{BB962C8B-B14F-4D97-AF65-F5344CB8AC3E}">
        <p14:creationId xmlns:p14="http://schemas.microsoft.com/office/powerpoint/2010/main" val="962377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54F70CB-CF38-4221-97B1-550C75E1300D}" type="slidenum">
              <a:rPr lang="en-CA" smtClean="0"/>
              <a:t>38</a:t>
            </a:fld>
            <a:endParaRPr lang="en-CA"/>
          </a:p>
        </p:txBody>
      </p:sp>
    </p:spTree>
    <p:extLst>
      <p:ext uri="{BB962C8B-B14F-4D97-AF65-F5344CB8AC3E}">
        <p14:creationId xmlns:p14="http://schemas.microsoft.com/office/powerpoint/2010/main" val="3042722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391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54F70CB-CF38-4221-97B1-550C75E1300D}" type="slidenum">
              <a:rPr lang="en-CA" smtClean="0"/>
              <a:t>43</a:t>
            </a:fld>
            <a:endParaRPr lang="en-CA"/>
          </a:p>
        </p:txBody>
      </p:sp>
    </p:spTree>
    <p:extLst>
      <p:ext uri="{BB962C8B-B14F-4D97-AF65-F5344CB8AC3E}">
        <p14:creationId xmlns:p14="http://schemas.microsoft.com/office/powerpoint/2010/main" val="3127823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54F70CB-CF38-4221-97B1-550C75E1300D}" type="slidenum">
              <a:rPr lang="en-CA" smtClean="0"/>
              <a:t>44</a:t>
            </a:fld>
            <a:endParaRPr lang="en-CA"/>
          </a:p>
        </p:txBody>
      </p:sp>
    </p:spTree>
    <p:extLst>
      <p:ext uri="{BB962C8B-B14F-4D97-AF65-F5344CB8AC3E}">
        <p14:creationId xmlns:p14="http://schemas.microsoft.com/office/powerpoint/2010/main" val="1956209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497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8683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PCSK9 inhibitors side effects comparable to placebo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218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5300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Speaker Notes:</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first occurrence of the primary end point was significantly reduced in the</a:t>
            </a:r>
          </a:p>
          <a:p>
            <a:r>
              <a:rPr lang="en-US" sz="1200" b="0" i="0" u="none" strike="noStrike" kern="1200" baseline="0" dirty="0" err="1">
                <a:solidFill>
                  <a:schemeClr val="tx1"/>
                </a:solidFill>
                <a:latin typeface="+mn-lt"/>
                <a:ea typeface="+mn-ea"/>
                <a:cs typeface="+mn-cs"/>
              </a:rPr>
              <a:t>evolocumab</a:t>
            </a:r>
            <a:r>
              <a:rPr lang="en-US" sz="1200" b="0" i="0" u="none" strike="noStrike" kern="1200" baseline="0" dirty="0">
                <a:solidFill>
                  <a:schemeClr val="tx1"/>
                </a:solidFill>
                <a:latin typeface="+mn-lt"/>
                <a:ea typeface="+mn-ea"/>
                <a:cs typeface="+mn-cs"/>
              </a:rPr>
              <a:t> group compared with the placebo group (hazard ratio [HR], 0.85;</a:t>
            </a:r>
          </a:p>
          <a:p>
            <a:r>
              <a:rPr lang="en-US" sz="1200" b="0" i="0" u="none" strike="noStrike" kern="1200" baseline="0" dirty="0">
                <a:solidFill>
                  <a:schemeClr val="tx1"/>
                </a:solidFill>
                <a:latin typeface="+mn-lt"/>
                <a:ea typeface="+mn-ea"/>
                <a:cs typeface="+mn-cs"/>
              </a:rPr>
              <a:t>95%CI, 0.79-0.92; </a:t>
            </a:r>
            <a:r>
              <a:rPr lang="en-US" sz="1200" b="0" i="1" u="none" strike="noStrike" kern="1200" baseline="0" dirty="0">
                <a:solidFill>
                  <a:schemeClr val="tx1"/>
                </a:solidFill>
                <a:latin typeface="+mn-lt"/>
                <a:ea typeface="+mn-ea"/>
                <a:cs typeface="+mn-cs"/>
              </a:rPr>
              <a:t>P </a:t>
            </a:r>
            <a:r>
              <a:rPr lang="en-US" sz="1200" b="0" i="0" u="none" strike="noStrike" kern="1200" baseline="0" dirty="0">
                <a:solidFill>
                  <a:schemeClr val="tx1"/>
                </a:solidFill>
                <a:latin typeface="+mn-lt"/>
                <a:ea typeface="+mn-ea"/>
                <a:cs typeface="+mn-cs"/>
              </a:rPr>
              <a:t>&lt; .001), as were additional events (incidence rate ratio</a:t>
            </a:r>
          </a:p>
          <a:p>
            <a:r>
              <a:rPr lang="en-CA" sz="1200" b="0" i="0" u="none" strike="noStrike" kern="1200" baseline="0" dirty="0">
                <a:solidFill>
                  <a:schemeClr val="tx1"/>
                </a:solidFill>
                <a:latin typeface="+mn-lt"/>
                <a:ea typeface="+mn-ea"/>
                <a:cs typeface="+mn-cs"/>
              </a:rPr>
              <a:t>[RR], 0.74; 95%CI, 0.65-0.85) and total events (RR, 0.82; 95%CI, 0.75-0.90;</a:t>
            </a:r>
          </a:p>
          <a:p>
            <a:r>
              <a:rPr lang="en-CA" sz="1200" b="0" i="1" u="none" strike="noStrike" kern="1200" baseline="0" dirty="0">
                <a:solidFill>
                  <a:schemeClr val="tx1"/>
                </a:solidFill>
                <a:latin typeface="+mn-lt"/>
                <a:ea typeface="+mn-ea"/>
                <a:cs typeface="+mn-cs"/>
              </a:rPr>
              <a:t>P </a:t>
            </a:r>
            <a:r>
              <a:rPr lang="en-CA" sz="1200" b="0" i="0" u="none" strike="noStrike" kern="1200" baseline="0" dirty="0">
                <a:solidFill>
                  <a:schemeClr val="tx1"/>
                </a:solidFill>
                <a:latin typeface="+mn-lt"/>
                <a:ea typeface="+mn-ea"/>
                <a:cs typeface="+mn-cs"/>
              </a:rPr>
              <a:t>&lt; .001).</a:t>
            </a:r>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061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Speaker Notes:</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Total events were reduced with </a:t>
            </a:r>
            <a:r>
              <a:rPr lang="en-US" sz="1200" b="0" i="0" u="none" strike="noStrike" kern="1200" baseline="0" dirty="0" err="1">
                <a:solidFill>
                  <a:schemeClr val="tx1"/>
                </a:solidFill>
                <a:latin typeface="+mn-lt"/>
                <a:ea typeface="+mn-ea"/>
                <a:cs typeface="+mn-cs"/>
              </a:rPr>
              <a:t>evolocumab</a:t>
            </a:r>
            <a:r>
              <a:rPr lang="en-US" sz="1200" b="0" i="0" u="none" strike="noStrike" kern="1200" baseline="0" dirty="0">
                <a:solidFill>
                  <a:schemeClr val="tx1"/>
                </a:solidFill>
                <a:latin typeface="+mn-lt"/>
                <a:ea typeface="+mn-ea"/>
                <a:cs typeface="+mn-cs"/>
              </a:rPr>
              <a:t> (incidence rate ratio [RR], 0.81;</a:t>
            </a:r>
          </a:p>
          <a:p>
            <a:r>
              <a:rPr lang="en-CA" sz="1200" b="0" i="0" u="none" strike="noStrike" kern="1200" baseline="0" dirty="0">
                <a:solidFill>
                  <a:schemeClr val="tx1"/>
                </a:solidFill>
                <a:latin typeface="+mn-lt"/>
                <a:ea typeface="+mn-ea"/>
                <a:cs typeface="+mn-cs"/>
              </a:rPr>
              <a:t>95%CI, 0.73-0.90; </a:t>
            </a:r>
            <a:r>
              <a:rPr lang="en-CA" sz="1200" b="0" i="1" u="none" strike="noStrike" kern="1200" baseline="0" dirty="0">
                <a:solidFill>
                  <a:schemeClr val="tx1"/>
                </a:solidFill>
                <a:latin typeface="+mn-lt"/>
                <a:ea typeface="+mn-ea"/>
                <a:cs typeface="+mn-cs"/>
              </a:rPr>
              <a:t>P </a:t>
            </a:r>
            <a:r>
              <a:rPr lang="en-CA" sz="1200" b="0" i="0" u="none" strike="noStrike" kern="1200" baseline="0" dirty="0">
                <a:solidFill>
                  <a:schemeClr val="tx1"/>
                </a:solidFill>
                <a:latin typeface="+mn-lt"/>
                <a:ea typeface="+mn-ea"/>
                <a:cs typeface="+mn-cs"/>
              </a:rPr>
              <a:t>&lt; .001). HR indicates hazard ratio.</a:t>
            </a:r>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9541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Speaker Notes: </a:t>
            </a:r>
          </a:p>
          <a:p>
            <a:endParaRPr lang="en-US" sz="1300" dirty="0"/>
          </a:p>
          <a:p>
            <a:r>
              <a:rPr lang="en-US" sz="1300" dirty="0"/>
              <a:t>The solid dark blue line represents a low-density lipoprotein cholesterol (LDL-C) level of 200 mg/dl  / 5.17 mmol/L throughout life. The solid light blue line</a:t>
            </a:r>
          </a:p>
          <a:p>
            <a:r>
              <a:rPr lang="en-US" sz="1300" dirty="0"/>
              <a:t>represents a low-density lipoprotein cholesterol level of 125 mg/dl  / 3.23 mmol/L throughout life. The orange line represents a low-density lipoprotein</a:t>
            </a:r>
          </a:p>
          <a:p>
            <a:r>
              <a:rPr lang="en-US" sz="1300" dirty="0"/>
              <a:t>cholesterol level of 80 mg/dl / 2.06 mmol/L throughout life. Cumulative low-density lipoprotein cholesterol exposure is derived by multiplying age by</a:t>
            </a:r>
          </a:p>
          <a:p>
            <a:r>
              <a:rPr lang="en-US" sz="1300" dirty="0"/>
              <a:t>plasma low-density lipoprotein cholesterol. Cumulative risk of myocardial infarction (MI) is measured on the log (“doubling”) scale. The</a:t>
            </a:r>
          </a:p>
          <a:p>
            <a:r>
              <a:rPr lang="en-US" sz="1300" dirty="0"/>
              <a:t>dark blue dots represent the age at which persons with lifetime exposure to 200 mg/dl, 125 mg/dl, and 80 mg/dl, (</a:t>
            </a:r>
            <a:r>
              <a:rPr lang="en-CA" sz="1300" dirty="0">
                <a:solidFill>
                  <a:srgbClr val="262C40"/>
                </a:solidFill>
                <a:latin typeface="Arial Narrow" panose="020B0606020202030204" pitchFamily="34" charset="0"/>
              </a:rPr>
              <a:t>5.17 mmol/L </a:t>
            </a:r>
            <a:r>
              <a:rPr lang="en-CA" sz="1300" dirty="0">
                <a:solidFill>
                  <a:srgbClr val="525F83"/>
                </a:solidFill>
                <a:latin typeface="Arial Narrow" panose="020B0606020202030204" pitchFamily="34" charset="0"/>
              </a:rPr>
              <a:t>3.23 mmol/L, </a:t>
            </a:r>
            <a:r>
              <a:rPr lang="en-CA" sz="1300" dirty="0">
                <a:solidFill>
                  <a:srgbClr val="CA7B21"/>
                </a:solidFill>
                <a:latin typeface="Arial Narrow" panose="020B0606020202030204" pitchFamily="34" charset="0"/>
              </a:rPr>
              <a:t>2.06 mmol/L)</a:t>
            </a:r>
            <a:r>
              <a:rPr lang="en-CA" sz="1300" b="1" dirty="0">
                <a:solidFill>
                  <a:srgbClr val="CA7B21"/>
                </a:solidFill>
                <a:latin typeface="Arial Narrow" panose="020B0606020202030204" pitchFamily="34" charset="0"/>
              </a:rPr>
              <a:t> </a:t>
            </a:r>
            <a:r>
              <a:rPr lang="en-US" sz="1300" dirty="0"/>
              <a:t>respectively, exceeds the</a:t>
            </a:r>
          </a:p>
          <a:p>
            <a:r>
              <a:rPr lang="en-US" sz="1300" dirty="0"/>
              <a:t>5,000 mg-years threshold of cumulative exposure to low-density lipoprotein cholesterol beyond which the cumulative lifetime risk of</a:t>
            </a:r>
          </a:p>
          <a:p>
            <a:r>
              <a:rPr lang="en-US" sz="1300" dirty="0"/>
              <a:t>myocardial infarction exceeds 1%. The light blue dots represent the average age that persons with lifetime exposure to 200 mg/dl, 125 mg/dl, and</a:t>
            </a:r>
          </a:p>
          <a:p>
            <a:r>
              <a:rPr lang="en-US" sz="1300" dirty="0"/>
              <a:t>80 mg/dl, (</a:t>
            </a:r>
            <a:r>
              <a:rPr lang="en-CA" sz="1300" dirty="0">
                <a:solidFill>
                  <a:srgbClr val="262C40"/>
                </a:solidFill>
                <a:latin typeface="Arial Narrow" panose="020B0606020202030204" pitchFamily="34" charset="0"/>
              </a:rPr>
              <a:t>5.17 mmol/L </a:t>
            </a:r>
            <a:r>
              <a:rPr lang="en-CA" sz="1300" dirty="0">
                <a:solidFill>
                  <a:srgbClr val="525F83"/>
                </a:solidFill>
                <a:latin typeface="Arial Narrow" panose="020B0606020202030204" pitchFamily="34" charset="0"/>
              </a:rPr>
              <a:t>3.23 mmol/L, </a:t>
            </a:r>
            <a:r>
              <a:rPr lang="en-CA" sz="1300" dirty="0">
                <a:solidFill>
                  <a:srgbClr val="CA7B21"/>
                </a:solidFill>
                <a:latin typeface="Arial Narrow" panose="020B0606020202030204" pitchFamily="34" charset="0"/>
              </a:rPr>
              <a:t>2.06 mmol/L) </a:t>
            </a:r>
            <a:r>
              <a:rPr lang="en-US" sz="1300" dirty="0"/>
              <a:t>respectively, experience a myocardial infarction (or approximately 8,000 mg-years of cumulative low-density lipoprotein</a:t>
            </a:r>
          </a:p>
          <a:p>
            <a:r>
              <a:rPr lang="en-US" sz="1300" dirty="0"/>
              <a:t>cholesterol exposure). The figure shows that lower cumulative exposure to low-density lipoprotein cholesterol can slow plaque progression</a:t>
            </a:r>
          </a:p>
          <a:p>
            <a:r>
              <a:rPr lang="en-US" sz="1300" dirty="0"/>
              <a:t>and delay the onset of myocardial infarction and other acute coronary syndromes (ACS).</a:t>
            </a:r>
            <a:endParaRPr lang="en-CA" dirty="0"/>
          </a:p>
        </p:txBody>
      </p:sp>
      <p:sp>
        <p:nvSpPr>
          <p:cNvPr id="4" name="Slide Number Placeholder 3"/>
          <p:cNvSpPr>
            <a:spLocks noGrp="1"/>
          </p:cNvSpPr>
          <p:nvPr>
            <p:ph type="sldNum" sz="quarter" idx="5"/>
          </p:nvPr>
        </p:nvSpPr>
        <p:spPr/>
        <p:txBody>
          <a:bodyPr/>
          <a:lstStyle/>
          <a:p>
            <a:fld id="{C54F70CB-CF38-4221-97B1-550C75E1300D}" type="slidenum">
              <a:rPr lang="en-CA" smtClean="0"/>
              <a:t>11</a:t>
            </a:fld>
            <a:endParaRPr lang="en-CA"/>
          </a:p>
        </p:txBody>
      </p:sp>
    </p:spTree>
    <p:extLst>
      <p:ext uri="{BB962C8B-B14F-4D97-AF65-F5344CB8AC3E}">
        <p14:creationId xmlns:p14="http://schemas.microsoft.com/office/powerpoint/2010/main" val="529294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017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5006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355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4005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Speaker Notes: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first year of the trial, </a:t>
            </a:r>
            <a:r>
              <a:rPr lang="en-US" sz="1200" b="0" i="0" kern="1200" dirty="0" err="1">
                <a:solidFill>
                  <a:schemeClr val="tx1"/>
                </a:solidFill>
                <a:effectLst/>
                <a:latin typeface="+mn-lt"/>
                <a:ea typeface="+mn-ea"/>
                <a:cs typeface="+mn-cs"/>
              </a:rPr>
              <a:t>Koren</a:t>
            </a:r>
            <a:r>
              <a:rPr lang="en-US" sz="1200" b="0" i="0" kern="1200" dirty="0">
                <a:solidFill>
                  <a:schemeClr val="tx1"/>
                </a:solidFill>
                <a:effectLst/>
                <a:latin typeface="+mn-lt"/>
                <a:ea typeface="+mn-ea"/>
                <a:cs typeface="+mn-cs"/>
              </a:rPr>
              <a:t> and colleagues randomly assigned patients in a 2:1 ratio to open-label treatment with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420 mg per month plus standard-of-care treatment compared with standard-of-care treatment only. More patients (n = 882) were enrolled in the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arm compared with the standard-of-care treatment arm (n = 442). After the first year, all patients received extended, monthly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therapy plus standard-of-care treatment. The researchers examined the impact of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on lipids and safety outcomes, including antidrug antibodies, over the 5-year study period.</a:t>
            </a:r>
          </a:p>
          <a:p>
            <a:r>
              <a:rPr lang="en-US" sz="1200" b="0" i="0" kern="1200" dirty="0">
                <a:solidFill>
                  <a:schemeClr val="tx1"/>
                </a:solidFill>
                <a:effectLst/>
                <a:latin typeface="+mn-lt"/>
                <a:ea typeface="+mn-ea"/>
                <a:cs typeface="+mn-cs"/>
              </a:rPr>
              <a:t>Treatment with </a:t>
            </a:r>
            <a:r>
              <a:rPr lang="en-US" sz="1200" b="0" i="0" u="sng" kern="1200" dirty="0" err="1">
                <a:solidFill>
                  <a:schemeClr val="tx1"/>
                </a:solidFill>
                <a:effectLst/>
                <a:latin typeface="+mn-lt"/>
                <a:ea typeface="+mn-ea"/>
                <a:cs typeface="+mn-cs"/>
                <a:hlinkClick r:id="rId3"/>
              </a:rPr>
              <a:t>evolocumab</a:t>
            </a:r>
            <a:r>
              <a:rPr lang="en-US" sz="1200" b="0" i="0" u="sng" kern="1200" dirty="0">
                <a:solidFill>
                  <a:schemeClr val="tx1"/>
                </a:solidFill>
                <a:effectLst/>
                <a:latin typeface="+mn-lt"/>
                <a:ea typeface="+mn-ea"/>
                <a:cs typeface="+mn-cs"/>
                <a:hlinkClick r:id="rId3"/>
              </a:rPr>
              <a:t> decreased median LDL cholesterol</a:t>
            </a:r>
            <a:r>
              <a:rPr lang="en-US" sz="1200" b="0" i="0" kern="1200" dirty="0">
                <a:solidFill>
                  <a:schemeClr val="tx1"/>
                </a:solidFill>
                <a:effectLst/>
                <a:latin typeface="+mn-lt"/>
                <a:ea typeface="+mn-ea"/>
                <a:cs typeface="+mn-cs"/>
              </a:rPr>
              <a:t> by 61% in year 1, 59% in year 2, 59% in year 3, 59% in year 4 and 58% in year 5. The analysis included 818 patients in year 1, 1,122 patients in year 2, 1,059 patients in year 3, 1,012 patients in year 4 and 870 patients in year 5.</a:t>
            </a:r>
          </a:p>
          <a:p>
            <a:r>
              <a:rPr lang="en-US" sz="1200" b="0" i="0" kern="1200" dirty="0">
                <a:solidFill>
                  <a:schemeClr val="tx1"/>
                </a:solidFill>
                <a:effectLst/>
                <a:latin typeface="+mn-lt"/>
                <a:ea typeface="+mn-ea"/>
                <a:cs typeface="+mn-cs"/>
              </a:rPr>
              <a:t>Adverse events occurred in 79% of patients in year 1, 74% of patients in year 2, 71% of patients in year 3, 67% of patients in year 4 and 65% of patients in year 5. Serious adverse events occurred in 7%, 7%, 8%, 7% and 7%, respectively, of patients over the same time period. Adverse events that resulted in drug discontinuation occurred in 2.8%, .8%, 1.3%, 1% and .2% of patients each year from years 1 to 5.</a:t>
            </a:r>
          </a:p>
          <a:p>
            <a:r>
              <a:rPr lang="en-US" sz="1200" b="0" i="0" kern="1200" dirty="0">
                <a:solidFill>
                  <a:schemeClr val="tx1"/>
                </a:solidFill>
                <a:effectLst/>
                <a:latin typeface="+mn-lt"/>
                <a:ea typeface="+mn-ea"/>
                <a:cs typeface="+mn-cs"/>
              </a:rPr>
              <a:t>Transiently positive tests for binding antidrug antibodies during year 1 were seen in two patients in the standard-of-care arm and two patients in the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arm. There were no subsequent or novel reports of binding or neutralizing antidrug antibodies noted after that point, according to </a:t>
            </a:r>
            <a:r>
              <a:rPr lang="en-US" sz="1200" b="0" i="0" kern="1200" dirty="0" err="1">
                <a:solidFill>
                  <a:schemeClr val="tx1"/>
                </a:solidFill>
                <a:effectLst/>
                <a:latin typeface="+mn-lt"/>
                <a:ea typeface="+mn-ea"/>
                <a:cs typeface="+mn-cs"/>
              </a:rPr>
              <a:t>Koren</a:t>
            </a:r>
            <a:r>
              <a:rPr lang="en-US" sz="1200" b="0" i="0" kern="1200" dirty="0">
                <a:solidFill>
                  <a:schemeClr val="tx1"/>
                </a:solidFill>
                <a:effectLst/>
                <a:latin typeface="+mn-lt"/>
                <a:ea typeface="+mn-ea"/>
                <a:cs typeface="+mn-cs"/>
              </a:rPr>
              <a:t> and colleagues.</a:t>
            </a:r>
          </a:p>
          <a:p>
            <a:r>
              <a:rPr lang="en-US" sz="1200" b="0" i="0" kern="1200" dirty="0">
                <a:solidFill>
                  <a:schemeClr val="tx1"/>
                </a:solidFill>
                <a:effectLst/>
                <a:latin typeface="+mn-lt"/>
                <a:ea typeface="+mn-ea"/>
                <a:cs typeface="+mn-cs"/>
              </a:rPr>
              <a:t>“In OSLER-1, the longest study of a </a:t>
            </a:r>
            <a:r>
              <a:rPr lang="en-US" sz="1200" b="0" i="0" u="sng" kern="1200" dirty="0">
                <a:solidFill>
                  <a:schemeClr val="tx1"/>
                </a:solidFill>
                <a:effectLst/>
                <a:latin typeface="+mn-lt"/>
                <a:ea typeface="+mn-ea"/>
                <a:cs typeface="+mn-cs"/>
                <a:hlinkClick r:id="rId4"/>
              </a:rPr>
              <a:t>PCSK9 inhibitor</a:t>
            </a:r>
            <a:r>
              <a:rPr lang="en-US" sz="1200" b="0" i="0" kern="1200" dirty="0">
                <a:solidFill>
                  <a:schemeClr val="tx1"/>
                </a:solidFill>
                <a:effectLst/>
                <a:latin typeface="+mn-lt"/>
                <a:ea typeface="+mn-ea"/>
                <a:cs typeface="+mn-cs"/>
              </a:rPr>
              <a:t> to date,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consistently reduced LDL cholesterol with no increase in adverse events over time and no neutralizing antibodies,</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147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Speaker Notes:</a:t>
            </a:r>
          </a:p>
          <a:p>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00131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Speaker Notes: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first year of the trial, </a:t>
            </a:r>
            <a:r>
              <a:rPr lang="en-US" sz="1200" b="0" i="0" kern="1200" dirty="0" err="1">
                <a:solidFill>
                  <a:schemeClr val="tx1"/>
                </a:solidFill>
                <a:effectLst/>
                <a:latin typeface="+mn-lt"/>
                <a:ea typeface="+mn-ea"/>
                <a:cs typeface="+mn-cs"/>
              </a:rPr>
              <a:t>Koren</a:t>
            </a:r>
            <a:r>
              <a:rPr lang="en-US" sz="1200" b="0" i="0" kern="1200" dirty="0">
                <a:solidFill>
                  <a:schemeClr val="tx1"/>
                </a:solidFill>
                <a:effectLst/>
                <a:latin typeface="+mn-lt"/>
                <a:ea typeface="+mn-ea"/>
                <a:cs typeface="+mn-cs"/>
              </a:rPr>
              <a:t> and colleagues randomly assigned patients in a 2:1 ratio to open-label treatment with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420 mg per month plus standard-of-care treatment compared with standard-of-care treatment only. More patients (n = 882) were enrolled in the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arm compared with the standard-of-care treatment arm (n = 442). After the first year, all patients received extended, monthly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therapy plus standard-of-care treatment. The researchers examined the impact of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on lipids and safety outcomes, including antidrug antibodies, over the 5-year study period.</a:t>
            </a:r>
          </a:p>
          <a:p>
            <a:r>
              <a:rPr lang="en-US" sz="1200" b="0" i="0" kern="1200" dirty="0">
                <a:solidFill>
                  <a:schemeClr val="tx1"/>
                </a:solidFill>
                <a:effectLst/>
                <a:latin typeface="+mn-lt"/>
                <a:ea typeface="+mn-ea"/>
                <a:cs typeface="+mn-cs"/>
              </a:rPr>
              <a:t>Treatment with </a:t>
            </a:r>
            <a:r>
              <a:rPr lang="en-US" sz="1200" b="0" i="0" u="sng" kern="1200" dirty="0" err="1">
                <a:solidFill>
                  <a:schemeClr val="tx1"/>
                </a:solidFill>
                <a:effectLst/>
                <a:latin typeface="+mn-lt"/>
                <a:ea typeface="+mn-ea"/>
                <a:cs typeface="+mn-cs"/>
                <a:hlinkClick r:id="rId3"/>
              </a:rPr>
              <a:t>evolocumab</a:t>
            </a:r>
            <a:r>
              <a:rPr lang="en-US" sz="1200" b="0" i="0" u="sng" kern="1200" dirty="0">
                <a:solidFill>
                  <a:schemeClr val="tx1"/>
                </a:solidFill>
                <a:effectLst/>
                <a:latin typeface="+mn-lt"/>
                <a:ea typeface="+mn-ea"/>
                <a:cs typeface="+mn-cs"/>
                <a:hlinkClick r:id="rId3"/>
              </a:rPr>
              <a:t> decreased median LDL cholesterol</a:t>
            </a:r>
            <a:r>
              <a:rPr lang="en-US" sz="1200" b="0" i="0" kern="1200" dirty="0">
                <a:solidFill>
                  <a:schemeClr val="tx1"/>
                </a:solidFill>
                <a:effectLst/>
                <a:latin typeface="+mn-lt"/>
                <a:ea typeface="+mn-ea"/>
                <a:cs typeface="+mn-cs"/>
              </a:rPr>
              <a:t> by 61% in year 1, 59% in year 2, 59% in year 3, 59% in year 4 and 58% in year 5. The analysis included 818 patients in year 1, 1,122 patients in year 2, 1,059 patients in year 3, 1,012 patients in year 4 and 870 patients in year 5.</a:t>
            </a:r>
          </a:p>
          <a:p>
            <a:r>
              <a:rPr lang="en-US" sz="1200" b="0" i="0" kern="1200" dirty="0">
                <a:solidFill>
                  <a:schemeClr val="tx1"/>
                </a:solidFill>
                <a:effectLst/>
                <a:latin typeface="+mn-lt"/>
                <a:ea typeface="+mn-ea"/>
                <a:cs typeface="+mn-cs"/>
              </a:rPr>
              <a:t>Adverse events occurred in 79% of patients in year 1, 74% of patients in year 2, 71% of patients in year 3, 67% of patients in year 4 and 65% of patients in year 5. Serious adverse events occurred in 7%, 7%, 8%, 7% and 7%, respectively, of patients over the same time period. Adverse events that resulted in drug discontinuation occurred in 2.8%, .8%, 1.3%, 1% and .2% of patients each year from years 1 to 5.</a:t>
            </a:r>
          </a:p>
          <a:p>
            <a:r>
              <a:rPr lang="en-US" sz="1200" b="0" i="0" kern="1200" dirty="0">
                <a:solidFill>
                  <a:schemeClr val="tx1"/>
                </a:solidFill>
                <a:effectLst/>
                <a:latin typeface="+mn-lt"/>
                <a:ea typeface="+mn-ea"/>
                <a:cs typeface="+mn-cs"/>
              </a:rPr>
              <a:t>Transiently positive tests for binding antidrug antibodies during year 1 were seen in two patients in the standard-of-care arm and two patients in the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arm. There were no subsequent or novel reports of binding or neutralizing antidrug antibodies noted after that point, according to </a:t>
            </a:r>
            <a:r>
              <a:rPr lang="en-US" sz="1200" b="0" i="0" kern="1200" dirty="0" err="1">
                <a:solidFill>
                  <a:schemeClr val="tx1"/>
                </a:solidFill>
                <a:effectLst/>
                <a:latin typeface="+mn-lt"/>
                <a:ea typeface="+mn-ea"/>
                <a:cs typeface="+mn-cs"/>
              </a:rPr>
              <a:t>Koren</a:t>
            </a:r>
            <a:r>
              <a:rPr lang="en-US" sz="1200" b="0" i="0" kern="1200" dirty="0">
                <a:solidFill>
                  <a:schemeClr val="tx1"/>
                </a:solidFill>
                <a:effectLst/>
                <a:latin typeface="+mn-lt"/>
                <a:ea typeface="+mn-ea"/>
                <a:cs typeface="+mn-cs"/>
              </a:rPr>
              <a:t> and colleagues.</a:t>
            </a:r>
          </a:p>
          <a:p>
            <a:r>
              <a:rPr lang="en-US" sz="1200" b="0" i="0" kern="1200" dirty="0">
                <a:solidFill>
                  <a:schemeClr val="tx1"/>
                </a:solidFill>
                <a:effectLst/>
                <a:latin typeface="+mn-lt"/>
                <a:ea typeface="+mn-ea"/>
                <a:cs typeface="+mn-cs"/>
              </a:rPr>
              <a:t>“In OSLER-1, the longest study of a </a:t>
            </a:r>
            <a:r>
              <a:rPr lang="en-US" sz="1200" b="0" i="0" u="sng" kern="1200" dirty="0">
                <a:solidFill>
                  <a:schemeClr val="tx1"/>
                </a:solidFill>
                <a:effectLst/>
                <a:latin typeface="+mn-lt"/>
                <a:ea typeface="+mn-ea"/>
                <a:cs typeface="+mn-cs"/>
                <a:hlinkClick r:id="rId4"/>
              </a:rPr>
              <a:t>PCSK9 inhibitor</a:t>
            </a:r>
            <a:r>
              <a:rPr lang="en-US" sz="1200" b="0" i="0" kern="1200" dirty="0">
                <a:solidFill>
                  <a:schemeClr val="tx1"/>
                </a:solidFill>
                <a:effectLst/>
                <a:latin typeface="+mn-lt"/>
                <a:ea typeface="+mn-ea"/>
                <a:cs typeface="+mn-cs"/>
              </a:rPr>
              <a:t> to date,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consistently reduced LDL cholesterol with no increase in adverse events over time and no neutralizing antibodies,</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197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008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86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3086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Speaker Notes: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first year of the trial, </a:t>
            </a:r>
            <a:r>
              <a:rPr lang="en-US" sz="1200" b="0" i="0" kern="1200" dirty="0" err="1">
                <a:solidFill>
                  <a:schemeClr val="tx1"/>
                </a:solidFill>
                <a:effectLst/>
                <a:latin typeface="+mn-lt"/>
                <a:ea typeface="+mn-ea"/>
                <a:cs typeface="+mn-cs"/>
              </a:rPr>
              <a:t>Koren</a:t>
            </a:r>
            <a:r>
              <a:rPr lang="en-US" sz="1200" b="0" i="0" kern="1200" dirty="0">
                <a:solidFill>
                  <a:schemeClr val="tx1"/>
                </a:solidFill>
                <a:effectLst/>
                <a:latin typeface="+mn-lt"/>
                <a:ea typeface="+mn-ea"/>
                <a:cs typeface="+mn-cs"/>
              </a:rPr>
              <a:t> and colleagues randomly assigned patients in a 2:1 ratio to open-label treatment with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420 mg per month plus standard-of-care treatment compared with standard-of-care treatment only. More patients (n = 882) were enrolled in the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arm compared with the standard-of-care treatment arm (n = 442). After the first year, all patients received extended, monthly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therapy plus standard-of-care treatment. The researchers examined the impact of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on lipids and safety outcomes, including antidrug antibodies, over the 5-year study period.</a:t>
            </a:r>
          </a:p>
          <a:p>
            <a:r>
              <a:rPr lang="en-US" sz="1200" b="0" i="0" kern="1200" dirty="0">
                <a:solidFill>
                  <a:schemeClr val="tx1"/>
                </a:solidFill>
                <a:effectLst/>
                <a:latin typeface="+mn-lt"/>
                <a:ea typeface="+mn-ea"/>
                <a:cs typeface="+mn-cs"/>
              </a:rPr>
              <a:t>Treatment with </a:t>
            </a:r>
            <a:r>
              <a:rPr lang="en-US" sz="1200" b="0" i="0" u="sng" kern="1200" dirty="0" err="1">
                <a:solidFill>
                  <a:schemeClr val="tx1"/>
                </a:solidFill>
                <a:effectLst/>
                <a:latin typeface="+mn-lt"/>
                <a:ea typeface="+mn-ea"/>
                <a:cs typeface="+mn-cs"/>
                <a:hlinkClick r:id="rId3"/>
              </a:rPr>
              <a:t>evolocumab</a:t>
            </a:r>
            <a:r>
              <a:rPr lang="en-US" sz="1200" b="0" i="0" u="sng" kern="1200" dirty="0">
                <a:solidFill>
                  <a:schemeClr val="tx1"/>
                </a:solidFill>
                <a:effectLst/>
                <a:latin typeface="+mn-lt"/>
                <a:ea typeface="+mn-ea"/>
                <a:cs typeface="+mn-cs"/>
                <a:hlinkClick r:id="rId3"/>
              </a:rPr>
              <a:t> decreased median LDL cholesterol</a:t>
            </a:r>
            <a:r>
              <a:rPr lang="en-US" sz="1200" b="0" i="0" kern="1200" dirty="0">
                <a:solidFill>
                  <a:schemeClr val="tx1"/>
                </a:solidFill>
                <a:effectLst/>
                <a:latin typeface="+mn-lt"/>
                <a:ea typeface="+mn-ea"/>
                <a:cs typeface="+mn-cs"/>
              </a:rPr>
              <a:t> by 61% in year 1, 59% in year 2, 59% in year 3, 59% in year 4 and 58% in year 5. The analysis included 818 patients in year 1, 1,122 patients in year 2, 1,059 patients in year 3, 1,012 patients in year 4 and 870 patients in year 5.</a:t>
            </a:r>
          </a:p>
          <a:p>
            <a:r>
              <a:rPr lang="en-US" sz="1200" b="0" i="0" kern="1200" dirty="0">
                <a:solidFill>
                  <a:schemeClr val="tx1"/>
                </a:solidFill>
                <a:effectLst/>
                <a:latin typeface="+mn-lt"/>
                <a:ea typeface="+mn-ea"/>
                <a:cs typeface="+mn-cs"/>
              </a:rPr>
              <a:t>Adverse events occurred in 79% of patients in year 1, 74% of patients in year 2, 71% of patients in year 3, 67% of patients in year 4 and 65% of patients in year 5. Serious adverse events occurred in 7%, 7%, 8%, 7% and 7%, respectively, of patients over the same time period. Adverse events that resulted in drug discontinuation occurred in 2.8%, .8%, 1.3%, 1% and .2% of patients each year from years 1 to 5.</a:t>
            </a:r>
          </a:p>
          <a:p>
            <a:r>
              <a:rPr lang="en-US" sz="1200" b="0" i="0" kern="1200" dirty="0">
                <a:solidFill>
                  <a:schemeClr val="tx1"/>
                </a:solidFill>
                <a:effectLst/>
                <a:latin typeface="+mn-lt"/>
                <a:ea typeface="+mn-ea"/>
                <a:cs typeface="+mn-cs"/>
              </a:rPr>
              <a:t>Transiently positive tests for binding antidrug antibodies during year 1 were seen in two patients in the standard-of-care arm and two patients in the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arm. There were no subsequent or novel reports of binding or neutralizing antidrug antibodies noted after that point, according to </a:t>
            </a:r>
            <a:r>
              <a:rPr lang="en-US" sz="1200" b="0" i="0" kern="1200" dirty="0" err="1">
                <a:solidFill>
                  <a:schemeClr val="tx1"/>
                </a:solidFill>
                <a:effectLst/>
                <a:latin typeface="+mn-lt"/>
                <a:ea typeface="+mn-ea"/>
                <a:cs typeface="+mn-cs"/>
              </a:rPr>
              <a:t>Koren</a:t>
            </a:r>
            <a:r>
              <a:rPr lang="en-US" sz="1200" b="0" i="0" kern="1200" dirty="0">
                <a:solidFill>
                  <a:schemeClr val="tx1"/>
                </a:solidFill>
                <a:effectLst/>
                <a:latin typeface="+mn-lt"/>
                <a:ea typeface="+mn-ea"/>
                <a:cs typeface="+mn-cs"/>
              </a:rPr>
              <a:t> and colleagues.</a:t>
            </a:r>
          </a:p>
          <a:p>
            <a:r>
              <a:rPr lang="en-US" sz="1200" b="0" i="0" kern="1200" dirty="0">
                <a:solidFill>
                  <a:schemeClr val="tx1"/>
                </a:solidFill>
                <a:effectLst/>
                <a:latin typeface="+mn-lt"/>
                <a:ea typeface="+mn-ea"/>
                <a:cs typeface="+mn-cs"/>
              </a:rPr>
              <a:t>“In OSLER-1, the longest study of a </a:t>
            </a:r>
            <a:r>
              <a:rPr lang="en-US" sz="1200" b="0" i="0" u="sng" kern="1200" dirty="0">
                <a:solidFill>
                  <a:schemeClr val="tx1"/>
                </a:solidFill>
                <a:effectLst/>
                <a:latin typeface="+mn-lt"/>
                <a:ea typeface="+mn-ea"/>
                <a:cs typeface="+mn-cs"/>
                <a:hlinkClick r:id="rId4"/>
              </a:rPr>
              <a:t>PCSK9 inhibitor</a:t>
            </a:r>
            <a:r>
              <a:rPr lang="en-US" sz="1200" b="0" i="0" kern="1200" dirty="0">
                <a:solidFill>
                  <a:schemeClr val="tx1"/>
                </a:solidFill>
                <a:effectLst/>
                <a:latin typeface="+mn-lt"/>
                <a:ea typeface="+mn-ea"/>
                <a:cs typeface="+mn-cs"/>
              </a:rPr>
              <a:t> to date,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consistently reduced LDL cholesterol with no increase in adverse events over time and no neutralizing antibodies,</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4469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2989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8448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0003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631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98224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Speaker Notes: </a:t>
            </a:r>
          </a:p>
          <a:p>
            <a:endParaRPr lang="en-US" sz="1300" dirty="0"/>
          </a:p>
          <a:p>
            <a:r>
              <a:rPr lang="en-US" sz="1300" dirty="0"/>
              <a:t>The solid blue line is a low-density lipoprotein cholesterol (LDL-C) level of 120 mg/dl 3.23 mmol/L. The orange line is a low-density lipoprotein cholesterol</a:t>
            </a:r>
          </a:p>
          <a:p>
            <a:r>
              <a:rPr lang="en-US" sz="1300" dirty="0"/>
              <a:t>level of 80 mg/dl 2.06 mmol/L. The solid orange line represents lowering low-density lipoprotein cholesterol by 40 mg/dl (approximately 1 mmol/l) from</a:t>
            </a:r>
          </a:p>
          <a:p>
            <a:r>
              <a:rPr lang="en-US" sz="1300" dirty="0"/>
              <a:t>120 to 80 mg/dl beginning at age 50 years and extending to age 70 years. Cumulative low-density lipoprotein cholesterol exposure is derived</a:t>
            </a:r>
          </a:p>
          <a:p>
            <a:r>
              <a:rPr lang="en-US" sz="1300" dirty="0"/>
              <a:t>by multiplying age by plasma low-density lipoprotein cholesterol. Cumulative risk of myocardial infarction (MI) is measured on the log</a:t>
            </a:r>
          </a:p>
          <a:p>
            <a:r>
              <a:rPr lang="en-US" sz="1300" dirty="0"/>
              <a:t>(“doubling”) scale. The orange shaded area represents a 25% relative risk reduction in myocardial infarction (MI) as a result of lowering</a:t>
            </a:r>
          </a:p>
          <a:p>
            <a:r>
              <a:rPr lang="en-US" sz="1300" dirty="0"/>
              <a:t>low-density lipoprotein cholesterol by 40 mg/dl from 120 to 80 mg/dl from age 50 to 70 years. During this period of treatment, however,</a:t>
            </a:r>
          </a:p>
          <a:p>
            <a:r>
              <a:rPr lang="en-US" sz="1300" dirty="0"/>
              <a:t>the “residual” risk of myocardial infarction remains high because of the high accumulated total plaque burden (as estimated by the cumulative</a:t>
            </a:r>
          </a:p>
          <a:p>
            <a:r>
              <a:rPr lang="en-US" sz="1300" dirty="0"/>
              <a:t>exposure to low-density lipoprotein cholesterol). The blue shaded area represents the additional clinical benefit that could be achieved by</a:t>
            </a:r>
          </a:p>
          <a:p>
            <a:r>
              <a:rPr lang="en-US" sz="1300" dirty="0"/>
              <a:t>maintaining low-density lipoprotein cholesterol at 80 mg/dl throughout life (which essentially eliminates the “residual” risk of myocardial</a:t>
            </a:r>
          </a:p>
          <a:p>
            <a:r>
              <a:rPr lang="en-CA" sz="1300" dirty="0"/>
              <a:t>infarction). ACS ¼ acute coronary syndrome.</a:t>
            </a:r>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384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162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2552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0304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789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54F70CB-CF38-4221-97B1-550C75E1300D}" type="slidenum">
              <a:rPr lang="en-CA" smtClean="0"/>
              <a:t>24</a:t>
            </a:fld>
            <a:endParaRPr lang="en-CA"/>
          </a:p>
        </p:txBody>
      </p:sp>
    </p:spTree>
    <p:extLst>
      <p:ext uri="{BB962C8B-B14F-4D97-AF65-F5344CB8AC3E}">
        <p14:creationId xmlns:p14="http://schemas.microsoft.com/office/powerpoint/2010/main" val="3976647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6175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8344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332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89949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GB" sz="1200" b="1" i="0" dirty="0"/>
              <a:t>Speaker Notes: </a:t>
            </a:r>
          </a:p>
          <a:p>
            <a:endParaRPr lang="en-GB" sz="1200" b="0" i="0" dirty="0"/>
          </a:p>
          <a:p>
            <a:r>
              <a:rPr lang="en-GB" sz="1200" b="0" i="0" dirty="0"/>
              <a:t>Lipid</a:t>
            </a:r>
            <a:r>
              <a:rPr lang="en-GB" sz="1200" b="0" i="0" baseline="0" dirty="0"/>
              <a:t> values after 16 weeks post randomization:</a:t>
            </a:r>
          </a:p>
          <a:p>
            <a:pPr marL="285750" indent="-285750">
              <a:buFont typeface="Arial" panose="020B0604020202020204" pitchFamily="34" charset="0"/>
              <a:buChar char="•"/>
            </a:pPr>
            <a:r>
              <a:rPr lang="en-GB" sz="1200" b="0" i="0" baseline="0" dirty="0"/>
              <a:t>Regardless of glucometabolic status, alirocumab reduced consistently lipid parameters, resulted in lower levels of LDL-C, non-HDL-C and triglycerides levels, compared with those who received placebo. </a:t>
            </a:r>
            <a:endParaRPr lang="en-GB" sz="1200" b="0" i="0"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5450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GB" sz="1200" b="1" i="0" dirty="0"/>
              <a:t>Speaker Notes: </a:t>
            </a:r>
          </a:p>
          <a:p>
            <a:endParaRPr lang="en-GB" sz="1200" b="0" i="0" dirty="0"/>
          </a:p>
          <a:p>
            <a:pPr marL="0" indent="0">
              <a:buFont typeface="+mj-lt"/>
              <a:buNone/>
            </a:pPr>
            <a:r>
              <a:rPr lang="en-GB" sz="1200" dirty="0"/>
              <a:t>Alirocumab</a:t>
            </a:r>
            <a:r>
              <a:rPr lang="en-GB" sz="1200" baseline="0" dirty="0"/>
              <a:t> produces a </a:t>
            </a:r>
            <a:r>
              <a:rPr lang="en-GB" sz="1200" b="1" baseline="0" dirty="0"/>
              <a:t>similar and consistent </a:t>
            </a:r>
            <a:r>
              <a:rPr lang="en-GB" sz="1200" baseline="0" dirty="0"/>
              <a:t>relative risk reduction (</a:t>
            </a:r>
            <a:r>
              <a:rPr lang="en-GB" sz="1200" baseline="0" dirty="0" err="1"/>
              <a:t>p</a:t>
            </a:r>
            <a:r>
              <a:rPr lang="en-GB" sz="1200" baseline="-25000" dirty="0" err="1"/>
              <a:t>interaction</a:t>
            </a:r>
            <a:r>
              <a:rPr lang="en-GB" sz="1200" baseline="0" dirty="0"/>
              <a:t> =0.98) and </a:t>
            </a:r>
            <a:r>
              <a:rPr lang="en-GB" sz="1200" b="1" baseline="0" dirty="0"/>
              <a:t>greater significant </a:t>
            </a:r>
            <a:r>
              <a:rPr lang="en-GB" sz="1200" baseline="0" dirty="0"/>
              <a:t>absolute risk reduction in MACE in patients with DM compared to those without DM (significant </a:t>
            </a:r>
            <a:r>
              <a:rPr lang="en-GB" sz="1200" baseline="0" dirty="0" err="1"/>
              <a:t>p</a:t>
            </a:r>
            <a:r>
              <a:rPr lang="en-GB" sz="1200" baseline="-25000" dirty="0" err="1"/>
              <a:t>interaction</a:t>
            </a:r>
            <a:r>
              <a:rPr lang="en-GB" sz="1200" baseline="0" dirty="0"/>
              <a:t> =0.0019) </a:t>
            </a:r>
            <a:endParaRPr lang="en-GB" sz="1200"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69755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24516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546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9">
              <a:spcBef>
                <a:spcPct val="0"/>
              </a:spcBef>
            </a:pPr>
            <a:r>
              <a:rPr lang="en-CA" b="1" dirty="0"/>
              <a:t>Notes: </a:t>
            </a:r>
            <a:endParaRPr lang="en-US" b="1" dirty="0"/>
          </a:p>
          <a:p>
            <a:pPr defTabSz="457159">
              <a:spcBef>
                <a:spcPct val="0"/>
              </a:spcBef>
            </a:pPr>
            <a:endParaRPr lang="en-US" dirty="0"/>
          </a:p>
          <a:p>
            <a:pPr defTabSz="457159">
              <a:spcBef>
                <a:spcPct val="0"/>
              </a:spcBef>
            </a:pPr>
            <a:r>
              <a:rPr lang="en-US" dirty="0"/>
              <a:t>In this study of patients with familial hypercholesterolemia, there is a very large variability in the reduction of LDL-C to atorvastatin 10 mg.</a:t>
            </a:r>
          </a:p>
          <a:p>
            <a:pPr defTabSz="457159">
              <a:spcBef>
                <a:spcPct val="0"/>
              </a:spcBef>
            </a:pPr>
            <a:endParaRPr lang="en-US" dirty="0"/>
          </a:p>
          <a:p>
            <a:pPr defTabSz="457159">
              <a:spcBef>
                <a:spcPct val="0"/>
              </a:spcBef>
            </a:pPr>
            <a:r>
              <a:rPr lang="en-US" dirty="0"/>
              <a:t>Reference:</a:t>
            </a:r>
          </a:p>
          <a:p>
            <a:pPr defTabSz="457159">
              <a:spcBef>
                <a:spcPct val="0"/>
              </a:spcBef>
            </a:pPr>
            <a:r>
              <a:rPr lang="en-US" dirty="0"/>
              <a:t>Pedro-</a:t>
            </a:r>
            <a:r>
              <a:rPr lang="en-US" dirty="0" err="1"/>
              <a:t>Botet</a:t>
            </a:r>
            <a:r>
              <a:rPr lang="en-US" dirty="0"/>
              <a:t> J, Schaefer EJ, Bakker-Arkema RG, et al. Apolipoprotein E genotype affects plasma lipid response to atorvastatin in a gender specific manner. Atherosclerosis 2001; 158(1):183-93.</a:t>
            </a:r>
          </a:p>
          <a:p>
            <a:endParaRPr lang="en-CA" dirty="0"/>
          </a:p>
        </p:txBody>
      </p:sp>
      <p:sp>
        <p:nvSpPr>
          <p:cNvPr id="4" name="Slide Number Placeholder 3"/>
          <p:cNvSpPr>
            <a:spLocks noGrp="1"/>
          </p:cNvSpPr>
          <p:nvPr>
            <p:ph type="sldNum" sz="quarter" idx="5"/>
          </p:nvPr>
        </p:nvSpPr>
        <p:spPr/>
        <p:txBody>
          <a:bodyPr/>
          <a:lstStyle/>
          <a:p>
            <a:fld id="{C54F70CB-CF38-4221-97B1-550C75E1300D}" type="slidenum">
              <a:rPr lang="en-CA" smtClean="0"/>
              <a:t>31</a:t>
            </a:fld>
            <a:endParaRPr lang="en-CA"/>
          </a:p>
        </p:txBody>
      </p:sp>
    </p:spTree>
    <p:extLst>
      <p:ext uri="{BB962C8B-B14F-4D97-AF65-F5344CB8AC3E}">
        <p14:creationId xmlns:p14="http://schemas.microsoft.com/office/powerpoint/2010/main" val="350389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54F70CB-CF38-4221-97B1-550C75E1300D}" type="slidenum">
              <a:rPr lang="en-CA" smtClean="0"/>
              <a:t>33</a:t>
            </a:fld>
            <a:endParaRPr lang="en-CA"/>
          </a:p>
        </p:txBody>
      </p:sp>
    </p:spTree>
    <p:extLst>
      <p:ext uri="{BB962C8B-B14F-4D97-AF65-F5344CB8AC3E}">
        <p14:creationId xmlns:p14="http://schemas.microsoft.com/office/powerpoint/2010/main" val="433480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Speaker Notes: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first year of the trial, </a:t>
            </a:r>
            <a:r>
              <a:rPr lang="en-US" sz="1200" b="0" i="0" kern="1200" dirty="0" err="1">
                <a:solidFill>
                  <a:schemeClr val="tx1"/>
                </a:solidFill>
                <a:effectLst/>
                <a:latin typeface="+mn-lt"/>
                <a:ea typeface="+mn-ea"/>
                <a:cs typeface="+mn-cs"/>
              </a:rPr>
              <a:t>Koren</a:t>
            </a:r>
            <a:r>
              <a:rPr lang="en-US" sz="1200" b="0" i="0" kern="1200" dirty="0">
                <a:solidFill>
                  <a:schemeClr val="tx1"/>
                </a:solidFill>
                <a:effectLst/>
                <a:latin typeface="+mn-lt"/>
                <a:ea typeface="+mn-ea"/>
                <a:cs typeface="+mn-cs"/>
              </a:rPr>
              <a:t> and colleagues randomly assigned patients in a 2:1 ratio to open-label treatment with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420 mg per month plus standard-of-care treatment compared with standard-of-care treatment only. More patients (n = 882) were enrolled in the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arm compared with the standard-of-care treatment arm (n = 442). After the first year, all patients received extended, monthly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therapy plus standard-of-care treatment. The researchers examined the impact of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on lipids and safety outcomes, including antidrug antibodies, over the 5-year study period.</a:t>
            </a:r>
          </a:p>
          <a:p>
            <a:r>
              <a:rPr lang="en-US" sz="1200" b="0" i="0" kern="1200" dirty="0">
                <a:solidFill>
                  <a:schemeClr val="tx1"/>
                </a:solidFill>
                <a:effectLst/>
                <a:latin typeface="+mn-lt"/>
                <a:ea typeface="+mn-ea"/>
                <a:cs typeface="+mn-cs"/>
              </a:rPr>
              <a:t>Treatment with </a:t>
            </a:r>
            <a:r>
              <a:rPr lang="en-US" sz="1200" b="0" i="0" u="sng" kern="1200" dirty="0" err="1">
                <a:solidFill>
                  <a:schemeClr val="tx1"/>
                </a:solidFill>
                <a:effectLst/>
                <a:latin typeface="+mn-lt"/>
                <a:ea typeface="+mn-ea"/>
                <a:cs typeface="+mn-cs"/>
                <a:hlinkClick r:id="rId3"/>
              </a:rPr>
              <a:t>evolocumab</a:t>
            </a:r>
            <a:r>
              <a:rPr lang="en-US" sz="1200" b="0" i="0" u="sng" kern="1200" dirty="0">
                <a:solidFill>
                  <a:schemeClr val="tx1"/>
                </a:solidFill>
                <a:effectLst/>
                <a:latin typeface="+mn-lt"/>
                <a:ea typeface="+mn-ea"/>
                <a:cs typeface="+mn-cs"/>
                <a:hlinkClick r:id="rId3"/>
              </a:rPr>
              <a:t> decreased median LDL cholesterol</a:t>
            </a:r>
            <a:r>
              <a:rPr lang="en-US" sz="1200" b="0" i="0" kern="1200" dirty="0">
                <a:solidFill>
                  <a:schemeClr val="tx1"/>
                </a:solidFill>
                <a:effectLst/>
                <a:latin typeface="+mn-lt"/>
                <a:ea typeface="+mn-ea"/>
                <a:cs typeface="+mn-cs"/>
              </a:rPr>
              <a:t> by 61% in year 1, 59% in year 2, 59% in year 3, 59% in year 4 and 58% in year 5. The analysis included 818 patients in year 1, 1,122 patients in year 2, 1,059 patients in year 3, 1,012 patients in year 4 and 870 patients in year 5.</a:t>
            </a:r>
          </a:p>
          <a:p>
            <a:r>
              <a:rPr lang="en-US" sz="1200" b="0" i="0" kern="1200" dirty="0">
                <a:solidFill>
                  <a:schemeClr val="tx1"/>
                </a:solidFill>
                <a:effectLst/>
                <a:latin typeface="+mn-lt"/>
                <a:ea typeface="+mn-ea"/>
                <a:cs typeface="+mn-cs"/>
              </a:rPr>
              <a:t>Adverse events occurred in 79% of patients in year 1, 74% of patients in year 2, 71% of patients in year 3, 67% of patients in year 4 and 65% of patients in year 5. Serious adverse events occurred in 7%, 7%, 8%, 7% and 7%, respectively, of patients over the same time period. Adverse events that resulted in drug discontinuation occurred in 2.8%, .8%, 1.3%, 1% and .2% of patients each year from years 1 to 5.</a:t>
            </a:r>
          </a:p>
          <a:p>
            <a:r>
              <a:rPr lang="en-US" sz="1200" b="0" i="0" kern="1200" dirty="0">
                <a:solidFill>
                  <a:schemeClr val="tx1"/>
                </a:solidFill>
                <a:effectLst/>
                <a:latin typeface="+mn-lt"/>
                <a:ea typeface="+mn-ea"/>
                <a:cs typeface="+mn-cs"/>
              </a:rPr>
              <a:t>Transiently positive tests for binding antidrug antibodies during year 1 were seen in two patients in the standard-of-care arm and two patients in the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arm. There were no subsequent or novel reports of binding or neutralizing antidrug antibodies noted after that point, according to </a:t>
            </a:r>
            <a:r>
              <a:rPr lang="en-US" sz="1200" b="0" i="0" kern="1200" dirty="0" err="1">
                <a:solidFill>
                  <a:schemeClr val="tx1"/>
                </a:solidFill>
                <a:effectLst/>
                <a:latin typeface="+mn-lt"/>
                <a:ea typeface="+mn-ea"/>
                <a:cs typeface="+mn-cs"/>
              </a:rPr>
              <a:t>Koren</a:t>
            </a:r>
            <a:r>
              <a:rPr lang="en-US" sz="1200" b="0" i="0" kern="1200" dirty="0">
                <a:solidFill>
                  <a:schemeClr val="tx1"/>
                </a:solidFill>
                <a:effectLst/>
                <a:latin typeface="+mn-lt"/>
                <a:ea typeface="+mn-ea"/>
                <a:cs typeface="+mn-cs"/>
              </a:rPr>
              <a:t> and colleagues.</a:t>
            </a:r>
          </a:p>
          <a:p>
            <a:r>
              <a:rPr lang="en-US" sz="1200" b="0" i="0" kern="1200" dirty="0">
                <a:solidFill>
                  <a:schemeClr val="tx1"/>
                </a:solidFill>
                <a:effectLst/>
                <a:latin typeface="+mn-lt"/>
                <a:ea typeface="+mn-ea"/>
                <a:cs typeface="+mn-cs"/>
              </a:rPr>
              <a:t>“In OSLER-1, the longest study of a </a:t>
            </a:r>
            <a:r>
              <a:rPr lang="en-US" sz="1200" b="0" i="0" u="sng" kern="1200" dirty="0">
                <a:solidFill>
                  <a:schemeClr val="tx1"/>
                </a:solidFill>
                <a:effectLst/>
                <a:latin typeface="+mn-lt"/>
                <a:ea typeface="+mn-ea"/>
                <a:cs typeface="+mn-cs"/>
                <a:hlinkClick r:id="rId4"/>
              </a:rPr>
              <a:t>PCSK9 inhibitor</a:t>
            </a:r>
            <a:r>
              <a:rPr lang="en-US" sz="1200" b="0" i="0" kern="1200" dirty="0">
                <a:solidFill>
                  <a:schemeClr val="tx1"/>
                </a:solidFill>
                <a:effectLst/>
                <a:latin typeface="+mn-lt"/>
                <a:ea typeface="+mn-ea"/>
                <a:cs typeface="+mn-cs"/>
              </a:rPr>
              <a:t> to date,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consistently reduced LDL cholesterol with no increase in adverse events over time and no neutralizing antibodies,</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8089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54F70CB-CF38-4221-97B1-550C75E1300D}" type="slidenum">
              <a:rPr lang="en-CA" smtClean="0"/>
              <a:t>35</a:t>
            </a:fld>
            <a:endParaRPr lang="en-CA"/>
          </a:p>
        </p:txBody>
      </p:sp>
    </p:spTree>
    <p:extLst>
      <p:ext uri="{BB962C8B-B14F-4D97-AF65-F5344CB8AC3E}">
        <p14:creationId xmlns:p14="http://schemas.microsoft.com/office/powerpoint/2010/main" val="2484010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Speaker Notes: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first year of the trial, </a:t>
            </a:r>
            <a:r>
              <a:rPr lang="en-US" sz="1200" b="0" i="0" kern="1200" dirty="0" err="1">
                <a:solidFill>
                  <a:schemeClr val="tx1"/>
                </a:solidFill>
                <a:effectLst/>
                <a:latin typeface="+mn-lt"/>
                <a:ea typeface="+mn-ea"/>
                <a:cs typeface="+mn-cs"/>
              </a:rPr>
              <a:t>Koren</a:t>
            </a:r>
            <a:r>
              <a:rPr lang="en-US" sz="1200" b="0" i="0" kern="1200" dirty="0">
                <a:solidFill>
                  <a:schemeClr val="tx1"/>
                </a:solidFill>
                <a:effectLst/>
                <a:latin typeface="+mn-lt"/>
                <a:ea typeface="+mn-ea"/>
                <a:cs typeface="+mn-cs"/>
              </a:rPr>
              <a:t> and colleagues randomly assigned patients in a 2:1 ratio to open-label treatment with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420 mg per month plus standard-of-care treatment compared with standard-of-care treatment only. More patients (n = 882) were enrolled in the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arm compared with the standard-of-care treatment arm (n = 442). After the first year, all patients received extended, monthly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therapy plus standard-of-care treatment. The researchers examined the impact of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on lipids and safety outcomes, including antidrug antibodies, over the 5-year study period.</a:t>
            </a:r>
          </a:p>
          <a:p>
            <a:r>
              <a:rPr lang="en-US" sz="1200" b="0" i="0" kern="1200" dirty="0">
                <a:solidFill>
                  <a:schemeClr val="tx1"/>
                </a:solidFill>
                <a:effectLst/>
                <a:latin typeface="+mn-lt"/>
                <a:ea typeface="+mn-ea"/>
                <a:cs typeface="+mn-cs"/>
              </a:rPr>
              <a:t>Treatment with </a:t>
            </a:r>
            <a:r>
              <a:rPr lang="en-US" sz="1200" b="0" i="0" u="sng" kern="1200" dirty="0" err="1">
                <a:solidFill>
                  <a:schemeClr val="tx1"/>
                </a:solidFill>
                <a:effectLst/>
                <a:latin typeface="+mn-lt"/>
                <a:ea typeface="+mn-ea"/>
                <a:cs typeface="+mn-cs"/>
                <a:hlinkClick r:id="rId3"/>
              </a:rPr>
              <a:t>evolocumab</a:t>
            </a:r>
            <a:r>
              <a:rPr lang="en-US" sz="1200" b="0" i="0" u="sng" kern="1200" dirty="0">
                <a:solidFill>
                  <a:schemeClr val="tx1"/>
                </a:solidFill>
                <a:effectLst/>
                <a:latin typeface="+mn-lt"/>
                <a:ea typeface="+mn-ea"/>
                <a:cs typeface="+mn-cs"/>
                <a:hlinkClick r:id="rId3"/>
              </a:rPr>
              <a:t> decreased median LDL cholesterol</a:t>
            </a:r>
            <a:r>
              <a:rPr lang="en-US" sz="1200" b="0" i="0" kern="1200" dirty="0">
                <a:solidFill>
                  <a:schemeClr val="tx1"/>
                </a:solidFill>
                <a:effectLst/>
                <a:latin typeface="+mn-lt"/>
                <a:ea typeface="+mn-ea"/>
                <a:cs typeface="+mn-cs"/>
              </a:rPr>
              <a:t> by 61% in year 1, 59% in year 2, 59% in year 3, 59% in year 4 and 58% in year 5. The analysis included 818 patients in year 1, 1,122 patients in year 2, 1,059 patients in year 3, 1,012 patients in year 4 and 870 patients in year 5.</a:t>
            </a:r>
          </a:p>
          <a:p>
            <a:r>
              <a:rPr lang="en-US" sz="1200" b="0" i="0" kern="1200" dirty="0">
                <a:solidFill>
                  <a:schemeClr val="tx1"/>
                </a:solidFill>
                <a:effectLst/>
                <a:latin typeface="+mn-lt"/>
                <a:ea typeface="+mn-ea"/>
                <a:cs typeface="+mn-cs"/>
              </a:rPr>
              <a:t>Adverse events occurred in 79% of patients in year 1, 74% of patients in year 2, 71% of patients in year 3, 67% of patients in year 4 and 65% of patients in year 5. Serious adverse events occurred in 7%, 7%, 8%, 7% and 7%, respectively, of patients over the same time period. Adverse events that resulted in drug discontinuation occurred in 2.8%, .8%, 1.3%, 1% and .2% of patients each year from years 1 to 5.</a:t>
            </a:r>
          </a:p>
          <a:p>
            <a:r>
              <a:rPr lang="en-US" sz="1200" b="0" i="0" kern="1200" dirty="0">
                <a:solidFill>
                  <a:schemeClr val="tx1"/>
                </a:solidFill>
                <a:effectLst/>
                <a:latin typeface="+mn-lt"/>
                <a:ea typeface="+mn-ea"/>
                <a:cs typeface="+mn-cs"/>
              </a:rPr>
              <a:t>Transiently positive tests for binding antidrug antibodies during year 1 were seen in two patients in the standard-of-care arm and two patients in the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arm. There were no subsequent or novel reports of binding or neutralizing antidrug antibodies noted after that point, according to </a:t>
            </a:r>
            <a:r>
              <a:rPr lang="en-US" sz="1200" b="0" i="0" kern="1200" dirty="0" err="1">
                <a:solidFill>
                  <a:schemeClr val="tx1"/>
                </a:solidFill>
                <a:effectLst/>
                <a:latin typeface="+mn-lt"/>
                <a:ea typeface="+mn-ea"/>
                <a:cs typeface="+mn-cs"/>
              </a:rPr>
              <a:t>Koren</a:t>
            </a:r>
            <a:r>
              <a:rPr lang="en-US" sz="1200" b="0" i="0" kern="1200" dirty="0">
                <a:solidFill>
                  <a:schemeClr val="tx1"/>
                </a:solidFill>
                <a:effectLst/>
                <a:latin typeface="+mn-lt"/>
                <a:ea typeface="+mn-ea"/>
                <a:cs typeface="+mn-cs"/>
              </a:rPr>
              <a:t> and colleagues.</a:t>
            </a:r>
          </a:p>
          <a:p>
            <a:r>
              <a:rPr lang="en-US" sz="1200" b="0" i="0" kern="1200" dirty="0">
                <a:solidFill>
                  <a:schemeClr val="tx1"/>
                </a:solidFill>
                <a:effectLst/>
                <a:latin typeface="+mn-lt"/>
                <a:ea typeface="+mn-ea"/>
                <a:cs typeface="+mn-cs"/>
              </a:rPr>
              <a:t>“In OSLER-1, the longest study of a </a:t>
            </a:r>
            <a:r>
              <a:rPr lang="en-US" sz="1200" b="0" i="0" u="sng" kern="1200" dirty="0">
                <a:solidFill>
                  <a:schemeClr val="tx1"/>
                </a:solidFill>
                <a:effectLst/>
                <a:latin typeface="+mn-lt"/>
                <a:ea typeface="+mn-ea"/>
                <a:cs typeface="+mn-cs"/>
                <a:hlinkClick r:id="rId4"/>
              </a:rPr>
              <a:t>PCSK9 inhibitor</a:t>
            </a:r>
            <a:r>
              <a:rPr lang="en-US" sz="1200" b="0" i="0" kern="1200" dirty="0">
                <a:solidFill>
                  <a:schemeClr val="tx1"/>
                </a:solidFill>
                <a:effectLst/>
                <a:latin typeface="+mn-lt"/>
                <a:ea typeface="+mn-ea"/>
                <a:cs typeface="+mn-cs"/>
              </a:rPr>
              <a:t> to date, </a:t>
            </a:r>
            <a:r>
              <a:rPr lang="en-US" sz="1200" b="0" i="0" kern="1200" dirty="0" err="1">
                <a:solidFill>
                  <a:schemeClr val="tx1"/>
                </a:solidFill>
                <a:effectLst/>
                <a:latin typeface="+mn-lt"/>
                <a:ea typeface="+mn-ea"/>
                <a:cs typeface="+mn-cs"/>
              </a:rPr>
              <a:t>evolocumab</a:t>
            </a:r>
            <a:r>
              <a:rPr lang="en-US" sz="1200" b="0" i="0" kern="1200" dirty="0">
                <a:solidFill>
                  <a:schemeClr val="tx1"/>
                </a:solidFill>
                <a:effectLst/>
                <a:latin typeface="+mn-lt"/>
                <a:ea typeface="+mn-ea"/>
                <a:cs typeface="+mn-cs"/>
              </a:rPr>
              <a:t> consistently reduced LDL cholesterol with no increase in adverse events over time and no neutralizing antibodies,</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4F70CB-CF38-4221-97B1-550C75E1300D}" type="slidenum">
              <a:rPr kumimoji="0" lang="en-CA"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CA"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3756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8/23/2019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4282667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8/23/2019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667864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8/23/2019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1526335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CA">
              <a:solidFill>
                <a:prstClr val="black"/>
              </a:solidFill>
            </a:endParaRPr>
          </a:p>
        </p:txBody>
      </p:sp>
      <p:sp>
        <p:nvSpPr>
          <p:cNvPr id="5" name="Footer Placeholder 4"/>
          <p:cNvSpPr>
            <a:spLocks noGrp="1"/>
          </p:cNvSpPr>
          <p:nvPr>
            <p:ph type="ftr" sz="quarter" idx="11"/>
          </p:nvPr>
        </p:nvSpPr>
        <p:spPr/>
        <p:txBody>
          <a:bodyPr/>
          <a:lstStyle/>
          <a:p>
            <a:endParaRPr lang="en-CA">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4F890F1-7075-459A-8C46-658BA0AEE531}" type="slidenum">
              <a:rPr lang="en-CA">
                <a:solidFill>
                  <a:prstClr val="black"/>
                </a:solidFill>
              </a:rPr>
              <a:pPr/>
              <a:t>‹#›</a:t>
            </a:fld>
            <a:endParaRPr lang="en-CA">
              <a:solidFill>
                <a:prstClr val="black"/>
              </a:solidFill>
            </a:endParaRPr>
          </a:p>
        </p:txBody>
      </p:sp>
    </p:spTree>
    <p:extLst>
      <p:ext uri="{BB962C8B-B14F-4D97-AF65-F5344CB8AC3E}">
        <p14:creationId xmlns:p14="http://schemas.microsoft.com/office/powerpoint/2010/main" val="3208704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CA">
              <a:solidFill>
                <a:prstClr val="black"/>
              </a:solidFill>
            </a:endParaRPr>
          </a:p>
        </p:txBody>
      </p:sp>
      <p:sp>
        <p:nvSpPr>
          <p:cNvPr id="5" name="Footer Placeholder 4"/>
          <p:cNvSpPr>
            <a:spLocks noGrp="1"/>
          </p:cNvSpPr>
          <p:nvPr>
            <p:ph type="ftr" sz="quarter" idx="11"/>
          </p:nvPr>
        </p:nvSpPr>
        <p:spPr/>
        <p:txBody>
          <a:bodyPr/>
          <a:lstStyle/>
          <a:p>
            <a:endParaRPr lang="en-CA">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4F890F1-7075-459A-8C46-658BA0AEE531}" type="slidenum">
              <a:rPr lang="en-CA">
                <a:solidFill>
                  <a:prstClr val="black"/>
                </a:solidFill>
              </a:rPr>
              <a:pPr/>
              <a:t>‹#›</a:t>
            </a:fld>
            <a:endParaRPr lang="en-CA">
              <a:solidFill>
                <a:prstClr val="black"/>
              </a:solidFill>
            </a:endParaRPr>
          </a:p>
        </p:txBody>
      </p:sp>
    </p:spTree>
    <p:extLst>
      <p:ext uri="{BB962C8B-B14F-4D97-AF65-F5344CB8AC3E}">
        <p14:creationId xmlns:p14="http://schemas.microsoft.com/office/powerpoint/2010/main" val="12359016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CA">
              <a:solidFill>
                <a:prstClr val="black"/>
              </a:solidFill>
            </a:endParaRPr>
          </a:p>
        </p:txBody>
      </p:sp>
      <p:sp>
        <p:nvSpPr>
          <p:cNvPr id="5" name="Footer Placeholder 4"/>
          <p:cNvSpPr>
            <a:spLocks noGrp="1"/>
          </p:cNvSpPr>
          <p:nvPr>
            <p:ph type="ftr" sz="quarter" idx="11"/>
          </p:nvPr>
        </p:nvSpPr>
        <p:spPr/>
        <p:txBody>
          <a:bodyPr/>
          <a:lstStyle/>
          <a:p>
            <a:endParaRPr lang="en-CA">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4F890F1-7075-459A-8C46-658BA0AEE531}" type="slidenum">
              <a:rPr lang="en-CA">
                <a:solidFill>
                  <a:prstClr val="black"/>
                </a:solidFill>
              </a:rPr>
              <a:pPr/>
              <a:t>‹#›</a:t>
            </a:fld>
            <a:endParaRPr lang="en-CA">
              <a:solidFill>
                <a:prstClr val="black"/>
              </a:solidFill>
            </a:endParaRPr>
          </a:p>
        </p:txBody>
      </p:sp>
    </p:spTree>
    <p:extLst>
      <p:ext uri="{BB962C8B-B14F-4D97-AF65-F5344CB8AC3E}">
        <p14:creationId xmlns:p14="http://schemas.microsoft.com/office/powerpoint/2010/main" val="3310314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CA">
              <a:solidFill>
                <a:prstClr val="black"/>
              </a:solidFill>
            </a:endParaRPr>
          </a:p>
        </p:txBody>
      </p:sp>
      <p:sp>
        <p:nvSpPr>
          <p:cNvPr id="6" name="Footer Placeholder 5"/>
          <p:cNvSpPr>
            <a:spLocks noGrp="1"/>
          </p:cNvSpPr>
          <p:nvPr>
            <p:ph type="ftr" sz="quarter" idx="11"/>
          </p:nvPr>
        </p:nvSpPr>
        <p:spPr/>
        <p:txBody>
          <a:bodyPr/>
          <a:lstStyle/>
          <a:p>
            <a:endParaRPr lang="en-CA">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4F890F1-7075-459A-8C46-658BA0AEE531}" type="slidenum">
              <a:rPr lang="en-CA">
                <a:solidFill>
                  <a:prstClr val="black"/>
                </a:solidFill>
              </a:rPr>
              <a:pPr/>
              <a:t>‹#›</a:t>
            </a:fld>
            <a:endParaRPr lang="en-CA">
              <a:solidFill>
                <a:prstClr val="black"/>
              </a:solidFill>
            </a:endParaRPr>
          </a:p>
        </p:txBody>
      </p:sp>
    </p:spTree>
    <p:extLst>
      <p:ext uri="{BB962C8B-B14F-4D97-AF65-F5344CB8AC3E}">
        <p14:creationId xmlns:p14="http://schemas.microsoft.com/office/powerpoint/2010/main" val="3453747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CA">
              <a:solidFill>
                <a:prstClr val="black"/>
              </a:solidFill>
            </a:endParaRPr>
          </a:p>
        </p:txBody>
      </p:sp>
      <p:sp>
        <p:nvSpPr>
          <p:cNvPr id="8" name="Footer Placeholder 7"/>
          <p:cNvSpPr>
            <a:spLocks noGrp="1"/>
          </p:cNvSpPr>
          <p:nvPr>
            <p:ph type="ftr" sz="quarter" idx="11"/>
          </p:nvPr>
        </p:nvSpPr>
        <p:spPr/>
        <p:txBody>
          <a:bodyPr/>
          <a:lstStyle/>
          <a:p>
            <a:endParaRPr lang="en-CA">
              <a:solidFill>
                <a:prstClr val="black"/>
              </a:solidFill>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64F890F1-7075-459A-8C46-658BA0AEE531}" type="slidenum">
              <a:rPr lang="en-CA">
                <a:solidFill>
                  <a:prstClr val="black"/>
                </a:solidFill>
              </a:rPr>
              <a:pPr/>
              <a:t>‹#›</a:t>
            </a:fld>
            <a:endParaRPr lang="en-CA">
              <a:solidFill>
                <a:prstClr val="black"/>
              </a:solidFill>
            </a:endParaRPr>
          </a:p>
        </p:txBody>
      </p:sp>
    </p:spTree>
    <p:extLst>
      <p:ext uri="{BB962C8B-B14F-4D97-AF65-F5344CB8AC3E}">
        <p14:creationId xmlns:p14="http://schemas.microsoft.com/office/powerpoint/2010/main" val="3370360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CA">
              <a:solidFill>
                <a:prstClr val="black"/>
              </a:solidFill>
            </a:endParaRPr>
          </a:p>
        </p:txBody>
      </p:sp>
      <p:sp>
        <p:nvSpPr>
          <p:cNvPr id="4" name="Footer Placeholder 3"/>
          <p:cNvSpPr>
            <a:spLocks noGrp="1"/>
          </p:cNvSpPr>
          <p:nvPr>
            <p:ph type="ftr" sz="quarter" idx="11"/>
          </p:nvPr>
        </p:nvSpPr>
        <p:spPr/>
        <p:txBody>
          <a:bodyPr/>
          <a:lstStyle/>
          <a:p>
            <a:endParaRPr lang="en-CA">
              <a:solidFill>
                <a:prstClr val="black"/>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4F890F1-7075-459A-8C46-658BA0AEE531}" type="slidenum">
              <a:rPr lang="en-CA">
                <a:solidFill>
                  <a:prstClr val="black"/>
                </a:solidFill>
              </a:rPr>
              <a:pPr/>
              <a:t>‹#›</a:t>
            </a:fld>
            <a:endParaRPr lang="en-CA">
              <a:solidFill>
                <a:prstClr val="black"/>
              </a:solidFill>
            </a:endParaRPr>
          </a:p>
        </p:txBody>
      </p:sp>
    </p:spTree>
    <p:extLst>
      <p:ext uri="{BB962C8B-B14F-4D97-AF65-F5344CB8AC3E}">
        <p14:creationId xmlns:p14="http://schemas.microsoft.com/office/powerpoint/2010/main" val="26776261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CA">
              <a:solidFill>
                <a:prstClr val="black"/>
              </a:solidFill>
            </a:endParaRPr>
          </a:p>
        </p:txBody>
      </p:sp>
      <p:sp>
        <p:nvSpPr>
          <p:cNvPr id="3" name="Footer Placeholder 2"/>
          <p:cNvSpPr>
            <a:spLocks noGrp="1"/>
          </p:cNvSpPr>
          <p:nvPr>
            <p:ph type="ftr" sz="quarter" idx="11"/>
          </p:nvPr>
        </p:nvSpPr>
        <p:spPr/>
        <p:txBody>
          <a:bodyPr/>
          <a:lstStyle/>
          <a:p>
            <a:endParaRPr lang="en-CA">
              <a:solidFill>
                <a:prstClr val="black"/>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64F890F1-7075-459A-8C46-658BA0AEE531}" type="slidenum">
              <a:rPr lang="en-CA">
                <a:solidFill>
                  <a:prstClr val="black"/>
                </a:solidFill>
              </a:rPr>
              <a:pPr/>
              <a:t>‹#›</a:t>
            </a:fld>
            <a:endParaRPr lang="en-CA">
              <a:solidFill>
                <a:prstClr val="black"/>
              </a:solidFill>
            </a:endParaRPr>
          </a:p>
        </p:txBody>
      </p:sp>
    </p:spTree>
    <p:extLst>
      <p:ext uri="{BB962C8B-B14F-4D97-AF65-F5344CB8AC3E}">
        <p14:creationId xmlns:p14="http://schemas.microsoft.com/office/powerpoint/2010/main" val="448032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CA">
              <a:solidFill>
                <a:prstClr val="black"/>
              </a:solidFill>
            </a:endParaRPr>
          </a:p>
        </p:txBody>
      </p:sp>
      <p:sp>
        <p:nvSpPr>
          <p:cNvPr id="6" name="Footer Placeholder 5"/>
          <p:cNvSpPr>
            <a:spLocks noGrp="1"/>
          </p:cNvSpPr>
          <p:nvPr>
            <p:ph type="ftr" sz="quarter" idx="11"/>
          </p:nvPr>
        </p:nvSpPr>
        <p:spPr/>
        <p:txBody>
          <a:bodyPr/>
          <a:lstStyle/>
          <a:p>
            <a:endParaRPr lang="en-CA">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4F890F1-7075-459A-8C46-658BA0AEE531}" type="slidenum">
              <a:rPr lang="en-CA">
                <a:solidFill>
                  <a:prstClr val="black"/>
                </a:solidFill>
              </a:rPr>
              <a:pPr/>
              <a:t>‹#›</a:t>
            </a:fld>
            <a:endParaRPr lang="en-CA">
              <a:solidFill>
                <a:prstClr val="black"/>
              </a:solidFill>
            </a:endParaRPr>
          </a:p>
        </p:txBody>
      </p:sp>
    </p:spTree>
    <p:extLst>
      <p:ext uri="{BB962C8B-B14F-4D97-AF65-F5344CB8AC3E}">
        <p14:creationId xmlns:p14="http://schemas.microsoft.com/office/powerpoint/2010/main" val="2921230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8/23/2019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4889147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CA">
              <a:solidFill>
                <a:prstClr val="black"/>
              </a:solidFill>
            </a:endParaRPr>
          </a:p>
        </p:txBody>
      </p:sp>
      <p:sp>
        <p:nvSpPr>
          <p:cNvPr id="6" name="Footer Placeholder 5"/>
          <p:cNvSpPr>
            <a:spLocks noGrp="1"/>
          </p:cNvSpPr>
          <p:nvPr>
            <p:ph type="ftr" sz="quarter" idx="11"/>
          </p:nvPr>
        </p:nvSpPr>
        <p:spPr/>
        <p:txBody>
          <a:bodyPr/>
          <a:lstStyle/>
          <a:p>
            <a:endParaRPr lang="en-CA">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4F890F1-7075-459A-8C46-658BA0AEE531}" type="slidenum">
              <a:rPr lang="en-CA">
                <a:solidFill>
                  <a:prstClr val="black"/>
                </a:solidFill>
              </a:rPr>
              <a:pPr/>
              <a:t>‹#›</a:t>
            </a:fld>
            <a:endParaRPr lang="en-CA">
              <a:solidFill>
                <a:prstClr val="black"/>
              </a:solidFill>
            </a:endParaRPr>
          </a:p>
        </p:txBody>
      </p:sp>
    </p:spTree>
    <p:extLst>
      <p:ext uri="{BB962C8B-B14F-4D97-AF65-F5344CB8AC3E}">
        <p14:creationId xmlns:p14="http://schemas.microsoft.com/office/powerpoint/2010/main" val="3515581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CA">
              <a:solidFill>
                <a:prstClr val="black"/>
              </a:solidFill>
            </a:endParaRPr>
          </a:p>
        </p:txBody>
      </p:sp>
      <p:sp>
        <p:nvSpPr>
          <p:cNvPr id="5" name="Footer Placeholder 4"/>
          <p:cNvSpPr>
            <a:spLocks noGrp="1"/>
          </p:cNvSpPr>
          <p:nvPr>
            <p:ph type="ftr" sz="quarter" idx="11"/>
          </p:nvPr>
        </p:nvSpPr>
        <p:spPr/>
        <p:txBody>
          <a:bodyPr/>
          <a:lstStyle/>
          <a:p>
            <a:endParaRPr lang="en-CA">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4F890F1-7075-459A-8C46-658BA0AEE531}" type="slidenum">
              <a:rPr lang="en-CA">
                <a:solidFill>
                  <a:prstClr val="black"/>
                </a:solidFill>
              </a:rPr>
              <a:pPr/>
              <a:t>‹#›</a:t>
            </a:fld>
            <a:endParaRPr lang="en-CA">
              <a:solidFill>
                <a:prstClr val="black"/>
              </a:solidFill>
            </a:endParaRPr>
          </a:p>
        </p:txBody>
      </p:sp>
    </p:spTree>
    <p:extLst>
      <p:ext uri="{BB962C8B-B14F-4D97-AF65-F5344CB8AC3E}">
        <p14:creationId xmlns:p14="http://schemas.microsoft.com/office/powerpoint/2010/main" val="27027331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CA">
              <a:solidFill>
                <a:prstClr val="black"/>
              </a:solidFill>
            </a:endParaRPr>
          </a:p>
        </p:txBody>
      </p:sp>
      <p:sp>
        <p:nvSpPr>
          <p:cNvPr id="5" name="Footer Placeholder 4"/>
          <p:cNvSpPr>
            <a:spLocks noGrp="1"/>
          </p:cNvSpPr>
          <p:nvPr>
            <p:ph type="ftr" sz="quarter" idx="11"/>
          </p:nvPr>
        </p:nvSpPr>
        <p:spPr/>
        <p:txBody>
          <a:bodyPr/>
          <a:lstStyle/>
          <a:p>
            <a:endParaRPr lang="en-CA">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4F890F1-7075-459A-8C46-658BA0AEE531}" type="slidenum">
              <a:rPr lang="en-CA">
                <a:solidFill>
                  <a:prstClr val="black"/>
                </a:solidFill>
              </a:rPr>
              <a:pPr/>
              <a:t>‹#›</a:t>
            </a:fld>
            <a:endParaRPr lang="en-CA">
              <a:solidFill>
                <a:prstClr val="black"/>
              </a:solidFill>
            </a:endParaRPr>
          </a:p>
        </p:txBody>
      </p:sp>
    </p:spTree>
    <p:extLst>
      <p:ext uri="{BB962C8B-B14F-4D97-AF65-F5344CB8AC3E}">
        <p14:creationId xmlns:p14="http://schemas.microsoft.com/office/powerpoint/2010/main" val="5298306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CE">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lvl1pPr>
              <a:lnSpc>
                <a:spcPts val="3000"/>
              </a:lnSpc>
              <a:defRPr sz="3000"/>
            </a:lvl1pPr>
          </a:lstStyle>
          <a:p>
            <a:r>
              <a:rPr lang="nl-NL" dirty="0"/>
              <a:t>Titelstijl van model bewerken</a:t>
            </a:r>
          </a:p>
        </p:txBody>
      </p:sp>
    </p:spTree>
    <p:extLst>
      <p:ext uri="{BB962C8B-B14F-4D97-AF65-F5344CB8AC3E}">
        <p14:creationId xmlns:p14="http://schemas.microsoft.com/office/powerpoint/2010/main" val="2138852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3BA454-E083-48DF-A16C-24C056EF0C86}" type="datetimeFigureOut">
              <a:rPr lang="en-US" smtClean="0"/>
              <a:t>8/23/2019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3852941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3BA454-E083-48DF-A16C-24C056EF0C86}" type="datetimeFigureOut">
              <a:rPr lang="en-US" smtClean="0"/>
              <a:t>8/23/2019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664639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3BA454-E083-48DF-A16C-24C056EF0C86}" type="datetimeFigureOut">
              <a:rPr lang="en-US" smtClean="0"/>
              <a:t>8/23/2019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1871403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3BA454-E083-48DF-A16C-24C056EF0C86}" type="datetimeFigureOut">
              <a:rPr lang="en-US" smtClean="0"/>
              <a:t>8/23/2019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3833326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3BA454-E083-48DF-A16C-24C056EF0C86}" type="datetimeFigureOut">
              <a:rPr lang="en-US" smtClean="0"/>
              <a:t>8/23/2019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1951052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BA454-E083-48DF-A16C-24C056EF0C86}" type="datetimeFigureOut">
              <a:rPr lang="en-US" smtClean="0"/>
              <a:t>8/23/2019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163809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BA454-E083-48DF-A16C-24C056EF0C86}" type="datetimeFigureOut">
              <a:rPr lang="en-US" smtClean="0"/>
              <a:t>8/23/2019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44672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3BA454-E083-48DF-A16C-24C056EF0C86}" type="datetimeFigureOut">
              <a:rPr lang="en-US" smtClean="0"/>
              <a:t>8/23/2019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71C68-FA55-47D2-9101-F5B0D7C6B4B4}" type="slidenum">
              <a:rPr lang="en-US" smtClean="0"/>
              <a:t>‹#›</a:t>
            </a:fld>
            <a:endParaRPr lang="en-US"/>
          </a:p>
        </p:txBody>
      </p:sp>
    </p:spTree>
    <p:extLst>
      <p:ext uri="{BB962C8B-B14F-4D97-AF65-F5344CB8AC3E}">
        <p14:creationId xmlns:p14="http://schemas.microsoft.com/office/powerpoint/2010/main" val="42119041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5" name="Footer Placeholder 4"/>
          <p:cNvSpPr>
            <a:spLocks noGrp="1"/>
          </p:cNvSpPr>
          <p:nvPr>
            <p:ph type="ftr" sz="quarter" idx="3"/>
          </p:nvPr>
        </p:nvSpPr>
        <p:spPr>
          <a:xfrm>
            <a:off x="152400" y="6356350"/>
            <a:ext cx="8839200" cy="365125"/>
          </a:xfrm>
          <a:prstGeom prst="rect">
            <a:avLst/>
          </a:prstGeom>
        </p:spPr>
        <p:txBody>
          <a:bodyPr vert="horz" lIns="91440" tIns="45720" rIns="91440" bIns="45720" rtlCol="0" anchor="ctr"/>
          <a:lstStyle>
            <a:lvl1pPr algn="l">
              <a:defRPr sz="1050">
                <a:solidFill>
                  <a:schemeClr val="tx1"/>
                </a:solidFill>
              </a:defRPr>
            </a:lvl1pPr>
          </a:lstStyle>
          <a:p>
            <a:endParaRPr lang="en-CA" dirty="0">
              <a:solidFill>
                <a:prstClr val="black"/>
              </a:solidFill>
            </a:endParaRPr>
          </a:p>
        </p:txBody>
      </p:sp>
    </p:spTree>
    <p:extLst>
      <p:ext uri="{BB962C8B-B14F-4D97-AF65-F5344CB8AC3E}">
        <p14:creationId xmlns:p14="http://schemas.microsoft.com/office/powerpoint/2010/main" val="10810154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ctr" defTabSz="914400" rtl="0" eaLnBrk="1" latinLnBrk="0" hangingPunct="1">
        <a:spcBef>
          <a:spcPct val="0"/>
        </a:spcBef>
        <a:buNone/>
        <a:defRPr sz="3600" b="1" kern="1200">
          <a:solidFill>
            <a:srgbClr val="C00000"/>
          </a:solidFill>
          <a:latin typeface="+mj-lt"/>
          <a:ea typeface="+mj-ea"/>
          <a:cs typeface="+mj-cs"/>
        </a:defRPr>
      </a:lvl1pPr>
    </p:titleStyle>
    <p:bodyStyle>
      <a:lvl1pPr marL="342900" indent="-342900" algn="l" defTabSz="914400" rtl="0" eaLnBrk="1" latinLnBrk="0" hangingPunct="1">
        <a:spcBef>
          <a:spcPct val="20000"/>
        </a:spcBef>
        <a:buClr>
          <a:srgbClr val="C00000"/>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C00000"/>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C00000"/>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C00000"/>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C00000"/>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hthoek 7"/>
          <p:cNvSpPr/>
          <p:nvPr userDrawn="1"/>
        </p:nvSpPr>
        <p:spPr>
          <a:xfrm rot="5400000">
            <a:off x="4352921" y="2070010"/>
            <a:ext cx="438151" cy="9144001"/>
          </a:xfrm>
          <a:prstGeom prst="rect">
            <a:avLst/>
          </a:prstGeom>
          <a:gradFill>
            <a:gsLst>
              <a:gs pos="0">
                <a:srgbClr val="0086C0"/>
              </a:gs>
              <a:gs pos="84000">
                <a:srgbClr val="0C5289"/>
              </a:gs>
            </a:gsLst>
            <a:lin ang="156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solidFill>
                  <a:srgbClr val="000000"/>
                </a:solidFill>
              </a:ln>
              <a:solidFill>
                <a:srgbClr val="000090"/>
              </a:solidFill>
              <a:effectLst/>
              <a:uLnTx/>
              <a:uFillTx/>
              <a:latin typeface="Arial" panose="020B0604020202020204"/>
              <a:ea typeface="+mn-ea"/>
              <a:cs typeface="+mn-cs"/>
            </a:endParaRPr>
          </a:p>
        </p:txBody>
      </p:sp>
      <p:sp>
        <p:nvSpPr>
          <p:cNvPr id="16" name="Rechthoek 7"/>
          <p:cNvSpPr/>
          <p:nvPr userDrawn="1"/>
        </p:nvSpPr>
        <p:spPr>
          <a:xfrm rot="5400000">
            <a:off x="4352692" y="2070231"/>
            <a:ext cx="438593" cy="9144001"/>
          </a:xfrm>
          <a:prstGeom prst="rect">
            <a:avLst/>
          </a:prstGeom>
          <a:gradFill>
            <a:gsLst>
              <a:gs pos="0">
                <a:schemeClr val="tx2"/>
              </a:gs>
              <a:gs pos="84000">
                <a:srgbClr val="00263B"/>
              </a:gs>
            </a:gsLst>
            <a:lin ang="156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solidFill>
                  <a:srgbClr val="000000"/>
                </a:solidFill>
              </a:ln>
              <a:solidFill>
                <a:srgbClr val="000090"/>
              </a:solidFill>
              <a:effectLst/>
              <a:uLnTx/>
              <a:uFillTx/>
              <a:latin typeface="Arial" panose="020B0604020202020204"/>
              <a:ea typeface="+mn-ea"/>
              <a:cs typeface="+mn-cs"/>
            </a:endParaRPr>
          </a:p>
        </p:txBody>
      </p:sp>
      <p:sp>
        <p:nvSpPr>
          <p:cNvPr id="10" name="Rechthoek 7"/>
          <p:cNvSpPr/>
          <p:nvPr userDrawn="1"/>
        </p:nvSpPr>
        <p:spPr>
          <a:xfrm rot="5400000">
            <a:off x="4535996" y="1831886"/>
            <a:ext cx="72000" cy="914400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solidFill>
                  <a:srgbClr val="000000"/>
                </a:solidFill>
              </a:ln>
              <a:solidFill>
                <a:srgbClr val="000090"/>
              </a:solidFill>
              <a:effectLst/>
              <a:uLnTx/>
              <a:uFillTx/>
              <a:latin typeface="Arial" panose="020B0604020202020204"/>
              <a:ea typeface="+mn-ea"/>
              <a:cs typeface="+mn-cs"/>
            </a:endParaRPr>
          </a:p>
        </p:txBody>
      </p:sp>
      <p:sp>
        <p:nvSpPr>
          <p:cNvPr id="2" name="Tijdelijke aanduiding voor titel 1"/>
          <p:cNvSpPr>
            <a:spLocks noGrp="1"/>
          </p:cNvSpPr>
          <p:nvPr>
            <p:ph type="title"/>
          </p:nvPr>
        </p:nvSpPr>
        <p:spPr>
          <a:xfrm>
            <a:off x="395289" y="274638"/>
            <a:ext cx="8291511" cy="830262"/>
          </a:xfrm>
          <a:prstGeom prst="rect">
            <a:avLst/>
          </a:prstGeom>
        </p:spPr>
        <p:txBody>
          <a:bodyPr vert="horz" lIns="0" tIns="0" rIns="0" bIns="0" rtlCol="0" anchor="b">
            <a:noAutofit/>
          </a:bodyPr>
          <a:lstStyle/>
          <a:p>
            <a:r>
              <a:rPr lang="nl-NL" dirty="0"/>
              <a:t>Titelstijl van </a:t>
            </a:r>
            <a:br>
              <a:rPr lang="nl-NL" dirty="0"/>
            </a:br>
            <a:r>
              <a:rPr lang="nl-NL" dirty="0"/>
              <a:t>model bewerken</a:t>
            </a:r>
          </a:p>
        </p:txBody>
      </p:sp>
      <p:sp>
        <p:nvSpPr>
          <p:cNvPr id="3" name="Tijdelijke aanduiding voor tekst 2"/>
          <p:cNvSpPr>
            <a:spLocks noGrp="1"/>
          </p:cNvSpPr>
          <p:nvPr>
            <p:ph type="body" idx="1"/>
          </p:nvPr>
        </p:nvSpPr>
        <p:spPr>
          <a:xfrm>
            <a:off x="395289" y="1314451"/>
            <a:ext cx="8291511" cy="4275137"/>
          </a:xfrm>
          <a:prstGeom prst="rect">
            <a:avLst/>
          </a:prstGeom>
        </p:spPr>
        <p:txBody>
          <a:bodyPr vert="horz" lIns="0" tIns="0" rIns="0" bIns="0" rtlCol="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0" name="Oval 19"/>
          <p:cNvSpPr/>
          <p:nvPr userDrawn="1"/>
        </p:nvSpPr>
        <p:spPr>
          <a:xfrm>
            <a:off x="7321868" y="5998650"/>
            <a:ext cx="1376359" cy="755232"/>
          </a:xfrm>
          <a:prstGeom prst="ellipse">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3" name="Rechthoek 7"/>
          <p:cNvSpPr/>
          <p:nvPr userDrawn="1"/>
        </p:nvSpPr>
        <p:spPr>
          <a:xfrm rot="5400000">
            <a:off x="4305855" y="1522876"/>
            <a:ext cx="532291" cy="91440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solidFill>
                  <a:srgbClr val="000000"/>
                </a:solidFill>
              </a:ln>
              <a:solidFill>
                <a:srgbClr val="000090"/>
              </a:solidFill>
              <a:effectLst/>
              <a:uLnTx/>
              <a:uFillTx/>
              <a:latin typeface="Arial" panose="020B0604020202020204"/>
              <a:ea typeface="+mn-ea"/>
              <a:cs typeface="+mn-cs"/>
            </a:endParaRPr>
          </a:p>
        </p:txBody>
      </p:sp>
      <p:pic>
        <p:nvPicPr>
          <p:cNvPr id="21" name="Afbeelding 9" descr="PACE-CME_Logo_Editable_1.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68237" y="6041565"/>
            <a:ext cx="1317720" cy="669402"/>
          </a:xfrm>
          <a:prstGeom prst="rect">
            <a:avLst/>
          </a:prstGeom>
        </p:spPr>
      </p:pic>
    </p:spTree>
    <p:extLst>
      <p:ext uri="{BB962C8B-B14F-4D97-AF65-F5344CB8AC3E}">
        <p14:creationId xmlns:p14="http://schemas.microsoft.com/office/powerpoint/2010/main" val="2099881178"/>
      </p:ext>
    </p:extLst>
  </p:cSld>
  <p:clrMap bg1="lt1" tx1="dk1" bg2="lt2" tx2="dk2" accent1="accent1" accent2="accent2" accent3="accent3" accent4="accent4" accent5="accent5" accent6="accent6" hlink="hlink" folHlink="folHlink"/>
  <p:sldLayoutIdLst>
    <p:sldLayoutId id="2147483704" r:id="rId1"/>
  </p:sldLayoutIdLst>
  <p:hf sldNum="0" hdr="0" ftr="0" dt="0"/>
  <p:txStyles>
    <p:titleStyle>
      <a:lvl1pPr algn="l" defTabSz="457200" rtl="0" eaLnBrk="1" latinLnBrk="0" hangingPunct="1">
        <a:lnSpc>
          <a:spcPts val="3000"/>
        </a:lnSpc>
        <a:spcBef>
          <a:spcPct val="0"/>
        </a:spcBef>
        <a:buNone/>
        <a:defRPr sz="3000" b="1" kern="1200">
          <a:solidFill>
            <a:schemeClr val="tx2"/>
          </a:solidFill>
          <a:latin typeface="+mj-lt"/>
          <a:ea typeface="+mj-ea"/>
          <a:cs typeface="+mj-cs"/>
        </a:defRPr>
      </a:lvl1pPr>
    </p:titleStyle>
    <p:bodyStyle>
      <a:lvl1pPr marL="0" indent="0" algn="l" defTabSz="457200" rtl="0" eaLnBrk="1" latinLnBrk="0" hangingPunct="1">
        <a:spcBef>
          <a:spcPts val="0"/>
        </a:spcBef>
        <a:buFont typeface="Arial"/>
        <a:buNone/>
        <a:defRPr sz="1800" b="1" kern="1200">
          <a:solidFill>
            <a:schemeClr val="tx2"/>
          </a:solidFill>
          <a:latin typeface="Arial" panose="020B0604020202020204" pitchFamily="34" charset="0"/>
          <a:ea typeface="+mn-ea"/>
          <a:cs typeface="Arial" panose="020B0604020202020204" pitchFamily="34" charset="0"/>
        </a:defRPr>
      </a:lvl1pPr>
      <a:lvl2pPr marL="0" indent="0" algn="l" defTabSz="457200" rtl="0" eaLnBrk="1" latinLnBrk="0" hangingPunct="1">
        <a:spcBef>
          <a:spcPts val="0"/>
        </a:spcBef>
        <a:buFont typeface="Arial"/>
        <a:buNone/>
        <a:defRPr sz="1500" kern="1200">
          <a:solidFill>
            <a:schemeClr val="tx2"/>
          </a:solidFill>
          <a:latin typeface="Arial" panose="020B0604020202020204" pitchFamily="34" charset="0"/>
          <a:ea typeface="+mn-ea"/>
          <a:cs typeface="Arial" panose="020B0604020202020204" pitchFamily="34" charset="0"/>
        </a:defRPr>
      </a:lvl2pPr>
      <a:lvl3pPr marL="182563" indent="-182563" algn="l" defTabSz="457200" rtl="0" eaLnBrk="1" latinLnBrk="0" hangingPunct="1">
        <a:spcBef>
          <a:spcPts val="0"/>
        </a:spcBef>
        <a:buFont typeface="Arial" panose="020B0604020202020204" pitchFamily="34" charset="0"/>
        <a:buChar char="•"/>
        <a:defRPr sz="1500" kern="1200">
          <a:solidFill>
            <a:schemeClr val="tx2"/>
          </a:solidFill>
          <a:latin typeface="Arial" panose="020B0604020202020204" pitchFamily="34" charset="0"/>
          <a:ea typeface="+mn-ea"/>
          <a:cs typeface="Arial" panose="020B0604020202020204" pitchFamily="34" charset="0"/>
        </a:defRPr>
      </a:lvl3pPr>
      <a:lvl4pPr marL="358775" indent="-176213" algn="l" defTabSz="457200" rtl="0" eaLnBrk="1" latinLnBrk="0" hangingPunct="1">
        <a:spcBef>
          <a:spcPts val="0"/>
        </a:spcBef>
        <a:buFont typeface="Arial" panose="020B0604020202020204" pitchFamily="34" charset="0"/>
        <a:buChar char="-"/>
        <a:defRPr sz="1500" kern="1200">
          <a:solidFill>
            <a:schemeClr val="tx2"/>
          </a:solidFill>
          <a:latin typeface="Arial" panose="020B0604020202020204" pitchFamily="34" charset="0"/>
          <a:ea typeface="+mn-ea"/>
          <a:cs typeface="Arial" panose="020B0604020202020204" pitchFamily="34" charset="0"/>
        </a:defRPr>
      </a:lvl4pPr>
      <a:lvl5pPr marL="0" indent="0" algn="l" defTabSz="457200" rtl="0" eaLnBrk="1" latinLnBrk="0" hangingPunct="1">
        <a:spcBef>
          <a:spcPct val="20000"/>
        </a:spcBef>
        <a:buFont typeface="Arial"/>
        <a:buNone/>
        <a:defRPr sz="80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orient="horz" pos="696">
          <p15:clr>
            <a:srgbClr val="F26B43"/>
          </p15:clr>
        </p15:guide>
        <p15:guide id="3" orient="horz" pos="828">
          <p15:clr>
            <a:srgbClr val="F26B43"/>
          </p15:clr>
        </p15:guide>
        <p15:guide id="4" orient="horz" pos="3770">
          <p15:clr>
            <a:srgbClr val="F26B43"/>
          </p15:clr>
        </p15:guide>
        <p15:guide id="5" pos="2856">
          <p15:clr>
            <a:srgbClr val="F26B43"/>
          </p15:clr>
        </p15:guide>
        <p15:guide id="6" pos="246">
          <p15:clr>
            <a:srgbClr val="F26B43"/>
          </p15:clr>
        </p15:guide>
        <p15:guide id="7" pos="5472">
          <p15:clr>
            <a:srgbClr val="F26B43"/>
          </p15:clr>
        </p15:guide>
        <p15:guide id="8" orient="horz" pos="2183">
          <p15:clr>
            <a:srgbClr val="F26B43"/>
          </p15:clr>
        </p15:guide>
        <p15:guide id="9" orient="horz" pos="352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png"/><Relationship Id="rId7" Type="http://schemas.openxmlformats.org/officeDocument/2006/relationships/image" Target="../media/image3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jpe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hyperlink" Target="http://www.health.gov.on.ca/en/pro/programs/drugs/drug...stat.../repatha.pdf" TargetMode="External"/><Relationship Id="rId4" Type="http://schemas.openxmlformats.org/officeDocument/2006/relationships/hyperlink" Target="http://www.formulary.health.gov.on.ca/formulary"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8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3.png"/></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EBA733-515C-472E-9655-0BFC35E5D796}"/>
              </a:ext>
            </a:extLst>
          </p:cNvPr>
          <p:cNvSpPr/>
          <p:nvPr/>
        </p:nvSpPr>
        <p:spPr>
          <a:xfrm>
            <a:off x="0" y="77970"/>
            <a:ext cx="9143998" cy="36576"/>
          </a:xfrm>
          <a:prstGeom prst="rect">
            <a:avLst/>
          </a:prstGeom>
          <a:solidFill>
            <a:srgbClr val="FDF36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477156-73EF-4104-9416-590BB544EC28}"/>
              </a:ext>
            </a:extLst>
          </p:cNvPr>
          <p:cNvSpPr/>
          <p:nvPr/>
        </p:nvSpPr>
        <p:spPr>
          <a:xfrm>
            <a:off x="10633" y="166570"/>
            <a:ext cx="9143998" cy="36576"/>
          </a:xfrm>
          <a:prstGeom prst="rect">
            <a:avLst/>
          </a:prstGeom>
          <a:solidFill>
            <a:srgbClr val="0D5F8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109" r="549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6" name="Rectangle 5">
            <a:extLst>
              <a:ext uri="{FF2B5EF4-FFF2-40B4-BE49-F238E27FC236}">
                <a16:creationId xmlns:a16="http://schemas.microsoft.com/office/drawing/2014/main" id="{7FEE82A0-8ADB-49AA-AF6F-2C17A145D7D9}"/>
              </a:ext>
            </a:extLst>
          </p:cNvPr>
          <p:cNvSpPr/>
          <p:nvPr/>
        </p:nvSpPr>
        <p:spPr>
          <a:xfrm>
            <a:off x="0" y="0"/>
            <a:ext cx="9143998"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B3D57AD-CCB1-4DDC-AB76-B047DE59FA9A}"/>
              </a:ext>
            </a:extLst>
          </p:cNvPr>
          <p:cNvSpPr/>
          <p:nvPr/>
        </p:nvSpPr>
        <p:spPr>
          <a:xfrm>
            <a:off x="1967753" y="2782392"/>
            <a:ext cx="7186878" cy="1506994"/>
          </a:xfrm>
          <a:prstGeom prst="rect">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006E9C"/>
                </a:solidFill>
                <a:latin typeface="Arial Narrow" panose="020B0606020202030204" pitchFamily="34" charset="0"/>
              </a:rPr>
              <a:t>Dyslipidemia in Primary Care: </a:t>
            </a:r>
            <a:r>
              <a:rPr lang="en-US" sz="2800" b="1" dirty="0">
                <a:solidFill>
                  <a:srgbClr val="DC7203"/>
                </a:solidFill>
                <a:latin typeface="Arial Narrow" panose="020B0606020202030204" pitchFamily="34" charset="0"/>
              </a:rPr>
              <a:t>Addressing Barriers to Optimal Lipid Management</a:t>
            </a:r>
            <a:endParaRPr lang="en-US" sz="3600" b="1" dirty="0">
              <a:solidFill>
                <a:srgbClr val="DC7203"/>
              </a:solidFill>
              <a:latin typeface="Arial Narrow" panose="020B0606020202030204" pitchFamily="34" charset="0"/>
            </a:endParaRPr>
          </a:p>
        </p:txBody>
      </p:sp>
      <p:pic>
        <p:nvPicPr>
          <p:cNvPr id="8" name="Picture 7" descr="CHRC logo_with text.psd">
            <a:extLst>
              <a:ext uri="{FF2B5EF4-FFF2-40B4-BE49-F238E27FC236}">
                <a16:creationId xmlns:a16="http://schemas.microsoft.com/office/drawing/2014/main" id="{A6512EDC-15B1-4734-9431-11C089E987C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8551" y="6271616"/>
            <a:ext cx="851201" cy="54385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3065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5786150-B8EA-4173-9C16-F1D5E9C9563E}"/>
              </a:ext>
            </a:extLst>
          </p:cNvPr>
          <p:cNvSpPr/>
          <p:nvPr/>
        </p:nvSpPr>
        <p:spPr>
          <a:xfrm>
            <a:off x="0" y="4786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61302"/>
            <a:ext cx="9157881" cy="1200329"/>
          </a:xfrm>
          <a:prstGeom prst="rect">
            <a:avLst/>
          </a:prstGeom>
          <a:noFill/>
        </p:spPr>
        <p:txBody>
          <a:bodyPr wrap="square" rtlCol="0">
            <a:spAutoFit/>
          </a:bodyPr>
          <a:lstStyle/>
          <a:p>
            <a:pPr algn="ctr"/>
            <a:r>
              <a:rPr lang="en-US" sz="3600" b="1" dirty="0">
                <a:solidFill>
                  <a:schemeClr val="bg1"/>
                </a:solidFill>
                <a:latin typeface="Arial Narrow" panose="020B0606020202030204" pitchFamily="34" charset="0"/>
              </a:rPr>
              <a:t>Effect of Cumulative Exposure to LDL on Plaque Burden and Risk of Cardiovascular Disease</a:t>
            </a:r>
            <a:endParaRPr lang="en-CA" sz="3600" b="1" dirty="0">
              <a:solidFill>
                <a:schemeClr val="bg1"/>
              </a:solidFill>
              <a:latin typeface="Arial Narrow" panose="020B0606020202030204" pitchFamily="34" charset="0"/>
            </a:endParaRPr>
          </a:p>
        </p:txBody>
      </p:sp>
      <p:sp>
        <p:nvSpPr>
          <p:cNvPr id="13" name="Rectangle 12">
            <a:extLst>
              <a:ext uri="{FF2B5EF4-FFF2-40B4-BE49-F238E27FC236}">
                <a16:creationId xmlns:a16="http://schemas.microsoft.com/office/drawing/2014/main" id="{7AA5E96D-62A4-468F-A4D8-35974B5EC63E}"/>
              </a:ext>
            </a:extLst>
          </p:cNvPr>
          <p:cNvSpPr/>
          <p:nvPr/>
        </p:nvSpPr>
        <p:spPr>
          <a:xfrm>
            <a:off x="71715" y="6451396"/>
            <a:ext cx="4572000" cy="230832"/>
          </a:xfrm>
          <a:prstGeom prst="rect">
            <a:avLst/>
          </a:prstGeom>
        </p:spPr>
        <p:txBody>
          <a:bodyPr>
            <a:spAutoFit/>
          </a:bodyPr>
          <a:lstStyle/>
          <a:p>
            <a:pPr defTabSz="685800"/>
            <a:r>
              <a:rPr lang="en-US" sz="900" dirty="0" err="1">
                <a:solidFill>
                  <a:schemeClr val="bg1"/>
                </a:solidFill>
                <a:latin typeface="Arial Narrow" panose="020B0606020202030204" pitchFamily="34" charset="0"/>
              </a:rPr>
              <a:t>Ference</a:t>
            </a:r>
            <a:r>
              <a:rPr lang="en-US" sz="900" dirty="0">
                <a:solidFill>
                  <a:schemeClr val="bg1"/>
                </a:solidFill>
                <a:latin typeface="Arial Narrow" panose="020B0606020202030204" pitchFamily="34" charset="0"/>
              </a:rPr>
              <a:t> BA, et al. J Am Coll </a:t>
            </a:r>
            <a:r>
              <a:rPr lang="en-US" sz="900" dirty="0" err="1">
                <a:solidFill>
                  <a:schemeClr val="bg1"/>
                </a:solidFill>
                <a:latin typeface="Arial Narrow" panose="020B0606020202030204" pitchFamily="34" charset="0"/>
              </a:rPr>
              <a:t>Cardiol</a:t>
            </a:r>
            <a:r>
              <a:rPr lang="en-US" sz="900" dirty="0">
                <a:solidFill>
                  <a:schemeClr val="bg1"/>
                </a:solidFill>
                <a:latin typeface="Arial Narrow" panose="020B0606020202030204" pitchFamily="34" charset="0"/>
              </a:rPr>
              <a:t> 2018;72:1141–56</a:t>
            </a:r>
          </a:p>
        </p:txBody>
      </p:sp>
      <p:sp>
        <p:nvSpPr>
          <p:cNvPr id="23" name="Rectangle 22">
            <a:extLst>
              <a:ext uri="{FF2B5EF4-FFF2-40B4-BE49-F238E27FC236}">
                <a16:creationId xmlns:a16="http://schemas.microsoft.com/office/drawing/2014/main" id="{CF827FCF-C9C8-4F9A-B5E1-801C338BCE38}"/>
              </a:ext>
            </a:extLst>
          </p:cNvPr>
          <p:cNvSpPr/>
          <p:nvPr/>
        </p:nvSpPr>
        <p:spPr>
          <a:xfrm>
            <a:off x="-4048" y="1307038"/>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706F601-8E49-49CE-8710-7277D8BD7E08}"/>
              </a:ext>
            </a:extLst>
          </p:cNvPr>
          <p:cNvGrpSpPr/>
          <p:nvPr/>
        </p:nvGrpSpPr>
        <p:grpSpPr>
          <a:xfrm>
            <a:off x="611230" y="1523371"/>
            <a:ext cx="7608590" cy="4591896"/>
            <a:chOff x="611230" y="1523371"/>
            <a:chExt cx="7608590" cy="4591896"/>
          </a:xfrm>
        </p:grpSpPr>
        <p:pic>
          <p:nvPicPr>
            <p:cNvPr id="3" name="Picture 2">
              <a:extLst>
                <a:ext uri="{FF2B5EF4-FFF2-40B4-BE49-F238E27FC236}">
                  <a16:creationId xmlns:a16="http://schemas.microsoft.com/office/drawing/2014/main" id="{741DBEDC-5FD9-44CD-A627-E39DCE69912C}"/>
                </a:ext>
              </a:extLst>
            </p:cNvPr>
            <p:cNvPicPr>
              <a:picLocks noChangeAspect="1"/>
            </p:cNvPicPr>
            <p:nvPr/>
          </p:nvPicPr>
          <p:blipFill>
            <a:blip r:embed="rId4"/>
            <a:stretch>
              <a:fillRect/>
            </a:stretch>
          </p:blipFill>
          <p:spPr>
            <a:xfrm>
              <a:off x="611230" y="1523371"/>
              <a:ext cx="7608590" cy="4591896"/>
            </a:xfrm>
            <a:prstGeom prst="rect">
              <a:avLst/>
            </a:prstGeom>
          </p:spPr>
        </p:pic>
        <p:sp>
          <p:nvSpPr>
            <p:cNvPr id="2" name="TextBox 1">
              <a:extLst>
                <a:ext uri="{FF2B5EF4-FFF2-40B4-BE49-F238E27FC236}">
                  <a16:creationId xmlns:a16="http://schemas.microsoft.com/office/drawing/2014/main" id="{A0DDD667-1F0E-4DA6-8308-615DFA118CE9}"/>
                </a:ext>
              </a:extLst>
            </p:cNvPr>
            <p:cNvSpPr txBox="1"/>
            <p:nvPr/>
          </p:nvSpPr>
          <p:spPr>
            <a:xfrm>
              <a:off x="1118177" y="1719072"/>
              <a:ext cx="504000" cy="338554"/>
            </a:xfrm>
            <a:prstGeom prst="rect">
              <a:avLst/>
            </a:prstGeom>
            <a:solidFill>
              <a:schemeClr val="bg1"/>
            </a:solidFill>
          </p:spPr>
          <p:txBody>
            <a:bodyPr wrap="square" rtlCol="0">
              <a:noAutofit/>
            </a:bodyPr>
            <a:lstStyle/>
            <a:p>
              <a:r>
                <a:rPr lang="en-US" sz="1600" dirty="0">
                  <a:latin typeface="Arial Narrow" panose="020B0606020202030204" pitchFamily="34" charset="0"/>
                </a:rPr>
                <a:t>259</a:t>
              </a:r>
              <a:endParaRPr lang="en-CA" sz="1600" dirty="0">
                <a:latin typeface="Arial Narrow" panose="020B0606020202030204" pitchFamily="34" charset="0"/>
              </a:endParaRPr>
            </a:p>
          </p:txBody>
        </p:sp>
        <p:sp>
          <p:nvSpPr>
            <p:cNvPr id="11" name="TextBox 10">
              <a:extLst>
                <a:ext uri="{FF2B5EF4-FFF2-40B4-BE49-F238E27FC236}">
                  <a16:creationId xmlns:a16="http://schemas.microsoft.com/office/drawing/2014/main" id="{80D4A3B7-0613-4756-BBC6-A5B378FF99AC}"/>
                </a:ext>
              </a:extLst>
            </p:cNvPr>
            <p:cNvSpPr txBox="1"/>
            <p:nvPr/>
          </p:nvSpPr>
          <p:spPr>
            <a:xfrm>
              <a:off x="1118177" y="2138425"/>
              <a:ext cx="504000" cy="338554"/>
            </a:xfrm>
            <a:prstGeom prst="rect">
              <a:avLst/>
            </a:prstGeom>
            <a:solidFill>
              <a:schemeClr val="bg1"/>
            </a:solidFill>
          </p:spPr>
          <p:txBody>
            <a:bodyPr wrap="square" rtlCol="0">
              <a:noAutofit/>
            </a:bodyPr>
            <a:lstStyle/>
            <a:p>
              <a:r>
                <a:rPr lang="en-US" sz="1600" dirty="0">
                  <a:latin typeface="Arial Narrow" panose="020B0606020202030204" pitchFamily="34" charset="0"/>
                </a:rPr>
                <a:t>207</a:t>
              </a:r>
              <a:endParaRPr lang="en-CA" sz="1600" dirty="0">
                <a:latin typeface="Arial Narrow" panose="020B0606020202030204" pitchFamily="34" charset="0"/>
              </a:endParaRPr>
            </a:p>
          </p:txBody>
        </p:sp>
        <p:sp>
          <p:nvSpPr>
            <p:cNvPr id="12" name="TextBox 11">
              <a:extLst>
                <a:ext uri="{FF2B5EF4-FFF2-40B4-BE49-F238E27FC236}">
                  <a16:creationId xmlns:a16="http://schemas.microsoft.com/office/drawing/2014/main" id="{225227EC-FACA-4898-9FA5-37B27F44DF95}"/>
                </a:ext>
              </a:extLst>
            </p:cNvPr>
            <p:cNvSpPr txBox="1"/>
            <p:nvPr/>
          </p:nvSpPr>
          <p:spPr>
            <a:xfrm>
              <a:off x="1118177" y="2597184"/>
              <a:ext cx="504000" cy="338554"/>
            </a:xfrm>
            <a:prstGeom prst="rect">
              <a:avLst/>
            </a:prstGeom>
            <a:solidFill>
              <a:schemeClr val="bg1"/>
            </a:solidFill>
          </p:spPr>
          <p:txBody>
            <a:bodyPr wrap="square" rtlCol="0">
              <a:noAutofit/>
            </a:bodyPr>
            <a:lstStyle/>
            <a:p>
              <a:r>
                <a:rPr lang="en-US" sz="1600" dirty="0">
                  <a:latin typeface="Arial Narrow" panose="020B0606020202030204" pitchFamily="34" charset="0"/>
                </a:rPr>
                <a:t>194</a:t>
              </a:r>
              <a:endParaRPr lang="en-CA" sz="1600" dirty="0">
                <a:latin typeface="Arial Narrow" panose="020B0606020202030204" pitchFamily="34" charset="0"/>
              </a:endParaRPr>
            </a:p>
          </p:txBody>
        </p:sp>
        <p:sp>
          <p:nvSpPr>
            <p:cNvPr id="14" name="TextBox 13">
              <a:extLst>
                <a:ext uri="{FF2B5EF4-FFF2-40B4-BE49-F238E27FC236}">
                  <a16:creationId xmlns:a16="http://schemas.microsoft.com/office/drawing/2014/main" id="{E335BE46-F95F-4335-9BC7-5D4CD659115C}"/>
                </a:ext>
              </a:extLst>
            </p:cNvPr>
            <p:cNvSpPr txBox="1"/>
            <p:nvPr/>
          </p:nvSpPr>
          <p:spPr>
            <a:xfrm>
              <a:off x="1118177" y="3050800"/>
              <a:ext cx="504000" cy="338554"/>
            </a:xfrm>
            <a:prstGeom prst="rect">
              <a:avLst/>
            </a:prstGeom>
            <a:solidFill>
              <a:schemeClr val="bg1"/>
            </a:solidFill>
          </p:spPr>
          <p:txBody>
            <a:bodyPr wrap="square" rtlCol="0">
              <a:noAutofit/>
            </a:bodyPr>
            <a:lstStyle/>
            <a:p>
              <a:r>
                <a:rPr lang="en-US" sz="1600" dirty="0">
                  <a:latin typeface="Arial Narrow" panose="020B0606020202030204" pitchFamily="34" charset="0"/>
                </a:rPr>
                <a:t>162</a:t>
              </a:r>
              <a:endParaRPr lang="en-CA" sz="1600" dirty="0">
                <a:latin typeface="Arial Narrow" panose="020B0606020202030204" pitchFamily="34" charset="0"/>
              </a:endParaRPr>
            </a:p>
          </p:txBody>
        </p:sp>
        <p:sp>
          <p:nvSpPr>
            <p:cNvPr id="15" name="TextBox 14">
              <a:extLst>
                <a:ext uri="{FF2B5EF4-FFF2-40B4-BE49-F238E27FC236}">
                  <a16:creationId xmlns:a16="http://schemas.microsoft.com/office/drawing/2014/main" id="{4F3AA5D3-5A3F-4282-8475-EC2F4BDD3BEC}"/>
                </a:ext>
              </a:extLst>
            </p:cNvPr>
            <p:cNvSpPr txBox="1"/>
            <p:nvPr/>
          </p:nvSpPr>
          <p:spPr>
            <a:xfrm>
              <a:off x="1118177" y="3530132"/>
              <a:ext cx="504000" cy="338554"/>
            </a:xfrm>
            <a:prstGeom prst="rect">
              <a:avLst/>
            </a:prstGeom>
            <a:solidFill>
              <a:schemeClr val="bg1"/>
            </a:solidFill>
          </p:spPr>
          <p:txBody>
            <a:bodyPr wrap="square" rtlCol="0">
              <a:noAutofit/>
            </a:bodyPr>
            <a:lstStyle/>
            <a:p>
              <a:r>
                <a:rPr lang="en-US" sz="1600" dirty="0">
                  <a:latin typeface="Arial Narrow" panose="020B0606020202030204" pitchFamily="34" charset="0"/>
                </a:rPr>
                <a:t>129</a:t>
              </a:r>
              <a:endParaRPr lang="en-CA" sz="1600" dirty="0">
                <a:latin typeface="Arial Narrow" panose="020B0606020202030204" pitchFamily="34" charset="0"/>
              </a:endParaRPr>
            </a:p>
          </p:txBody>
        </p:sp>
        <p:sp>
          <p:nvSpPr>
            <p:cNvPr id="16" name="TextBox 15">
              <a:extLst>
                <a:ext uri="{FF2B5EF4-FFF2-40B4-BE49-F238E27FC236}">
                  <a16:creationId xmlns:a16="http://schemas.microsoft.com/office/drawing/2014/main" id="{0DB050BF-98A0-45BF-9C2B-ED5153082DBD}"/>
                </a:ext>
              </a:extLst>
            </p:cNvPr>
            <p:cNvSpPr txBox="1"/>
            <p:nvPr/>
          </p:nvSpPr>
          <p:spPr>
            <a:xfrm>
              <a:off x="1201777" y="3978850"/>
              <a:ext cx="504000" cy="338554"/>
            </a:xfrm>
            <a:prstGeom prst="rect">
              <a:avLst/>
            </a:prstGeom>
            <a:solidFill>
              <a:schemeClr val="bg1"/>
            </a:solidFill>
          </p:spPr>
          <p:txBody>
            <a:bodyPr wrap="square" rtlCol="0">
              <a:noAutofit/>
            </a:bodyPr>
            <a:lstStyle/>
            <a:p>
              <a:r>
                <a:rPr lang="en-US" sz="1600" dirty="0">
                  <a:latin typeface="Arial Narrow" panose="020B0606020202030204" pitchFamily="34" charset="0"/>
                </a:rPr>
                <a:t>91</a:t>
              </a:r>
              <a:endParaRPr lang="en-CA" sz="1600" dirty="0">
                <a:latin typeface="Arial Narrow" panose="020B0606020202030204" pitchFamily="34" charset="0"/>
              </a:endParaRPr>
            </a:p>
          </p:txBody>
        </p:sp>
        <p:sp>
          <p:nvSpPr>
            <p:cNvPr id="17" name="TextBox 16">
              <a:extLst>
                <a:ext uri="{FF2B5EF4-FFF2-40B4-BE49-F238E27FC236}">
                  <a16:creationId xmlns:a16="http://schemas.microsoft.com/office/drawing/2014/main" id="{F13E7FFE-BEA7-47BC-AAF9-B7D99BBE08B7}"/>
                </a:ext>
              </a:extLst>
            </p:cNvPr>
            <p:cNvSpPr txBox="1"/>
            <p:nvPr/>
          </p:nvSpPr>
          <p:spPr>
            <a:xfrm>
              <a:off x="1201777" y="4427568"/>
              <a:ext cx="504000" cy="338554"/>
            </a:xfrm>
            <a:prstGeom prst="rect">
              <a:avLst/>
            </a:prstGeom>
            <a:solidFill>
              <a:schemeClr val="bg1"/>
            </a:solidFill>
          </p:spPr>
          <p:txBody>
            <a:bodyPr wrap="square" rtlCol="0">
              <a:noAutofit/>
            </a:bodyPr>
            <a:lstStyle/>
            <a:p>
              <a:r>
                <a:rPr lang="en-US" sz="1600" dirty="0">
                  <a:latin typeface="Arial Narrow" panose="020B0606020202030204" pitchFamily="34" charset="0"/>
                </a:rPr>
                <a:t>65</a:t>
              </a:r>
              <a:endParaRPr lang="en-CA" sz="1600" dirty="0">
                <a:latin typeface="Arial Narrow" panose="020B0606020202030204" pitchFamily="34" charset="0"/>
              </a:endParaRPr>
            </a:p>
          </p:txBody>
        </p:sp>
        <p:sp>
          <p:nvSpPr>
            <p:cNvPr id="18" name="TextBox 17">
              <a:extLst>
                <a:ext uri="{FF2B5EF4-FFF2-40B4-BE49-F238E27FC236}">
                  <a16:creationId xmlns:a16="http://schemas.microsoft.com/office/drawing/2014/main" id="{5E86A04A-5807-4B08-A95E-92F6A4227891}"/>
                </a:ext>
              </a:extLst>
            </p:cNvPr>
            <p:cNvSpPr txBox="1"/>
            <p:nvPr/>
          </p:nvSpPr>
          <p:spPr>
            <a:xfrm>
              <a:off x="1202294" y="4906900"/>
              <a:ext cx="504000" cy="338554"/>
            </a:xfrm>
            <a:prstGeom prst="rect">
              <a:avLst/>
            </a:prstGeom>
            <a:solidFill>
              <a:schemeClr val="bg1"/>
            </a:solidFill>
          </p:spPr>
          <p:txBody>
            <a:bodyPr wrap="square" rtlCol="0">
              <a:noAutofit/>
            </a:bodyPr>
            <a:lstStyle/>
            <a:p>
              <a:r>
                <a:rPr lang="en-US" sz="1600" dirty="0">
                  <a:latin typeface="Arial Narrow" panose="020B0606020202030204" pitchFamily="34" charset="0"/>
                </a:rPr>
                <a:t>32</a:t>
              </a:r>
              <a:endParaRPr lang="en-CA" sz="1600" dirty="0">
                <a:latin typeface="Arial Narrow" panose="020B0606020202030204" pitchFamily="34" charset="0"/>
              </a:endParaRPr>
            </a:p>
          </p:txBody>
        </p:sp>
        <p:sp>
          <p:nvSpPr>
            <p:cNvPr id="4" name="TextBox 3">
              <a:extLst>
                <a:ext uri="{FF2B5EF4-FFF2-40B4-BE49-F238E27FC236}">
                  <a16:creationId xmlns:a16="http://schemas.microsoft.com/office/drawing/2014/main" id="{010B1B3B-E4AE-4F45-BFE4-A57BA5A20AF4}"/>
                </a:ext>
              </a:extLst>
            </p:cNvPr>
            <p:cNvSpPr txBox="1"/>
            <p:nvPr/>
          </p:nvSpPr>
          <p:spPr>
            <a:xfrm>
              <a:off x="662064" y="1719072"/>
              <a:ext cx="430887" cy="3892732"/>
            </a:xfrm>
            <a:prstGeom prst="rect">
              <a:avLst/>
            </a:prstGeom>
            <a:solidFill>
              <a:schemeClr val="bg1"/>
            </a:solidFill>
          </p:spPr>
          <p:txBody>
            <a:bodyPr vert="vert270" wrap="square" rtlCol="0">
              <a:spAutoFit/>
            </a:bodyPr>
            <a:lstStyle/>
            <a:p>
              <a:pPr algn="ctr"/>
              <a:r>
                <a:rPr lang="en-US" sz="1600" dirty="0">
                  <a:solidFill>
                    <a:srgbClr val="54607F"/>
                  </a:solidFill>
                  <a:latin typeface="Arial Narrow" panose="020B0606020202030204" pitchFamily="34" charset="0"/>
                </a:rPr>
                <a:t>Cumulative LDL-C Exposure (mmol-Years)</a:t>
              </a:r>
              <a:endParaRPr lang="en-CA" sz="1600" dirty="0">
                <a:solidFill>
                  <a:srgbClr val="54607F"/>
                </a:solidFill>
                <a:latin typeface="Arial Narrow" panose="020B0606020202030204" pitchFamily="34" charset="0"/>
              </a:endParaRPr>
            </a:p>
          </p:txBody>
        </p:sp>
      </p:grpSp>
    </p:spTree>
    <p:extLst>
      <p:ext uri="{BB962C8B-B14F-4D97-AF65-F5344CB8AC3E}">
        <p14:creationId xmlns:p14="http://schemas.microsoft.com/office/powerpoint/2010/main" val="2062782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5786150-B8EA-4173-9C16-F1D5E9C9563E}"/>
              </a:ext>
            </a:extLst>
          </p:cNvPr>
          <p:cNvSpPr/>
          <p:nvPr/>
        </p:nvSpPr>
        <p:spPr>
          <a:xfrm>
            <a:off x="0" y="4786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61302"/>
            <a:ext cx="9157881" cy="1200329"/>
          </a:xfrm>
          <a:prstGeom prst="rect">
            <a:avLst/>
          </a:prstGeom>
          <a:noFill/>
        </p:spPr>
        <p:txBody>
          <a:bodyPr wrap="square" rtlCol="0">
            <a:spAutoFit/>
          </a:bodyPr>
          <a:lstStyle/>
          <a:p>
            <a:pPr algn="ctr"/>
            <a:r>
              <a:rPr lang="en-US" sz="3600" b="1" dirty="0">
                <a:solidFill>
                  <a:schemeClr val="bg1"/>
                </a:solidFill>
                <a:latin typeface="Arial Narrow" panose="020B0606020202030204" pitchFamily="34" charset="0"/>
              </a:rPr>
              <a:t>Cumulative Effect of LDL on Risk of Atherosclerotic Cardiovascular Disease</a:t>
            </a:r>
            <a:endParaRPr lang="en-CA" sz="3600" b="1" dirty="0">
              <a:solidFill>
                <a:schemeClr val="bg1"/>
              </a:solidFill>
              <a:latin typeface="Arial Narrow" panose="020B0606020202030204" pitchFamily="34" charset="0"/>
            </a:endParaRPr>
          </a:p>
        </p:txBody>
      </p:sp>
      <p:sp>
        <p:nvSpPr>
          <p:cNvPr id="13" name="Rectangle 12">
            <a:extLst>
              <a:ext uri="{FF2B5EF4-FFF2-40B4-BE49-F238E27FC236}">
                <a16:creationId xmlns:a16="http://schemas.microsoft.com/office/drawing/2014/main" id="{7AA5E96D-62A4-468F-A4D8-35974B5EC63E}"/>
              </a:ext>
            </a:extLst>
          </p:cNvPr>
          <p:cNvSpPr/>
          <p:nvPr/>
        </p:nvSpPr>
        <p:spPr>
          <a:xfrm>
            <a:off x="71715" y="6451396"/>
            <a:ext cx="4572000" cy="230832"/>
          </a:xfrm>
          <a:prstGeom prst="rect">
            <a:avLst/>
          </a:prstGeom>
        </p:spPr>
        <p:txBody>
          <a:bodyPr>
            <a:spAutoFit/>
          </a:bodyPr>
          <a:lstStyle/>
          <a:p>
            <a:pPr defTabSz="685800"/>
            <a:r>
              <a:rPr lang="en-US" sz="900" dirty="0" err="1">
                <a:solidFill>
                  <a:schemeClr val="bg1"/>
                </a:solidFill>
                <a:latin typeface="Arial Narrow" panose="020B0606020202030204" pitchFamily="34" charset="0"/>
              </a:rPr>
              <a:t>Ference</a:t>
            </a:r>
            <a:r>
              <a:rPr lang="en-US" sz="900" dirty="0">
                <a:solidFill>
                  <a:schemeClr val="bg1"/>
                </a:solidFill>
                <a:latin typeface="Arial Narrow" panose="020B0606020202030204" pitchFamily="34" charset="0"/>
              </a:rPr>
              <a:t> BA, et al. J Am Coll </a:t>
            </a:r>
            <a:r>
              <a:rPr lang="en-US" sz="900" dirty="0" err="1">
                <a:solidFill>
                  <a:schemeClr val="bg1"/>
                </a:solidFill>
                <a:latin typeface="Arial Narrow" panose="020B0606020202030204" pitchFamily="34" charset="0"/>
              </a:rPr>
              <a:t>Cardiol</a:t>
            </a:r>
            <a:r>
              <a:rPr lang="en-US" sz="900" dirty="0">
                <a:solidFill>
                  <a:schemeClr val="bg1"/>
                </a:solidFill>
                <a:latin typeface="Arial Narrow" panose="020B0606020202030204" pitchFamily="34" charset="0"/>
              </a:rPr>
              <a:t> 2018;72:1141–56</a:t>
            </a:r>
          </a:p>
        </p:txBody>
      </p:sp>
      <p:sp>
        <p:nvSpPr>
          <p:cNvPr id="23" name="Rectangle 22">
            <a:extLst>
              <a:ext uri="{FF2B5EF4-FFF2-40B4-BE49-F238E27FC236}">
                <a16:creationId xmlns:a16="http://schemas.microsoft.com/office/drawing/2014/main" id="{CF827FCF-C9C8-4F9A-B5E1-801C338BCE38}"/>
              </a:ext>
            </a:extLst>
          </p:cNvPr>
          <p:cNvSpPr/>
          <p:nvPr/>
        </p:nvSpPr>
        <p:spPr>
          <a:xfrm>
            <a:off x="-4048" y="1307038"/>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BF88B25-0774-4A57-A4F9-4903C72AB398}"/>
              </a:ext>
            </a:extLst>
          </p:cNvPr>
          <p:cNvPicPr>
            <a:picLocks noChangeAspect="1"/>
          </p:cNvPicPr>
          <p:nvPr/>
        </p:nvPicPr>
        <p:blipFill>
          <a:blip r:embed="rId4"/>
          <a:stretch>
            <a:fillRect/>
          </a:stretch>
        </p:blipFill>
        <p:spPr>
          <a:xfrm>
            <a:off x="44718" y="1532597"/>
            <a:ext cx="9054564" cy="4639789"/>
          </a:xfrm>
          <a:prstGeom prst="rect">
            <a:avLst/>
          </a:prstGeom>
        </p:spPr>
      </p:pic>
      <p:sp>
        <p:nvSpPr>
          <p:cNvPr id="16" name="TextBox 15">
            <a:extLst>
              <a:ext uri="{FF2B5EF4-FFF2-40B4-BE49-F238E27FC236}">
                <a16:creationId xmlns:a16="http://schemas.microsoft.com/office/drawing/2014/main" id="{5517AB13-31A0-4C06-B7E4-26A8AAA09FB0}"/>
              </a:ext>
            </a:extLst>
          </p:cNvPr>
          <p:cNvSpPr txBox="1"/>
          <p:nvPr/>
        </p:nvSpPr>
        <p:spPr>
          <a:xfrm>
            <a:off x="113424" y="1771321"/>
            <a:ext cx="677108" cy="4075614"/>
          </a:xfrm>
          <a:prstGeom prst="rect">
            <a:avLst/>
          </a:prstGeom>
          <a:solidFill>
            <a:schemeClr val="bg1"/>
          </a:solidFill>
        </p:spPr>
        <p:txBody>
          <a:bodyPr vert="vert270" wrap="square" rtlCol="0">
            <a:spAutoFit/>
          </a:bodyPr>
          <a:lstStyle/>
          <a:p>
            <a:pPr algn="ctr"/>
            <a:r>
              <a:rPr lang="en-US" sz="1600" dirty="0">
                <a:solidFill>
                  <a:srgbClr val="54607F"/>
                </a:solidFill>
                <a:latin typeface="Arial Narrow" panose="020B0606020202030204" pitchFamily="34" charset="0"/>
              </a:rPr>
              <a:t>Cumulative LDL-C Exposure (mmol-Years)</a:t>
            </a:r>
          </a:p>
          <a:p>
            <a:pPr algn="ctr"/>
            <a:r>
              <a:rPr lang="en-US" sz="1600" dirty="0">
                <a:solidFill>
                  <a:srgbClr val="54607F"/>
                </a:solidFill>
                <a:latin typeface="Arial Narrow" panose="020B0606020202030204" pitchFamily="34" charset="0"/>
                <a:sym typeface="Symbol" panose="05050102010706020507" pitchFamily="18" charset="2"/>
              </a:rPr>
              <a:t> Total Plaque Burden</a:t>
            </a:r>
            <a:endParaRPr lang="en-CA" sz="1600" dirty="0">
              <a:solidFill>
                <a:srgbClr val="54607F"/>
              </a:solidFill>
              <a:latin typeface="Arial Narrow" panose="020B0606020202030204" pitchFamily="34" charset="0"/>
            </a:endParaRPr>
          </a:p>
        </p:txBody>
      </p:sp>
      <p:sp>
        <p:nvSpPr>
          <p:cNvPr id="17" name="TextBox 16">
            <a:extLst>
              <a:ext uri="{FF2B5EF4-FFF2-40B4-BE49-F238E27FC236}">
                <a16:creationId xmlns:a16="http://schemas.microsoft.com/office/drawing/2014/main" id="{AAE67293-0C1C-4BE3-923A-2B4A9832FA94}"/>
              </a:ext>
            </a:extLst>
          </p:cNvPr>
          <p:cNvSpPr txBox="1"/>
          <p:nvPr/>
        </p:nvSpPr>
        <p:spPr>
          <a:xfrm>
            <a:off x="815120" y="1813122"/>
            <a:ext cx="504000" cy="338554"/>
          </a:xfrm>
          <a:prstGeom prst="rect">
            <a:avLst/>
          </a:prstGeom>
          <a:solidFill>
            <a:schemeClr val="bg1"/>
          </a:solidFill>
        </p:spPr>
        <p:txBody>
          <a:bodyPr wrap="square" rtlCol="0">
            <a:noAutofit/>
          </a:bodyPr>
          <a:lstStyle/>
          <a:p>
            <a:r>
              <a:rPr lang="en-US" sz="1600" dirty="0">
                <a:latin typeface="Arial Narrow" panose="020B0606020202030204" pitchFamily="34" charset="0"/>
              </a:rPr>
              <a:t>259</a:t>
            </a:r>
            <a:endParaRPr lang="en-CA" sz="1600" dirty="0">
              <a:latin typeface="Arial Narrow" panose="020B0606020202030204" pitchFamily="34" charset="0"/>
            </a:endParaRPr>
          </a:p>
        </p:txBody>
      </p:sp>
      <p:sp>
        <p:nvSpPr>
          <p:cNvPr id="18" name="TextBox 17">
            <a:extLst>
              <a:ext uri="{FF2B5EF4-FFF2-40B4-BE49-F238E27FC236}">
                <a16:creationId xmlns:a16="http://schemas.microsoft.com/office/drawing/2014/main" id="{2A1B1068-F3A8-46DF-B007-2E9258F18FFF}"/>
              </a:ext>
            </a:extLst>
          </p:cNvPr>
          <p:cNvSpPr txBox="1"/>
          <p:nvPr/>
        </p:nvSpPr>
        <p:spPr>
          <a:xfrm>
            <a:off x="815120" y="2232475"/>
            <a:ext cx="504000" cy="338554"/>
          </a:xfrm>
          <a:prstGeom prst="rect">
            <a:avLst/>
          </a:prstGeom>
          <a:solidFill>
            <a:schemeClr val="bg1"/>
          </a:solidFill>
        </p:spPr>
        <p:txBody>
          <a:bodyPr wrap="square" rtlCol="0">
            <a:noAutofit/>
          </a:bodyPr>
          <a:lstStyle/>
          <a:p>
            <a:r>
              <a:rPr lang="en-US" sz="1600" dirty="0">
                <a:latin typeface="Arial Narrow" panose="020B0606020202030204" pitchFamily="34" charset="0"/>
              </a:rPr>
              <a:t>207</a:t>
            </a:r>
            <a:endParaRPr lang="en-CA" sz="1600" dirty="0">
              <a:latin typeface="Arial Narrow" panose="020B0606020202030204" pitchFamily="34" charset="0"/>
            </a:endParaRPr>
          </a:p>
        </p:txBody>
      </p:sp>
      <p:sp>
        <p:nvSpPr>
          <p:cNvPr id="19" name="TextBox 18">
            <a:extLst>
              <a:ext uri="{FF2B5EF4-FFF2-40B4-BE49-F238E27FC236}">
                <a16:creationId xmlns:a16="http://schemas.microsoft.com/office/drawing/2014/main" id="{ADCAE601-DE86-43D1-A760-3FFF422352DC}"/>
              </a:ext>
            </a:extLst>
          </p:cNvPr>
          <p:cNvSpPr txBox="1"/>
          <p:nvPr/>
        </p:nvSpPr>
        <p:spPr>
          <a:xfrm>
            <a:off x="815120" y="2691234"/>
            <a:ext cx="504000" cy="338554"/>
          </a:xfrm>
          <a:prstGeom prst="rect">
            <a:avLst/>
          </a:prstGeom>
          <a:solidFill>
            <a:schemeClr val="bg1"/>
          </a:solidFill>
        </p:spPr>
        <p:txBody>
          <a:bodyPr wrap="square" rtlCol="0">
            <a:noAutofit/>
          </a:bodyPr>
          <a:lstStyle/>
          <a:p>
            <a:r>
              <a:rPr lang="en-US" sz="1600" dirty="0">
                <a:latin typeface="Arial Narrow" panose="020B0606020202030204" pitchFamily="34" charset="0"/>
              </a:rPr>
              <a:t>194</a:t>
            </a:r>
            <a:endParaRPr lang="en-CA" sz="1600" dirty="0">
              <a:latin typeface="Arial Narrow" panose="020B0606020202030204" pitchFamily="34" charset="0"/>
            </a:endParaRPr>
          </a:p>
        </p:txBody>
      </p:sp>
      <p:sp>
        <p:nvSpPr>
          <p:cNvPr id="20" name="TextBox 19">
            <a:extLst>
              <a:ext uri="{FF2B5EF4-FFF2-40B4-BE49-F238E27FC236}">
                <a16:creationId xmlns:a16="http://schemas.microsoft.com/office/drawing/2014/main" id="{1A65A5ED-1F31-461E-83DB-F68C27005E8E}"/>
              </a:ext>
            </a:extLst>
          </p:cNvPr>
          <p:cNvSpPr txBox="1"/>
          <p:nvPr/>
        </p:nvSpPr>
        <p:spPr>
          <a:xfrm>
            <a:off x="815120" y="3139625"/>
            <a:ext cx="504000" cy="338554"/>
          </a:xfrm>
          <a:prstGeom prst="rect">
            <a:avLst/>
          </a:prstGeom>
          <a:solidFill>
            <a:schemeClr val="bg1"/>
          </a:solidFill>
        </p:spPr>
        <p:txBody>
          <a:bodyPr wrap="square" rtlCol="0">
            <a:noAutofit/>
          </a:bodyPr>
          <a:lstStyle/>
          <a:p>
            <a:r>
              <a:rPr lang="en-US" sz="1600" dirty="0">
                <a:latin typeface="Arial Narrow" panose="020B0606020202030204" pitchFamily="34" charset="0"/>
              </a:rPr>
              <a:t>162</a:t>
            </a:r>
            <a:endParaRPr lang="en-CA" sz="1600" dirty="0">
              <a:latin typeface="Arial Narrow" panose="020B0606020202030204" pitchFamily="34" charset="0"/>
            </a:endParaRPr>
          </a:p>
        </p:txBody>
      </p:sp>
      <p:sp>
        <p:nvSpPr>
          <p:cNvPr id="21" name="TextBox 20">
            <a:extLst>
              <a:ext uri="{FF2B5EF4-FFF2-40B4-BE49-F238E27FC236}">
                <a16:creationId xmlns:a16="http://schemas.microsoft.com/office/drawing/2014/main" id="{0F114BF4-CFBE-4C3F-8405-C00991B70E32}"/>
              </a:ext>
            </a:extLst>
          </p:cNvPr>
          <p:cNvSpPr txBox="1"/>
          <p:nvPr/>
        </p:nvSpPr>
        <p:spPr>
          <a:xfrm>
            <a:off x="815120" y="3566707"/>
            <a:ext cx="504000" cy="338554"/>
          </a:xfrm>
          <a:prstGeom prst="rect">
            <a:avLst/>
          </a:prstGeom>
          <a:solidFill>
            <a:schemeClr val="bg1"/>
          </a:solidFill>
        </p:spPr>
        <p:txBody>
          <a:bodyPr wrap="square" rtlCol="0">
            <a:noAutofit/>
          </a:bodyPr>
          <a:lstStyle/>
          <a:p>
            <a:r>
              <a:rPr lang="en-US" sz="1600" dirty="0">
                <a:latin typeface="Arial Narrow" panose="020B0606020202030204" pitchFamily="34" charset="0"/>
              </a:rPr>
              <a:t>129</a:t>
            </a:r>
            <a:endParaRPr lang="en-CA" sz="1600" dirty="0">
              <a:latin typeface="Arial Narrow" panose="020B0606020202030204" pitchFamily="34" charset="0"/>
            </a:endParaRPr>
          </a:p>
        </p:txBody>
      </p:sp>
    </p:spTree>
    <p:extLst>
      <p:ext uri="{BB962C8B-B14F-4D97-AF65-F5344CB8AC3E}">
        <p14:creationId xmlns:p14="http://schemas.microsoft.com/office/powerpoint/2010/main" val="1787945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61000">
              <a:srgbClr val="272C40"/>
            </a:gs>
            <a:gs pos="100000">
              <a:srgbClr val="54607F"/>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rotWithShape="1">
          <a:blip r:embed="rId2">
            <a:alphaModFix/>
            <a:extLst>
              <a:ext uri="{28A0092B-C50C-407E-A947-70E740481C1C}">
                <a14:useLocalDpi xmlns:a14="http://schemas.microsoft.com/office/drawing/2010/main" val="0"/>
              </a:ext>
            </a:extLst>
          </a:blip>
          <a:srcRect l="7109" r="5494"/>
          <a:stretch/>
        </p:blipFill>
        <p:spPr>
          <a:xfrm>
            <a:off x="2"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B8BFD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800" b="1" dirty="0">
                <a:solidFill>
                  <a:srgbClr val="272C40"/>
                </a:solidFill>
                <a:latin typeface="Arial Narrow" panose="020B0606020202030204" pitchFamily="34" charset="0"/>
              </a:rPr>
              <a:t>Are we doing enough?</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Guidelines vs. Real World</a:t>
            </a:r>
            <a:endParaRPr kumimoji="0" lang="en-US" sz="32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2485246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8799" y="101471"/>
            <a:ext cx="9143996" cy="1077218"/>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CCS Lipid Guidelines Recommend: </a:t>
            </a:r>
            <a:b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Targeting Lower LDL-C to Lower the Risk for CV Events</a:t>
            </a:r>
          </a:p>
        </p:txBody>
      </p:sp>
      <p:sp>
        <p:nvSpPr>
          <p:cNvPr id="307" name="Text Box 29">
            <a:extLst>
              <a:ext uri="{FF2B5EF4-FFF2-40B4-BE49-F238E27FC236}">
                <a16:creationId xmlns:a16="http://schemas.microsoft.com/office/drawing/2014/main" id="{F0C218D9-6E4D-4A48-96C7-77B39B38C4B1}"/>
              </a:ext>
            </a:extLst>
          </p:cNvPr>
          <p:cNvSpPr txBox="1">
            <a:spLocks noChangeArrowheads="1"/>
          </p:cNvSpPr>
          <p:nvPr/>
        </p:nvSpPr>
        <p:spPr bwMode="auto">
          <a:xfrm>
            <a:off x="82496" y="6439196"/>
            <a:ext cx="8726037"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a-DK"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Anderson TJ et al. 2016;32:1263-1282</a:t>
            </a:r>
          </a:p>
        </p:txBody>
      </p:sp>
      <p:sp>
        <p:nvSpPr>
          <p:cNvPr id="15" name="Hexagon 12">
            <a:extLst>
              <a:ext uri="{FF2B5EF4-FFF2-40B4-BE49-F238E27FC236}">
                <a16:creationId xmlns:a16="http://schemas.microsoft.com/office/drawing/2014/main" id="{3073707D-2B83-4528-B8D6-CEDF7F30AB01}"/>
              </a:ext>
            </a:extLst>
          </p:cNvPr>
          <p:cNvSpPr/>
          <p:nvPr/>
        </p:nvSpPr>
        <p:spPr>
          <a:xfrm rot="16200000">
            <a:off x="5238157" y="1499706"/>
            <a:ext cx="3269918" cy="4145032"/>
          </a:xfrm>
          <a:prstGeom prst="round2DiagRect">
            <a:avLst/>
          </a:prstGeom>
          <a:gradFill flip="none" rotWithShape="1">
            <a:gsLst>
              <a:gs pos="0">
                <a:srgbClr val="272C40"/>
              </a:gs>
              <a:gs pos="50000">
                <a:srgbClr val="525F83"/>
              </a:gs>
              <a:gs pos="100000">
                <a:srgbClr val="7784A5"/>
              </a:gs>
            </a:gsLst>
            <a:lin ang="2700000" scaled="1"/>
            <a:tileRect/>
          </a:gra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arrow"/>
              <a:ea typeface="+mn-ea"/>
              <a:cs typeface="Arial Narrow"/>
            </a:endParaRPr>
          </a:p>
        </p:txBody>
      </p:sp>
      <p:sp>
        <p:nvSpPr>
          <p:cNvPr id="16" name="Hexagon 12">
            <a:extLst>
              <a:ext uri="{FF2B5EF4-FFF2-40B4-BE49-F238E27FC236}">
                <a16:creationId xmlns:a16="http://schemas.microsoft.com/office/drawing/2014/main" id="{4835C594-04E7-4F11-8CBD-93CA0D6F43FB}"/>
              </a:ext>
            </a:extLst>
          </p:cNvPr>
          <p:cNvSpPr/>
          <p:nvPr/>
        </p:nvSpPr>
        <p:spPr>
          <a:xfrm rot="16200000">
            <a:off x="750285" y="1499706"/>
            <a:ext cx="3269918" cy="4145032"/>
          </a:xfrm>
          <a:prstGeom prst="round2DiagRect">
            <a:avLst/>
          </a:prstGeom>
          <a:gradFill flip="none" rotWithShape="1">
            <a:gsLst>
              <a:gs pos="0">
                <a:srgbClr val="272C40"/>
              </a:gs>
              <a:gs pos="50000">
                <a:srgbClr val="525F83"/>
              </a:gs>
              <a:gs pos="100000">
                <a:srgbClr val="7784A5"/>
              </a:gs>
            </a:gsLst>
            <a:lin ang="2700000" scaled="1"/>
            <a:tileRect/>
          </a:gra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arrow"/>
              <a:ea typeface="+mn-ea"/>
              <a:cs typeface="Arial Narrow"/>
            </a:endParaRPr>
          </a:p>
        </p:txBody>
      </p:sp>
      <p:sp>
        <p:nvSpPr>
          <p:cNvPr id="17" name="TextBox 16">
            <a:extLst>
              <a:ext uri="{FF2B5EF4-FFF2-40B4-BE49-F238E27FC236}">
                <a16:creationId xmlns:a16="http://schemas.microsoft.com/office/drawing/2014/main" id="{D8EBC636-40C7-47A9-9A86-CDA6F5956C9C}"/>
              </a:ext>
            </a:extLst>
          </p:cNvPr>
          <p:cNvSpPr txBox="1"/>
          <p:nvPr/>
        </p:nvSpPr>
        <p:spPr>
          <a:xfrm>
            <a:off x="251520" y="2089708"/>
            <a:ext cx="4141599" cy="442674"/>
          </a:xfrm>
          <a:prstGeom prst="round2Diag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Narrow"/>
                <a:ea typeface="MS PGothic" charset="0"/>
                <a:cs typeface="Arial Narrow"/>
              </a:rPr>
              <a:t>TREATMENT TARGETS:</a:t>
            </a:r>
          </a:p>
        </p:txBody>
      </p:sp>
      <p:sp>
        <p:nvSpPr>
          <p:cNvPr id="18" name="TextBox 17">
            <a:extLst>
              <a:ext uri="{FF2B5EF4-FFF2-40B4-BE49-F238E27FC236}">
                <a16:creationId xmlns:a16="http://schemas.microsoft.com/office/drawing/2014/main" id="{7F2C347F-2E48-4ACC-82DF-33E044C5FB82}"/>
              </a:ext>
            </a:extLst>
          </p:cNvPr>
          <p:cNvSpPr txBox="1"/>
          <p:nvPr/>
        </p:nvSpPr>
        <p:spPr>
          <a:xfrm>
            <a:off x="508563" y="2547557"/>
            <a:ext cx="3930327" cy="1965860"/>
          </a:xfrm>
          <a:prstGeom prst="round2DiagRect">
            <a:avLst/>
          </a:prstGeom>
          <a:noFill/>
        </p:spPr>
        <p:txBody>
          <a:bodyPr wrap="square" rtlCol="0">
            <a:spAutoFit/>
          </a:bodyPr>
          <a:lstStyle/>
          <a:p>
            <a:pPr marL="285750" marR="0" lvl="0" indent="-285750" algn="l" defTabSz="457200" rtl="0" eaLnBrk="1" fontAlgn="auto" latinLnBrk="0" hangingPunct="1">
              <a:lnSpc>
                <a:spcPct val="100000"/>
              </a:lnSpc>
              <a:spcBef>
                <a:spcPts val="500"/>
              </a:spcBef>
              <a:spcAft>
                <a:spcPts val="500"/>
              </a:spcAft>
              <a:buClr>
                <a:prstClr val="white"/>
              </a:buClr>
              <a:buSzTx/>
              <a:buFont typeface="Wingdings" charset="2"/>
              <a:buChar char="§"/>
              <a:tabLst/>
              <a:defRPr/>
            </a:pPr>
            <a:r>
              <a:rPr kumimoji="0" lang="en-CA" sz="1800" b="0" i="0" u="none" strike="noStrike" kern="1200" cap="none" spc="0" normalizeH="0" baseline="0" noProof="0" dirty="0">
                <a:ln>
                  <a:noFill/>
                </a:ln>
                <a:solidFill>
                  <a:prstClr val="white"/>
                </a:solidFill>
                <a:effectLst/>
                <a:uLnTx/>
                <a:uFillTx/>
                <a:latin typeface="Arial Narrow"/>
                <a:ea typeface="MS PGothic" charset="0"/>
                <a:cs typeface="Arial Narrow"/>
              </a:rPr>
              <a:t>LDL-C consistently &lt;2.0 mmol/L or &gt;50% reduction</a:t>
            </a:r>
          </a:p>
          <a:p>
            <a:pPr marL="285750" marR="0" lvl="0" indent="-285750" algn="l" defTabSz="457200" rtl="0" eaLnBrk="1" fontAlgn="auto" latinLnBrk="0" hangingPunct="1">
              <a:lnSpc>
                <a:spcPct val="100000"/>
              </a:lnSpc>
              <a:spcBef>
                <a:spcPts val="500"/>
              </a:spcBef>
              <a:spcAft>
                <a:spcPts val="500"/>
              </a:spcAft>
              <a:buClr>
                <a:prstClr val="white"/>
              </a:buClr>
              <a:buSzTx/>
              <a:buFont typeface="Wingdings" charset="2"/>
              <a:buChar char="§"/>
              <a:tabLst/>
              <a:defRPr/>
            </a:pPr>
            <a:r>
              <a:rPr kumimoji="0" lang="en-CA" sz="1800" b="0" i="0" u="none" strike="noStrike" kern="1200" cap="none" spc="0" normalizeH="0" baseline="0" noProof="0" dirty="0">
                <a:ln>
                  <a:noFill/>
                </a:ln>
                <a:solidFill>
                  <a:prstClr val="white"/>
                </a:solidFill>
                <a:effectLst/>
                <a:uLnTx/>
                <a:uFillTx/>
                <a:latin typeface="Arial Narrow"/>
                <a:ea typeface="MS PGothic" charset="0"/>
                <a:cs typeface="Arial Narrow"/>
              </a:rPr>
              <a:t>Consider &lt;1.8 mmol/L in patients with clinical atherosclerosis</a:t>
            </a:r>
          </a:p>
          <a:p>
            <a:pPr marL="285750" marR="0" lvl="0" indent="-285750" algn="l" defTabSz="457200" rtl="0" eaLnBrk="1" fontAlgn="auto" latinLnBrk="0" hangingPunct="1">
              <a:lnSpc>
                <a:spcPct val="100000"/>
              </a:lnSpc>
              <a:spcBef>
                <a:spcPts val="500"/>
              </a:spcBef>
              <a:spcAft>
                <a:spcPts val="500"/>
              </a:spcAft>
              <a:buClr>
                <a:prstClr val="white"/>
              </a:buClr>
              <a:buSzTx/>
              <a:buFont typeface="Wingdings" charset="2"/>
              <a:buChar char="§"/>
              <a:tabLst/>
              <a:defRPr/>
            </a:pPr>
            <a:r>
              <a:rPr kumimoji="0" lang="en-CA" sz="1800" b="0" i="0" u="none" strike="noStrike" kern="1200" cap="none" spc="0" normalizeH="0" baseline="0" noProof="0" dirty="0">
                <a:ln>
                  <a:noFill/>
                </a:ln>
                <a:solidFill>
                  <a:prstClr val="white"/>
                </a:solidFill>
                <a:effectLst/>
                <a:uLnTx/>
                <a:uFillTx/>
                <a:latin typeface="Arial Narrow"/>
                <a:ea typeface="MS PGothic" charset="0"/>
                <a:cs typeface="Arial Narrow"/>
              </a:rPr>
              <a:t>Apo B ≤0.80 g/L or non-HDL-C ≤2.6 mmol/L can be considered as alternative treatment targets</a:t>
            </a:r>
          </a:p>
        </p:txBody>
      </p:sp>
      <p:sp>
        <p:nvSpPr>
          <p:cNvPr id="19" name="TextBox 18">
            <a:extLst>
              <a:ext uri="{FF2B5EF4-FFF2-40B4-BE49-F238E27FC236}">
                <a16:creationId xmlns:a16="http://schemas.microsoft.com/office/drawing/2014/main" id="{589256B9-B5B2-4BB7-B03B-DCD2DFFB94A2}"/>
              </a:ext>
            </a:extLst>
          </p:cNvPr>
          <p:cNvSpPr txBox="1"/>
          <p:nvPr/>
        </p:nvSpPr>
        <p:spPr>
          <a:xfrm>
            <a:off x="4753753" y="2038609"/>
            <a:ext cx="4157805" cy="442674"/>
          </a:xfrm>
          <a:prstGeom prst="round2Diag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Narrow"/>
                <a:ea typeface="MS PGothic" charset="0"/>
                <a:cs typeface="Arial Narrow"/>
              </a:rPr>
              <a:t>STATIN INDICATED CONDITIONS </a:t>
            </a:r>
          </a:p>
        </p:txBody>
      </p:sp>
      <p:sp>
        <p:nvSpPr>
          <p:cNvPr id="20" name="TextBox 19">
            <a:extLst>
              <a:ext uri="{FF2B5EF4-FFF2-40B4-BE49-F238E27FC236}">
                <a16:creationId xmlns:a16="http://schemas.microsoft.com/office/drawing/2014/main" id="{946C2AF9-FDF7-4D92-A107-A35E4BDAC5A6}"/>
              </a:ext>
            </a:extLst>
          </p:cNvPr>
          <p:cNvSpPr txBox="1"/>
          <p:nvPr/>
        </p:nvSpPr>
        <p:spPr>
          <a:xfrm>
            <a:off x="4982628" y="2795403"/>
            <a:ext cx="3945706" cy="1712111"/>
          </a:xfrm>
          <a:prstGeom prst="round2DiagRect">
            <a:avLst/>
          </a:prstGeom>
          <a:noFill/>
        </p:spPr>
        <p:txBody>
          <a:bodyPr wrap="square" rtlCol="0">
            <a:spAutoFit/>
          </a:bodyPr>
          <a:lstStyle/>
          <a:p>
            <a:pPr marL="285750" marR="0" lvl="0" indent="-285750" algn="l" defTabSz="457200" rtl="0" eaLnBrk="1" fontAlgn="auto" latinLnBrk="0" hangingPunct="1">
              <a:lnSpc>
                <a:spcPct val="100000"/>
              </a:lnSpc>
              <a:spcBef>
                <a:spcPts val="500"/>
              </a:spcBef>
              <a:spcAft>
                <a:spcPts val="500"/>
              </a:spcAft>
              <a:buClr>
                <a:prstClr val="white"/>
              </a:buClr>
              <a:buSzTx/>
              <a:buFont typeface="Wingdings" charset="2"/>
              <a:buChar char="§"/>
              <a:tabLst/>
              <a:defRPr/>
            </a:pPr>
            <a:r>
              <a:rPr kumimoji="0" lang="en-CA" sz="1800" b="0" i="0" u="none" strike="noStrike" kern="1200" cap="none" spc="0" normalizeH="0" baseline="0" noProof="0" dirty="0">
                <a:ln>
                  <a:noFill/>
                </a:ln>
                <a:solidFill>
                  <a:prstClr val="white"/>
                </a:solidFill>
                <a:effectLst/>
                <a:uLnTx/>
                <a:uFillTx/>
                <a:latin typeface="Arial Narrow"/>
                <a:ea typeface="MS PGothic" charset="0"/>
                <a:cs typeface="Arial Narrow"/>
              </a:rPr>
              <a:t>Clinical atherosclerosis*</a:t>
            </a:r>
          </a:p>
          <a:p>
            <a:pPr marL="285750" marR="0" lvl="0" indent="-285750" algn="l" defTabSz="457200" rtl="0" eaLnBrk="1" fontAlgn="auto" latinLnBrk="0" hangingPunct="1">
              <a:lnSpc>
                <a:spcPct val="100000"/>
              </a:lnSpc>
              <a:spcBef>
                <a:spcPts val="500"/>
              </a:spcBef>
              <a:spcAft>
                <a:spcPts val="500"/>
              </a:spcAft>
              <a:buClr>
                <a:prstClr val="white"/>
              </a:buClr>
              <a:buSzTx/>
              <a:buFont typeface="Wingdings" charset="2"/>
              <a:buChar char="§"/>
              <a:tabLst/>
              <a:defRPr/>
            </a:pPr>
            <a:r>
              <a:rPr kumimoji="0" lang="en-CA" sz="1800" b="0" i="0" u="none" strike="noStrike" kern="1200" cap="none" spc="0" normalizeH="0" baseline="0" noProof="0" dirty="0">
                <a:ln>
                  <a:noFill/>
                </a:ln>
                <a:solidFill>
                  <a:prstClr val="white"/>
                </a:solidFill>
                <a:effectLst/>
                <a:uLnTx/>
                <a:uFillTx/>
                <a:latin typeface="Arial Narrow"/>
                <a:ea typeface="MS PGothic" charset="0"/>
                <a:cs typeface="Arial Narrow"/>
              </a:rPr>
              <a:t>Abdominal aortic aneurysm</a:t>
            </a:r>
          </a:p>
          <a:p>
            <a:pPr marL="285750" marR="0" lvl="0" indent="-285750" algn="l" defTabSz="457200" rtl="0" eaLnBrk="1" fontAlgn="auto" latinLnBrk="0" hangingPunct="1">
              <a:lnSpc>
                <a:spcPct val="100000"/>
              </a:lnSpc>
              <a:spcBef>
                <a:spcPts val="500"/>
              </a:spcBef>
              <a:spcAft>
                <a:spcPts val="500"/>
              </a:spcAft>
              <a:buClr>
                <a:prstClr val="white"/>
              </a:buClr>
              <a:buSzTx/>
              <a:buFont typeface="Wingdings" charset="2"/>
              <a:buChar char="§"/>
              <a:tabLst/>
              <a:defRPr/>
            </a:pPr>
            <a:r>
              <a:rPr kumimoji="0" lang="en-CA" sz="1800" b="0" i="0" u="none" strike="noStrike" kern="1200" cap="none" spc="0" normalizeH="0" baseline="0" noProof="0" dirty="0">
                <a:ln>
                  <a:noFill/>
                </a:ln>
                <a:solidFill>
                  <a:prstClr val="white"/>
                </a:solidFill>
                <a:effectLst/>
                <a:uLnTx/>
                <a:uFillTx/>
                <a:latin typeface="Arial Narrow"/>
                <a:ea typeface="MS PGothic" charset="0"/>
                <a:cs typeface="Arial Narrow"/>
              </a:rPr>
              <a:t>Most diabetes mellitus</a:t>
            </a:r>
          </a:p>
          <a:p>
            <a:pPr marL="285750" marR="0" lvl="0" indent="-285750" algn="l" defTabSz="457200" rtl="0" eaLnBrk="1" fontAlgn="auto" latinLnBrk="0" hangingPunct="1">
              <a:lnSpc>
                <a:spcPct val="100000"/>
              </a:lnSpc>
              <a:spcBef>
                <a:spcPts val="500"/>
              </a:spcBef>
              <a:spcAft>
                <a:spcPts val="500"/>
              </a:spcAft>
              <a:buClr>
                <a:prstClr val="white"/>
              </a:buClr>
              <a:buSzTx/>
              <a:buFont typeface="Wingdings" charset="2"/>
              <a:buChar char="§"/>
              <a:tabLst/>
              <a:defRPr/>
            </a:pPr>
            <a:r>
              <a:rPr kumimoji="0" lang="en-CA" sz="1800" b="0" i="0" u="none" strike="noStrike" kern="1200" cap="none" spc="0" normalizeH="0" baseline="0" noProof="0" dirty="0">
                <a:ln>
                  <a:noFill/>
                </a:ln>
                <a:solidFill>
                  <a:prstClr val="white"/>
                </a:solidFill>
                <a:effectLst/>
                <a:uLnTx/>
                <a:uFillTx/>
                <a:latin typeface="Arial Narrow"/>
                <a:ea typeface="MS PGothic" charset="0"/>
                <a:cs typeface="Arial Narrow"/>
              </a:rPr>
              <a:t>CKD (age &gt;50 years)</a:t>
            </a:r>
          </a:p>
          <a:p>
            <a:pPr marL="285750" marR="0" lvl="0" indent="-285750" algn="l" defTabSz="457200" rtl="0" eaLnBrk="1" fontAlgn="auto" latinLnBrk="0" hangingPunct="1">
              <a:lnSpc>
                <a:spcPct val="100000"/>
              </a:lnSpc>
              <a:spcBef>
                <a:spcPts val="500"/>
              </a:spcBef>
              <a:spcAft>
                <a:spcPts val="500"/>
              </a:spcAft>
              <a:buClr>
                <a:prstClr val="white"/>
              </a:buClr>
              <a:buSzTx/>
              <a:buFont typeface="Wingdings" charset="2"/>
              <a:buChar char="§"/>
              <a:tabLst/>
              <a:defRPr/>
            </a:pPr>
            <a:r>
              <a:rPr kumimoji="0" lang="en-CA" sz="1800" b="0" i="0" u="none" strike="noStrike" kern="1200" cap="none" spc="0" normalizeH="0" baseline="0" noProof="0" dirty="0">
                <a:ln>
                  <a:noFill/>
                </a:ln>
                <a:solidFill>
                  <a:prstClr val="white"/>
                </a:solidFill>
                <a:effectLst/>
                <a:uLnTx/>
                <a:uFillTx/>
                <a:latin typeface="Arial Narrow"/>
                <a:ea typeface="MS PGothic" charset="0"/>
                <a:cs typeface="Arial Narrow"/>
              </a:rPr>
              <a:t>LDL-C ≥5.0 mmol/L </a:t>
            </a:r>
          </a:p>
        </p:txBody>
      </p:sp>
      <p:sp>
        <p:nvSpPr>
          <p:cNvPr id="21" name="TextBox 20">
            <a:extLst>
              <a:ext uri="{FF2B5EF4-FFF2-40B4-BE49-F238E27FC236}">
                <a16:creationId xmlns:a16="http://schemas.microsoft.com/office/drawing/2014/main" id="{BC87F471-D67B-42A6-9354-B509832E67E0}"/>
              </a:ext>
            </a:extLst>
          </p:cNvPr>
          <p:cNvSpPr txBox="1"/>
          <p:nvPr/>
        </p:nvSpPr>
        <p:spPr>
          <a:xfrm>
            <a:off x="4722094" y="2412613"/>
            <a:ext cx="4157805" cy="374571"/>
          </a:xfrm>
          <a:prstGeom prst="round2Diag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srgbClr val="FFD85D"/>
                </a:solidFill>
                <a:effectLst/>
                <a:uLnTx/>
                <a:uFillTx/>
                <a:latin typeface="Arial Narrow"/>
                <a:ea typeface="MS PGothic" charset="0"/>
                <a:cs typeface="Arial Narrow"/>
              </a:rPr>
              <a:t>(those who will benefit the most): </a:t>
            </a:r>
            <a:endParaRPr kumimoji="0" lang="en-US" sz="1600" b="0" i="0" u="none" strike="noStrike" kern="1200" cap="none" spc="0" normalizeH="0" baseline="0" noProof="0" dirty="0">
              <a:ln>
                <a:noFill/>
              </a:ln>
              <a:solidFill>
                <a:srgbClr val="FFD85D"/>
              </a:solidFill>
              <a:effectLst/>
              <a:uLnTx/>
              <a:uFillTx/>
              <a:latin typeface="Arial Narrow"/>
              <a:ea typeface="MS PGothic" charset="0"/>
              <a:cs typeface="Arial Narrow"/>
            </a:endParaRPr>
          </a:p>
        </p:txBody>
      </p:sp>
      <p:sp>
        <p:nvSpPr>
          <p:cNvPr id="22" name="Text Placeholder 3">
            <a:extLst>
              <a:ext uri="{FF2B5EF4-FFF2-40B4-BE49-F238E27FC236}">
                <a16:creationId xmlns:a16="http://schemas.microsoft.com/office/drawing/2014/main" id="{118D81EE-3476-4F8C-A9B4-49605A386644}"/>
              </a:ext>
            </a:extLst>
          </p:cNvPr>
          <p:cNvSpPr txBox="1">
            <a:spLocks/>
          </p:cNvSpPr>
          <p:nvPr/>
        </p:nvSpPr>
        <p:spPr>
          <a:xfrm>
            <a:off x="204520" y="5298735"/>
            <a:ext cx="8856984" cy="971343"/>
          </a:xfrm>
          <a:prstGeom prst="rect">
            <a:avLst/>
          </a:prstGeom>
        </p:spPr>
        <p:txBody>
          <a:bodyPr vert="horz" lIns="91440" tIns="45720" rIns="91440" bIns="45720" rtlCol="0" anchor="b" anchorCtr="0">
            <a:noAutofit/>
          </a:bodyPr>
          <a:lstStyle>
            <a:lvl1pPr marL="0" indent="0" algn="l" defTabSz="457200" rtl="0" fontAlgn="base">
              <a:lnSpc>
                <a:spcPct val="100000"/>
              </a:lnSpc>
              <a:spcBef>
                <a:spcPts val="0"/>
              </a:spcBef>
              <a:spcAft>
                <a:spcPct val="0"/>
              </a:spcAft>
              <a:buFont typeface="Arial" charset="0"/>
              <a:buNone/>
              <a:defRPr sz="1000" kern="1200">
                <a:solidFill>
                  <a:schemeClr val="tx1"/>
                </a:solidFill>
                <a:latin typeface="Arial Narrow"/>
                <a:ea typeface="+mn-ea"/>
                <a:cs typeface="Arial Narrow"/>
              </a:defRPr>
            </a:lvl1pPr>
            <a:lvl2pPr marL="457200" indent="0" algn="l" defTabSz="457200" rtl="0" fontAlgn="base">
              <a:spcBef>
                <a:spcPct val="20000"/>
              </a:spcBef>
              <a:spcAft>
                <a:spcPct val="0"/>
              </a:spcAft>
              <a:buFont typeface="Arial" charset="0"/>
              <a:buNone/>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ts val="0"/>
              </a:spcBef>
              <a:spcAft>
                <a:spcPct val="0"/>
              </a:spcAft>
              <a:buClrTx/>
              <a:buSzTx/>
              <a:buFont typeface="Arial" charset="0"/>
              <a:buNone/>
              <a:tabLst/>
              <a:defRPr/>
            </a:pPr>
            <a:r>
              <a:rPr kumimoji="0" lang="en-CA" altLang="en-US" sz="1200" b="0" i="0" u="none" strike="noStrike" kern="1200" cap="none" spc="0" normalizeH="0" baseline="0" noProof="0">
                <a:ln>
                  <a:noFill/>
                </a:ln>
                <a:solidFill>
                  <a:sysClr val="windowText" lastClr="000000"/>
                </a:solidFill>
                <a:effectLst/>
                <a:uLnTx/>
                <a:uFillTx/>
                <a:latin typeface="Arial Narrow"/>
                <a:ea typeface="+mn-ea"/>
              </a:rPr>
              <a:t>*Clinical atherosclerosis, i.e., previous MI, or coronary revascularization by PCI or CABG surgery, other arterial revascularization procedures, angina pectoris, cerebrovascular disease including TIA, or peripheral arterial disease (claudication and/or ABI &lt;0.9)</a:t>
            </a:r>
            <a:endParaRPr kumimoji="0" lang="en-CA" sz="1200" b="0" i="0" u="none" strike="noStrike" kern="1200" cap="none" spc="0" normalizeH="0" baseline="0" noProof="0">
              <a:ln>
                <a:noFill/>
              </a:ln>
              <a:solidFill>
                <a:sysClr val="windowText" lastClr="000000"/>
              </a:solidFill>
              <a:effectLst/>
              <a:uLnTx/>
              <a:uFillTx/>
              <a:latin typeface="Arial Narrow"/>
              <a:ea typeface="+mn-ea"/>
            </a:endParaRPr>
          </a:p>
          <a:p>
            <a:pPr marL="0" marR="0" lvl="0" indent="0" algn="l" defTabSz="457200" rtl="0" eaLnBrk="1" fontAlgn="base" latinLnBrk="0" hangingPunct="1">
              <a:lnSpc>
                <a:spcPct val="100000"/>
              </a:lnSpc>
              <a:spcBef>
                <a:spcPts val="0"/>
              </a:spcBef>
              <a:spcAft>
                <a:spcPct val="0"/>
              </a:spcAft>
              <a:buClrTx/>
              <a:buSzTx/>
              <a:buFont typeface="Arial" charset="0"/>
              <a:buNone/>
              <a:tabLst/>
              <a:defRPr/>
            </a:pPr>
            <a:r>
              <a:rPr kumimoji="0" lang="en-CA" sz="1200" b="0" i="0" u="none" strike="noStrike" kern="1200" cap="none" spc="0" normalizeH="0" baseline="0" noProof="0">
                <a:ln>
                  <a:noFill/>
                </a:ln>
                <a:solidFill>
                  <a:sysClr val="windowText" lastClr="000000"/>
                </a:solidFill>
                <a:effectLst/>
                <a:uLnTx/>
                <a:uFillTx/>
                <a:latin typeface="Arial Narrow"/>
                <a:ea typeface="+mn-ea"/>
              </a:rPr>
              <a:t>ABI, ankle brachial index; Apo B, apolipoprotein B; CABG, coronary artery bypass graft surgery; CCS, Canadian Cardiovascular Society; CKD, chronic kidney disease; CV, cardiovascular; HDL-C, high-density lipoprotein cholesterol; LDL-C, low-density lipoprotein cholesterol; MI, myocardial infarction; PCI, percutaneous coronary intervention; TIA, transient ischemic attack.</a:t>
            </a:r>
            <a:endParaRPr kumimoji="0" lang="en-CA" sz="1200" b="0" i="0" u="none" strike="noStrike" kern="1200" cap="none" spc="0" normalizeH="0" baseline="0" noProof="0" dirty="0">
              <a:ln>
                <a:noFill/>
              </a:ln>
              <a:solidFill>
                <a:sysClr val="windowText" lastClr="000000"/>
              </a:solidFill>
              <a:effectLst/>
              <a:uLnTx/>
              <a:uFillTx/>
              <a:latin typeface="Arial Narrow"/>
              <a:ea typeface="+mn-ea"/>
            </a:endParaRPr>
          </a:p>
        </p:txBody>
      </p:sp>
      <p:pic>
        <p:nvPicPr>
          <p:cNvPr id="23" name="Picture 22">
            <a:extLst>
              <a:ext uri="{FF2B5EF4-FFF2-40B4-BE49-F238E27FC236}">
                <a16:creationId xmlns:a16="http://schemas.microsoft.com/office/drawing/2014/main" id="{29112635-40DA-46AA-8686-579758B33CF5}"/>
              </a:ext>
            </a:extLst>
          </p:cNvPr>
          <p:cNvPicPr>
            <a:picLocks noChangeAspect="1"/>
          </p:cNvPicPr>
          <p:nvPr/>
        </p:nvPicPr>
        <p:blipFill rotWithShape="1">
          <a:blip r:embed="rId4" cstate="print">
            <a:clrChange>
              <a:clrFrom>
                <a:srgbClr val="FFFFFF"/>
              </a:clrFrom>
              <a:clrTo>
                <a:srgbClr val="FFFFFF">
                  <a:alpha val="0"/>
                </a:srgbClr>
              </a:clrTo>
            </a:clrChange>
            <a:duotone>
              <a:prstClr val="black"/>
              <a:srgbClr val="451C6A">
                <a:tint val="45000"/>
                <a:satMod val="400000"/>
              </a:srgbClr>
            </a:duotone>
            <a:extLst>
              <a:ext uri="{28A0092B-C50C-407E-A947-70E740481C1C}">
                <a14:useLocalDpi xmlns:a14="http://schemas.microsoft.com/office/drawing/2010/main" val="0"/>
              </a:ext>
            </a:extLst>
          </a:blip>
          <a:srcRect r="45401"/>
          <a:stretch/>
        </p:blipFill>
        <p:spPr>
          <a:xfrm>
            <a:off x="312727" y="1337325"/>
            <a:ext cx="1501730" cy="474931"/>
          </a:xfrm>
          <a:prstGeom prst="rect">
            <a:avLst/>
          </a:prstGeom>
        </p:spPr>
      </p:pic>
    </p:spTree>
    <p:extLst>
      <p:ext uri="{BB962C8B-B14F-4D97-AF65-F5344CB8AC3E}">
        <p14:creationId xmlns:p14="http://schemas.microsoft.com/office/powerpoint/2010/main" val="1792299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4607F"/>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l="7109" r="549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378759" y="2264544"/>
            <a:ext cx="8386482" cy="3626224"/>
          </a:xfrm>
          <a:prstGeom prst="roundRect">
            <a:avLst/>
          </a:prstGeom>
          <a:solidFill>
            <a:schemeClr val="bg1"/>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8429" y="2401536"/>
            <a:ext cx="7749988" cy="1077218"/>
          </a:xfrm>
          <a:prstGeom prst="rect">
            <a:avLst/>
          </a:prstGeom>
          <a:noFill/>
        </p:spPr>
        <p:txBody>
          <a:bodyPr wrap="square" rtlCol="0">
            <a:spAutoFit/>
          </a:bodyPr>
          <a:lstStyle/>
          <a:p>
            <a:pPr lvl="0" algn="ctr">
              <a:buClr>
                <a:srgbClr val="262C40"/>
              </a:buClr>
              <a:defRPr/>
            </a:pPr>
            <a:r>
              <a:rPr lang="en-US" sz="3200" b="1" dirty="0">
                <a:solidFill>
                  <a:srgbClr val="262C40"/>
                </a:solidFill>
                <a:latin typeface="Arial Narrow" panose="020B0606020202030204" pitchFamily="34" charset="0"/>
              </a:rPr>
              <a:t>A 1 mmol/L reduction of LDL-C reduces the risk of CV events by? </a:t>
            </a: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40338"/>
            <a:ext cx="7749988" cy="0"/>
          </a:xfrm>
          <a:prstGeom prst="line">
            <a:avLst/>
          </a:prstGeom>
          <a:ln w="28575"/>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1125070" y="3696568"/>
            <a:ext cx="7297270" cy="1815882"/>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CA"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~18%</a:t>
            </a: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lang="en-CA" sz="2800" b="1" dirty="0">
                <a:solidFill>
                  <a:prstClr val="black">
                    <a:lumMod val="75000"/>
                    <a:lumOff val="25000"/>
                  </a:prstClr>
                </a:solidFill>
                <a:latin typeface="Arial Narrow" panose="020B0606020202030204" pitchFamily="34" charset="0"/>
              </a:rPr>
              <a:t>~22%</a:t>
            </a:r>
            <a:endParaRPr kumimoji="0" lang="en-CA"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CA"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~25%</a:t>
            </a: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lang="en-CA" sz="2800" b="1" noProof="0" dirty="0">
                <a:solidFill>
                  <a:prstClr val="black">
                    <a:lumMod val="75000"/>
                    <a:lumOff val="25000"/>
                  </a:prstClr>
                </a:solidFill>
                <a:latin typeface="Arial Narrow" panose="020B0606020202030204" pitchFamily="34" charset="0"/>
              </a:rPr>
              <a:t>~27%</a:t>
            </a:r>
            <a:endParaRPr kumimoji="0" lang="en-CA"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pic>
        <p:nvPicPr>
          <p:cNvPr id="16" name="Picture 15">
            <a:extLst>
              <a:ext uri="{FF2B5EF4-FFF2-40B4-BE49-F238E27FC236}">
                <a16:creationId xmlns:a16="http://schemas.microsoft.com/office/drawing/2014/main" id="{76ED87E0-AE0B-435B-A95D-98526FB50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392" y="10643"/>
            <a:ext cx="1371600" cy="2440569"/>
          </a:xfrm>
          <a:prstGeom prst="rect">
            <a:avLst/>
          </a:prstGeom>
        </p:spPr>
      </p:pic>
    </p:spTree>
    <p:extLst>
      <p:ext uri="{BB962C8B-B14F-4D97-AF65-F5344CB8AC3E}">
        <p14:creationId xmlns:p14="http://schemas.microsoft.com/office/powerpoint/2010/main" val="25331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22">
                                            <p:txEl>
                                              <p:pRg st="1" end="1"/>
                                            </p:txEl>
                                          </p:spTgt>
                                        </p:tgtEl>
                                        <p:attrNameLst>
                                          <p:attrName>style.color</p:attrName>
                                        </p:attrNameLst>
                                      </p:cBhvr>
                                      <p:to>
                                        <a:srgbClr val="0070C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019795"/>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981064"/>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128772"/>
            <a:ext cx="9143998"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Lessons from Statin Trials</a:t>
            </a:r>
          </a:p>
        </p:txBody>
      </p:sp>
      <p:sp>
        <p:nvSpPr>
          <p:cNvPr id="18" name="Text Box 29">
            <a:extLst>
              <a:ext uri="{FF2B5EF4-FFF2-40B4-BE49-F238E27FC236}">
                <a16:creationId xmlns:a16="http://schemas.microsoft.com/office/drawing/2014/main" id="{855B5070-05D9-4334-9DED-4114D3D9E3D2}"/>
              </a:ext>
            </a:extLst>
          </p:cNvPr>
          <p:cNvSpPr txBox="1">
            <a:spLocks noChangeArrowheads="1"/>
          </p:cNvSpPr>
          <p:nvPr/>
        </p:nvSpPr>
        <p:spPr bwMode="auto">
          <a:xfrm>
            <a:off x="56265" y="6428743"/>
            <a:ext cx="8726037"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Chen et al. Can J </a:t>
            </a:r>
            <a:r>
              <a:rPr kumimoji="0" lang="en-CA" sz="900" b="0" i="0" u="none" strike="noStrike" kern="1200" cap="none" spc="0" normalizeH="0" baseline="0" noProof="0" dirty="0" err="1">
                <a:ln>
                  <a:noFill/>
                </a:ln>
                <a:solidFill>
                  <a:srgbClr val="FFFFFF"/>
                </a:solidFill>
                <a:effectLst/>
                <a:uLnTx/>
                <a:uFillTx/>
                <a:latin typeface="Arial Narrow" pitchFamily="34" charset="0"/>
                <a:ea typeface="+mn-ea"/>
                <a:cs typeface="Arial" charset="0"/>
              </a:rPr>
              <a:t>Cardiol</a:t>
            </a:r>
            <a:r>
              <a:rPr kumimoji="0" lang="en-CA"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 2019. 35:884-891.</a:t>
            </a:r>
          </a:p>
        </p:txBody>
      </p:sp>
      <p:sp>
        <p:nvSpPr>
          <p:cNvPr id="26" name="TextBox 25">
            <a:extLst>
              <a:ext uri="{FF2B5EF4-FFF2-40B4-BE49-F238E27FC236}">
                <a16:creationId xmlns:a16="http://schemas.microsoft.com/office/drawing/2014/main" id="{D0F3777F-7D58-43D6-9B0D-F795DEEE2CAE}"/>
              </a:ext>
            </a:extLst>
          </p:cNvPr>
          <p:cNvSpPr txBox="1"/>
          <p:nvPr/>
        </p:nvSpPr>
        <p:spPr>
          <a:xfrm>
            <a:off x="134815" y="1209126"/>
            <a:ext cx="8893165" cy="830997"/>
          </a:xfrm>
          <a:prstGeom prst="rect">
            <a:avLst/>
          </a:prstGeom>
          <a:solidFill>
            <a:srgbClr val="B8BFD0"/>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54607F"/>
              </a:buClr>
              <a:buSzTx/>
              <a:buFontTx/>
              <a:buNone/>
              <a:tabLst/>
              <a:defRPr/>
            </a:pPr>
            <a:r>
              <a:rPr kumimoji="0" lang="en-CA" sz="2400" b="1" i="0" u="none" strike="noStrike" kern="120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Meta-analysis of statin trials: </a:t>
            </a:r>
          </a:p>
          <a:p>
            <a:pPr marL="0" marR="0" lvl="0" indent="0" algn="ctr" defTabSz="914400" rtl="0" eaLnBrk="1" fontAlgn="base" latinLnBrk="0" hangingPunct="1">
              <a:lnSpc>
                <a:spcPct val="100000"/>
              </a:lnSpc>
              <a:spcBef>
                <a:spcPct val="0"/>
              </a:spcBef>
              <a:spcAft>
                <a:spcPct val="0"/>
              </a:spcAft>
              <a:buClr>
                <a:srgbClr val="54607F"/>
              </a:buClr>
              <a:buSzTx/>
              <a:buFontTx/>
              <a:buNone/>
              <a:tabLst/>
              <a:defRPr/>
            </a:pPr>
            <a:r>
              <a:rPr kumimoji="0" lang="en-CA" sz="2400" b="1" i="0" u="none" strike="noStrike" kern="120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1 mmol/L reduction of LDL-C = ~22% reduction in the risk of CV events</a:t>
            </a:r>
          </a:p>
        </p:txBody>
      </p:sp>
      <p:pic>
        <p:nvPicPr>
          <p:cNvPr id="12" name="Picture 11">
            <a:extLst>
              <a:ext uri="{FF2B5EF4-FFF2-40B4-BE49-F238E27FC236}">
                <a16:creationId xmlns:a16="http://schemas.microsoft.com/office/drawing/2014/main" id="{D9875706-8771-4A3A-8846-FEBA7EE5B0F7}"/>
              </a:ext>
            </a:extLst>
          </p:cNvPr>
          <p:cNvPicPr>
            <a:picLocks noChangeAspect="1"/>
          </p:cNvPicPr>
          <p:nvPr/>
        </p:nvPicPr>
        <p:blipFill>
          <a:blip r:embed="rId3"/>
          <a:stretch>
            <a:fillRect/>
          </a:stretch>
        </p:blipFill>
        <p:spPr>
          <a:xfrm>
            <a:off x="168338" y="2297922"/>
            <a:ext cx="8893166" cy="3814271"/>
          </a:xfrm>
          <a:prstGeom prst="rect">
            <a:avLst/>
          </a:prstGeom>
        </p:spPr>
      </p:pic>
    </p:spTree>
    <p:extLst>
      <p:ext uri="{BB962C8B-B14F-4D97-AF65-F5344CB8AC3E}">
        <p14:creationId xmlns:p14="http://schemas.microsoft.com/office/powerpoint/2010/main" val="3592150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632815-96DE-4506-9CD6-E2A0E5257656}"/>
              </a:ext>
            </a:extLst>
          </p:cNvPr>
          <p:cNvPicPr>
            <a:picLocks noChangeAspect="1"/>
          </p:cNvPicPr>
          <p:nvPr/>
        </p:nvPicPr>
        <p:blipFill>
          <a:blip r:embed="rId2"/>
          <a:stretch>
            <a:fillRect/>
          </a:stretch>
        </p:blipFill>
        <p:spPr>
          <a:xfrm>
            <a:off x="1399379" y="1899284"/>
            <a:ext cx="6326439" cy="3756168"/>
          </a:xfrm>
          <a:prstGeom prst="rect">
            <a:avLst/>
          </a:prstGeom>
        </p:spPr>
      </p:pic>
      <p:sp>
        <p:nvSpPr>
          <p:cNvPr id="4" name="Rectangle 3">
            <a:extLst>
              <a:ext uri="{FF2B5EF4-FFF2-40B4-BE49-F238E27FC236}">
                <a16:creationId xmlns:a16="http://schemas.microsoft.com/office/drawing/2014/main" id="{E72EC718-60E2-4316-AB88-B92BAF3E5249}"/>
              </a:ext>
            </a:extLst>
          </p:cNvPr>
          <p:cNvSpPr/>
          <p:nvPr/>
        </p:nvSpPr>
        <p:spPr>
          <a:xfrm>
            <a:off x="-18797" y="0"/>
            <a:ext cx="9162797" cy="1019795"/>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981064"/>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128772"/>
            <a:ext cx="9143998"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000" b="1" dirty="0">
                <a:solidFill>
                  <a:prstClr val="white"/>
                </a:solidFill>
                <a:latin typeface="Arial Narrow" panose="020B0606020202030204" pitchFamily="34" charset="0"/>
              </a:rPr>
              <a:t>PROVE-IT TRIAL: </a:t>
            </a: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Lessons from Statin Trials </a:t>
            </a:r>
          </a:p>
        </p:txBody>
      </p:sp>
      <p:sp>
        <p:nvSpPr>
          <p:cNvPr id="18" name="Text Box 29">
            <a:extLst>
              <a:ext uri="{FF2B5EF4-FFF2-40B4-BE49-F238E27FC236}">
                <a16:creationId xmlns:a16="http://schemas.microsoft.com/office/drawing/2014/main" id="{855B5070-05D9-4334-9DED-4114D3D9E3D2}"/>
              </a:ext>
            </a:extLst>
          </p:cNvPr>
          <p:cNvSpPr txBox="1">
            <a:spLocks noChangeArrowheads="1"/>
          </p:cNvSpPr>
          <p:nvPr/>
        </p:nvSpPr>
        <p:spPr bwMode="auto">
          <a:xfrm>
            <a:off x="56265" y="6428743"/>
            <a:ext cx="8726037" cy="3693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Baigent C, et al. Lancet. 2005; 366:1267-1278;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Cannon CP et al. N </a:t>
            </a:r>
            <a:r>
              <a:rPr kumimoji="0" lang="en-CA" sz="900" b="0" i="0" u="none" strike="noStrike" kern="1200" cap="none" spc="0" normalizeH="0" baseline="0" noProof="0" dirty="0" err="1">
                <a:ln>
                  <a:noFill/>
                </a:ln>
                <a:solidFill>
                  <a:srgbClr val="FFFFFF"/>
                </a:solidFill>
                <a:effectLst/>
                <a:uLnTx/>
                <a:uFillTx/>
                <a:latin typeface="Arial Narrow" pitchFamily="34" charset="0"/>
                <a:ea typeface="+mn-ea"/>
                <a:cs typeface="Arial" charset="0"/>
              </a:rPr>
              <a:t>Engl</a:t>
            </a:r>
            <a:r>
              <a:rPr kumimoji="0" lang="en-CA"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 J Med. 2004; 350:1495-1504</a:t>
            </a:r>
          </a:p>
        </p:txBody>
      </p:sp>
      <p:sp>
        <p:nvSpPr>
          <p:cNvPr id="26" name="TextBox 25">
            <a:extLst>
              <a:ext uri="{FF2B5EF4-FFF2-40B4-BE49-F238E27FC236}">
                <a16:creationId xmlns:a16="http://schemas.microsoft.com/office/drawing/2014/main" id="{D0F3777F-7D58-43D6-9B0D-F795DEEE2CAE}"/>
              </a:ext>
            </a:extLst>
          </p:cNvPr>
          <p:cNvSpPr txBox="1"/>
          <p:nvPr/>
        </p:nvSpPr>
        <p:spPr>
          <a:xfrm>
            <a:off x="134815" y="1209126"/>
            <a:ext cx="8893165" cy="830997"/>
          </a:xfrm>
          <a:prstGeom prst="rect">
            <a:avLst/>
          </a:prstGeom>
          <a:solidFill>
            <a:srgbClr val="B8BFD0"/>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54607F"/>
              </a:buClr>
              <a:buSzTx/>
              <a:buFontTx/>
              <a:buNone/>
              <a:tabLst/>
              <a:defRPr/>
            </a:pPr>
            <a:r>
              <a:rPr kumimoji="0" lang="en-CA" sz="2400" b="1" i="0" u="none" strike="noStrike" kern="120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High intensity statin therapy provides greater protection against CV events than moderate intensity statin therapy.</a:t>
            </a:r>
          </a:p>
        </p:txBody>
      </p:sp>
      <p:graphicFrame>
        <p:nvGraphicFramePr>
          <p:cNvPr id="3" name="Table 2">
            <a:extLst>
              <a:ext uri="{FF2B5EF4-FFF2-40B4-BE49-F238E27FC236}">
                <a16:creationId xmlns:a16="http://schemas.microsoft.com/office/drawing/2014/main" id="{428F380C-904A-41EC-A3A4-C5E6801D0D3D}"/>
              </a:ext>
            </a:extLst>
          </p:cNvPr>
          <p:cNvGraphicFramePr>
            <a:graphicFrameLocks noGrp="1"/>
          </p:cNvGraphicFramePr>
          <p:nvPr/>
        </p:nvGraphicFramePr>
        <p:xfrm>
          <a:off x="1418182" y="5384417"/>
          <a:ext cx="6270857" cy="77832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2498019190"/>
                    </a:ext>
                  </a:extLst>
                </a:gridCol>
                <a:gridCol w="756000">
                  <a:extLst>
                    <a:ext uri="{9D8B030D-6E8A-4147-A177-3AD203B41FA5}">
                      <a16:colId xmlns:a16="http://schemas.microsoft.com/office/drawing/2014/main" val="1978802930"/>
                    </a:ext>
                  </a:extLst>
                </a:gridCol>
                <a:gridCol w="900000">
                  <a:extLst>
                    <a:ext uri="{9D8B030D-6E8A-4147-A177-3AD203B41FA5}">
                      <a16:colId xmlns:a16="http://schemas.microsoft.com/office/drawing/2014/main" val="2780475604"/>
                    </a:ext>
                  </a:extLst>
                </a:gridCol>
                <a:gridCol w="1080000">
                  <a:extLst>
                    <a:ext uri="{9D8B030D-6E8A-4147-A177-3AD203B41FA5}">
                      <a16:colId xmlns:a16="http://schemas.microsoft.com/office/drawing/2014/main" val="201372983"/>
                    </a:ext>
                  </a:extLst>
                </a:gridCol>
                <a:gridCol w="756000">
                  <a:extLst>
                    <a:ext uri="{9D8B030D-6E8A-4147-A177-3AD203B41FA5}">
                      <a16:colId xmlns:a16="http://schemas.microsoft.com/office/drawing/2014/main" val="3865625325"/>
                    </a:ext>
                  </a:extLst>
                </a:gridCol>
                <a:gridCol w="1152000">
                  <a:extLst>
                    <a:ext uri="{9D8B030D-6E8A-4147-A177-3AD203B41FA5}">
                      <a16:colId xmlns:a16="http://schemas.microsoft.com/office/drawing/2014/main" val="393229624"/>
                    </a:ext>
                  </a:extLst>
                </a:gridCol>
                <a:gridCol w="756000">
                  <a:extLst>
                    <a:ext uri="{9D8B030D-6E8A-4147-A177-3AD203B41FA5}">
                      <a16:colId xmlns:a16="http://schemas.microsoft.com/office/drawing/2014/main" val="689650592"/>
                    </a:ext>
                  </a:extLst>
                </a:gridCol>
              </a:tblGrid>
              <a:tr h="252000">
                <a:tc>
                  <a:txBody>
                    <a:bodyPr/>
                    <a:lstStyle/>
                    <a:p>
                      <a:r>
                        <a:rPr lang="en-CA" sz="1200" dirty="0">
                          <a:solidFill>
                            <a:schemeClr val="tx1">
                              <a:lumMod val="75000"/>
                              <a:lumOff val="25000"/>
                            </a:schemeClr>
                          </a:solidFill>
                          <a:latin typeface="Arial Narrow" panose="020B0606020202030204" pitchFamily="34" charset="0"/>
                        </a:rPr>
                        <a:t>No. at Risk</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CA" sz="1200" dirty="0">
                        <a:solidFill>
                          <a:schemeClr val="tx1">
                            <a:lumMod val="75000"/>
                            <a:lumOff val="25000"/>
                          </a:schemeClr>
                        </a:solidFill>
                        <a:latin typeface="Arial Narrow" panose="020B0606020202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CA" sz="1200" dirty="0">
                        <a:solidFill>
                          <a:schemeClr val="tx1">
                            <a:lumMod val="75000"/>
                            <a:lumOff val="25000"/>
                          </a:schemeClr>
                        </a:solidFill>
                        <a:latin typeface="Arial Narrow" panose="020B0606020202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CA" sz="1200" dirty="0">
                        <a:solidFill>
                          <a:schemeClr val="tx1">
                            <a:lumMod val="75000"/>
                            <a:lumOff val="25000"/>
                          </a:schemeClr>
                        </a:solidFill>
                        <a:latin typeface="Arial Narrow" panose="020B0606020202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CA" sz="1200">
                        <a:solidFill>
                          <a:schemeClr val="tx1">
                            <a:lumMod val="75000"/>
                            <a:lumOff val="25000"/>
                          </a:schemeClr>
                        </a:solidFill>
                        <a:latin typeface="Arial Narrow" panose="020B0606020202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CA" sz="1200" dirty="0">
                        <a:solidFill>
                          <a:schemeClr val="tx1">
                            <a:lumMod val="75000"/>
                            <a:lumOff val="25000"/>
                          </a:schemeClr>
                        </a:solidFill>
                        <a:latin typeface="Arial Narrow" panose="020B0606020202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CA" sz="1200" dirty="0">
                        <a:solidFill>
                          <a:schemeClr val="tx1">
                            <a:lumMod val="75000"/>
                            <a:lumOff val="25000"/>
                          </a:schemeClr>
                        </a:solidFill>
                        <a:latin typeface="Arial Narrow" panose="020B0606020202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7518395"/>
                  </a:ext>
                </a:extLst>
              </a:tr>
              <a:tr h="252000">
                <a:tc>
                  <a:txBody>
                    <a:bodyPr/>
                    <a:lstStyle/>
                    <a:p>
                      <a:r>
                        <a:rPr lang="en-CA" sz="1000" dirty="0">
                          <a:solidFill>
                            <a:schemeClr val="tx1">
                              <a:lumMod val="75000"/>
                              <a:lumOff val="25000"/>
                            </a:schemeClr>
                          </a:solidFill>
                          <a:latin typeface="Arial Narrow" panose="020B0606020202030204" pitchFamily="34" charset="0"/>
                        </a:rPr>
                        <a:t>Pravastatin</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CA" sz="1050" dirty="0">
                          <a:solidFill>
                            <a:schemeClr val="tx1">
                              <a:lumMod val="75000"/>
                              <a:lumOff val="25000"/>
                            </a:schemeClr>
                          </a:solidFill>
                          <a:latin typeface="Arial Narrow" panose="020B0606020202030204" pitchFamily="34" charset="0"/>
                        </a:rPr>
                        <a:t>2063</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CA" sz="1050" dirty="0">
                          <a:solidFill>
                            <a:schemeClr val="tx1">
                              <a:lumMod val="75000"/>
                              <a:lumOff val="25000"/>
                            </a:schemeClr>
                          </a:solidFill>
                          <a:latin typeface="Arial Narrow" panose="020B0606020202030204" pitchFamily="34" charset="0"/>
                        </a:rPr>
                        <a:t>1688</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CA" sz="1050" dirty="0">
                          <a:solidFill>
                            <a:schemeClr val="tx1">
                              <a:lumMod val="75000"/>
                              <a:lumOff val="25000"/>
                            </a:schemeClr>
                          </a:solidFill>
                          <a:latin typeface="Arial Narrow" panose="020B0606020202030204" pitchFamily="34" charset="0"/>
                        </a:rPr>
                        <a:t>1536</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CA" sz="1050" dirty="0">
                          <a:solidFill>
                            <a:schemeClr val="tx1">
                              <a:lumMod val="75000"/>
                              <a:lumOff val="25000"/>
                            </a:schemeClr>
                          </a:solidFill>
                          <a:latin typeface="Arial Narrow" panose="020B0606020202030204" pitchFamily="34" charset="0"/>
                        </a:rPr>
                        <a:t>1423</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CA" sz="1050" dirty="0">
                          <a:solidFill>
                            <a:schemeClr val="tx1">
                              <a:lumMod val="75000"/>
                              <a:lumOff val="25000"/>
                            </a:schemeClr>
                          </a:solidFill>
                          <a:latin typeface="Arial Narrow" panose="020B0606020202030204" pitchFamily="34" charset="0"/>
                        </a:rPr>
                        <a:t>810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CA" sz="1050" dirty="0">
                          <a:solidFill>
                            <a:schemeClr val="tx1">
                              <a:lumMod val="75000"/>
                              <a:lumOff val="25000"/>
                            </a:schemeClr>
                          </a:solidFill>
                          <a:latin typeface="Arial Narrow" panose="020B0606020202030204" pitchFamily="34" charset="0"/>
                        </a:rPr>
                        <a:t>138</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50588238"/>
                  </a:ext>
                </a:extLst>
              </a:tr>
              <a:tr h="252000">
                <a:tc>
                  <a:txBody>
                    <a:bodyPr/>
                    <a:lstStyle/>
                    <a:p>
                      <a:pPr algn="l"/>
                      <a:r>
                        <a:rPr lang="en-CA" sz="1050" dirty="0">
                          <a:solidFill>
                            <a:schemeClr val="tx1">
                              <a:lumMod val="75000"/>
                              <a:lumOff val="25000"/>
                            </a:schemeClr>
                          </a:solidFill>
                          <a:latin typeface="Arial Narrow" panose="020B0606020202030204" pitchFamily="34" charset="0"/>
                        </a:rPr>
                        <a:t>Atorvastatin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50" dirty="0">
                          <a:solidFill>
                            <a:schemeClr val="tx1">
                              <a:lumMod val="75000"/>
                              <a:lumOff val="25000"/>
                            </a:schemeClr>
                          </a:solidFill>
                          <a:latin typeface="Arial Narrow" panose="020B0606020202030204" pitchFamily="34" charset="0"/>
                        </a:rPr>
                        <a:t>2099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50" dirty="0">
                          <a:solidFill>
                            <a:schemeClr val="tx1">
                              <a:lumMod val="75000"/>
                              <a:lumOff val="25000"/>
                            </a:schemeClr>
                          </a:solidFill>
                          <a:latin typeface="Arial Narrow" panose="020B0606020202030204" pitchFamily="34" charset="0"/>
                        </a:rPr>
                        <a:t>1736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50" dirty="0">
                          <a:solidFill>
                            <a:schemeClr val="tx1">
                              <a:lumMod val="75000"/>
                              <a:lumOff val="25000"/>
                            </a:schemeClr>
                          </a:solidFill>
                          <a:latin typeface="Arial Narrow" panose="020B0606020202030204" pitchFamily="34" charset="0"/>
                        </a:rPr>
                        <a:t>1591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50" dirty="0">
                          <a:solidFill>
                            <a:schemeClr val="tx1">
                              <a:lumMod val="75000"/>
                              <a:lumOff val="25000"/>
                            </a:schemeClr>
                          </a:solidFill>
                          <a:latin typeface="Arial Narrow" panose="020B0606020202030204" pitchFamily="34" charset="0"/>
                        </a:rPr>
                        <a:t>1485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50" dirty="0">
                          <a:solidFill>
                            <a:schemeClr val="tx1">
                              <a:lumMod val="75000"/>
                              <a:lumOff val="25000"/>
                            </a:schemeClr>
                          </a:solidFill>
                          <a:latin typeface="Arial Narrow" panose="020B0606020202030204" pitchFamily="34" charset="0"/>
                        </a:rPr>
                        <a:t>842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050" dirty="0">
                          <a:solidFill>
                            <a:schemeClr val="tx1">
                              <a:lumMod val="75000"/>
                              <a:lumOff val="25000"/>
                            </a:schemeClr>
                          </a:solidFill>
                          <a:latin typeface="Arial Narrow" panose="020B0606020202030204" pitchFamily="34" charset="0"/>
                        </a:rPr>
                        <a:t>133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731516"/>
                  </a:ext>
                </a:extLst>
              </a:tr>
            </a:tbl>
          </a:graphicData>
        </a:graphic>
      </p:graphicFrame>
    </p:spTree>
    <p:extLst>
      <p:ext uri="{BB962C8B-B14F-4D97-AF65-F5344CB8AC3E}">
        <p14:creationId xmlns:p14="http://schemas.microsoft.com/office/powerpoint/2010/main" val="2855352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4607F"/>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l="7109" r="549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378759" y="2264544"/>
            <a:ext cx="8386482" cy="3626224"/>
          </a:xfrm>
          <a:prstGeom prst="roundRect">
            <a:avLst/>
          </a:prstGeom>
          <a:solidFill>
            <a:schemeClr val="bg1"/>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8429" y="2401536"/>
            <a:ext cx="7749988" cy="1077218"/>
          </a:xfrm>
          <a:prstGeom prst="rect">
            <a:avLst/>
          </a:prstGeom>
          <a:noFill/>
        </p:spPr>
        <p:txBody>
          <a:bodyPr wrap="square" rtlCol="0">
            <a:spAutoFit/>
          </a:bodyPr>
          <a:lstStyle/>
          <a:p>
            <a:pPr lvl="0" algn="ctr">
              <a:buClr>
                <a:srgbClr val="262C40"/>
              </a:buClr>
              <a:defRPr/>
            </a:pPr>
            <a:r>
              <a:rPr lang="en-US" sz="3200" b="1" dirty="0">
                <a:solidFill>
                  <a:srgbClr val="262C40"/>
                </a:solidFill>
                <a:latin typeface="Arial Narrow" panose="020B0606020202030204" pitchFamily="34" charset="0"/>
              </a:rPr>
              <a:t>What Proportion of Patients Achieve LDL-C Target &lt; 2 mmol/L on Statin Therapy?</a:t>
            </a: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40338"/>
            <a:ext cx="7749988" cy="0"/>
          </a:xfrm>
          <a:prstGeom prst="line">
            <a:avLst/>
          </a:prstGeom>
          <a:ln w="28575"/>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1125070" y="3696568"/>
            <a:ext cx="7297270" cy="1815882"/>
          </a:xfrm>
          <a:prstGeom prst="rect">
            <a:avLst/>
          </a:prstGeom>
          <a:noFill/>
        </p:spPr>
        <p:txBody>
          <a:bodyPr wrap="square" rtlCol="0">
            <a:spAutoFit/>
          </a:bodyPr>
          <a:lstStyle/>
          <a:p>
            <a:pPr marL="457200" lvl="0" indent="-457200">
              <a:buClr>
                <a:srgbClr val="262C40"/>
              </a:buClr>
              <a:buFontTx/>
              <a:buAutoNum type="arabicPeriod"/>
              <a:defRPr/>
            </a:pPr>
            <a:r>
              <a:rPr lang="en-US" sz="2800" b="1" dirty="0">
                <a:solidFill>
                  <a:prstClr val="black">
                    <a:lumMod val="75000"/>
                    <a:lumOff val="25000"/>
                  </a:prstClr>
                </a:solidFill>
                <a:latin typeface="Arial Narrow" panose="020B0606020202030204" pitchFamily="34" charset="0"/>
              </a:rPr>
              <a:t>50% or less</a:t>
            </a:r>
          </a:p>
          <a:p>
            <a:pPr marL="457200" lvl="0" indent="-457200">
              <a:buClr>
                <a:srgbClr val="262C40"/>
              </a:buClr>
              <a:buFontTx/>
              <a:buAutoNum type="arabicPeriod"/>
              <a:defRPr/>
            </a:pPr>
            <a:r>
              <a:rPr lang="en-US" sz="2800" b="1" dirty="0">
                <a:solidFill>
                  <a:prstClr val="black">
                    <a:lumMod val="75000"/>
                    <a:lumOff val="25000"/>
                  </a:prstClr>
                </a:solidFill>
                <a:latin typeface="Arial Narrow" panose="020B0606020202030204" pitchFamily="34" charset="0"/>
              </a:rPr>
              <a:t>60%</a:t>
            </a:r>
          </a:p>
          <a:p>
            <a:pPr marL="457200" lvl="0" indent="-457200">
              <a:buClr>
                <a:srgbClr val="262C40"/>
              </a:buClr>
              <a:buFontTx/>
              <a:buAutoNum type="arabicPeriod"/>
              <a:defRPr/>
            </a:pPr>
            <a:r>
              <a:rPr lang="en-US" sz="2800" b="1" dirty="0">
                <a:solidFill>
                  <a:prstClr val="black">
                    <a:lumMod val="75000"/>
                    <a:lumOff val="25000"/>
                  </a:prstClr>
                </a:solidFill>
                <a:latin typeface="Arial Narrow" panose="020B0606020202030204" pitchFamily="34" charset="0"/>
              </a:rPr>
              <a:t>70%</a:t>
            </a:r>
          </a:p>
          <a:p>
            <a:pPr marL="457200" lvl="0" indent="-457200">
              <a:buClr>
                <a:srgbClr val="262C40"/>
              </a:buClr>
              <a:buFontTx/>
              <a:buAutoNum type="arabicPeriod"/>
              <a:defRPr/>
            </a:pPr>
            <a:r>
              <a:rPr lang="en-US" sz="2800" b="1" dirty="0">
                <a:solidFill>
                  <a:prstClr val="black">
                    <a:lumMod val="75000"/>
                    <a:lumOff val="25000"/>
                  </a:prstClr>
                </a:solidFill>
                <a:latin typeface="Arial Narrow" panose="020B0606020202030204" pitchFamily="34" charset="0"/>
              </a:rPr>
              <a:t>Over 80%</a:t>
            </a:r>
            <a:endParaRPr kumimoji="0" lang="en-CA"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pic>
        <p:nvPicPr>
          <p:cNvPr id="16" name="Picture 15">
            <a:extLst>
              <a:ext uri="{FF2B5EF4-FFF2-40B4-BE49-F238E27FC236}">
                <a16:creationId xmlns:a16="http://schemas.microsoft.com/office/drawing/2014/main" id="{76ED87E0-AE0B-435B-A95D-98526FB50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392" y="10643"/>
            <a:ext cx="1371600" cy="2440569"/>
          </a:xfrm>
          <a:prstGeom prst="rect">
            <a:avLst/>
          </a:prstGeom>
        </p:spPr>
      </p:pic>
    </p:spTree>
    <p:extLst>
      <p:ext uri="{BB962C8B-B14F-4D97-AF65-F5344CB8AC3E}">
        <p14:creationId xmlns:p14="http://schemas.microsoft.com/office/powerpoint/2010/main" val="251640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22">
                                            <p:txEl>
                                              <p:pRg st="0" end="0"/>
                                            </p:txEl>
                                          </p:spTgt>
                                        </p:tgtEl>
                                        <p:attrNameLst>
                                          <p:attrName>style.color</p:attrName>
                                        </p:attrNameLst>
                                      </p:cBhvr>
                                      <p:to>
                                        <a:srgbClr val="0070C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318680" y="118649"/>
            <a:ext cx="8659905" cy="1077218"/>
          </a:xfrm>
          <a:prstGeom prst="rect">
            <a:avLst/>
          </a:prstGeom>
          <a:noFill/>
        </p:spPr>
        <p:txBody>
          <a:bodyPr wrap="square" rtlCol="0">
            <a:spAutoFit/>
          </a:bodyPr>
          <a:lstStyle/>
          <a:p>
            <a:pPr algn="ctr"/>
            <a:r>
              <a:rPr lang="en-US" sz="3200" b="1" dirty="0">
                <a:solidFill>
                  <a:schemeClr val="bg1"/>
                </a:solidFill>
                <a:latin typeface="Arial Narrow" panose="020B0606020202030204" pitchFamily="34" charset="0"/>
              </a:rPr>
              <a:t>Many High-Risk Canadian Patients Treated with Statins Are Not at LDL-C Goal</a:t>
            </a:r>
          </a:p>
        </p:txBody>
      </p:sp>
      <p:graphicFrame>
        <p:nvGraphicFramePr>
          <p:cNvPr id="10" name="Chart 9">
            <a:extLst>
              <a:ext uri="{FF2B5EF4-FFF2-40B4-BE49-F238E27FC236}">
                <a16:creationId xmlns:a16="http://schemas.microsoft.com/office/drawing/2014/main" id="{DF24CEC0-12E6-4D01-9590-BBAD1352691F}"/>
              </a:ext>
            </a:extLst>
          </p:cNvPr>
          <p:cNvGraphicFramePr/>
          <p:nvPr>
            <p:extLst>
              <p:ext uri="{D42A27DB-BD31-4B8C-83A1-F6EECF244321}">
                <p14:modId xmlns:p14="http://schemas.microsoft.com/office/powerpoint/2010/main" val="2465589184"/>
              </p:ext>
            </p:extLst>
          </p:nvPr>
        </p:nvGraphicFramePr>
        <p:xfrm>
          <a:off x="-285194" y="1462387"/>
          <a:ext cx="3079305" cy="205287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B8017E17-BB1B-46F8-91FD-770323018C67}"/>
              </a:ext>
            </a:extLst>
          </p:cNvPr>
          <p:cNvGraphicFramePr/>
          <p:nvPr>
            <p:extLst>
              <p:ext uri="{D42A27DB-BD31-4B8C-83A1-F6EECF244321}">
                <p14:modId xmlns:p14="http://schemas.microsoft.com/office/powerpoint/2010/main" val="1478654183"/>
              </p:ext>
            </p:extLst>
          </p:nvPr>
        </p:nvGraphicFramePr>
        <p:xfrm>
          <a:off x="-285194" y="3600958"/>
          <a:ext cx="3079305" cy="2052870"/>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D5BB7427-DB42-49B6-ACDE-C1ABC81D79AB}"/>
              </a:ext>
            </a:extLst>
          </p:cNvPr>
          <p:cNvSpPr txBox="1"/>
          <p:nvPr/>
        </p:nvSpPr>
        <p:spPr>
          <a:xfrm>
            <a:off x="2280368" y="1784961"/>
            <a:ext cx="6654082" cy="1661993"/>
          </a:xfrm>
          <a:prstGeom prst="rect">
            <a:avLst/>
          </a:prstGeom>
          <a:noFill/>
        </p:spPr>
        <p:txBody>
          <a:bodyPr wrap="square" rtlCol="0">
            <a:spAutoFit/>
          </a:bodyPr>
          <a:lstStyle/>
          <a:p>
            <a:pPr defTabSz="914400">
              <a:buClr>
                <a:srgbClr val="451C6A"/>
              </a:buClr>
            </a:pPr>
            <a:r>
              <a:rPr lang="en-CA" sz="2400" b="1" dirty="0">
                <a:solidFill>
                  <a:srgbClr val="54607F"/>
                </a:solidFill>
                <a:latin typeface="Arial Narrow"/>
                <a:cs typeface="Arial Narrow"/>
              </a:rPr>
              <a:t>DYSIS</a:t>
            </a:r>
            <a:r>
              <a:rPr lang="en-CA" sz="2400" b="1" baseline="30000" dirty="0">
                <a:solidFill>
                  <a:srgbClr val="54607F"/>
                </a:solidFill>
                <a:latin typeface="Arial Narrow"/>
                <a:cs typeface="Arial Narrow"/>
              </a:rPr>
              <a:t>1</a:t>
            </a:r>
          </a:p>
          <a:p>
            <a:pPr defTabSz="914400">
              <a:buClr>
                <a:srgbClr val="451C6A"/>
              </a:buClr>
            </a:pPr>
            <a:r>
              <a:rPr lang="en-CA" b="1" dirty="0">
                <a:solidFill>
                  <a:srgbClr val="000000"/>
                </a:solidFill>
                <a:latin typeface="Arial Narrow"/>
                <a:cs typeface="Arial Narrow"/>
              </a:rPr>
              <a:t>Canadian high-risk patients are NOT at LDL-C target</a:t>
            </a:r>
            <a:r>
              <a:rPr lang="en-CA" b="1" baseline="24000" dirty="0">
                <a:solidFill>
                  <a:srgbClr val="000000"/>
                </a:solidFill>
                <a:latin typeface="Arial Narrow"/>
                <a:cs typeface="Arial Narrow"/>
              </a:rPr>
              <a:t>1</a:t>
            </a:r>
            <a:r>
              <a:rPr lang="en-CA" b="1" baseline="30000" dirty="0">
                <a:solidFill>
                  <a:srgbClr val="000000"/>
                </a:solidFill>
                <a:latin typeface="Arial Narrow"/>
                <a:cs typeface="Arial Narrow"/>
              </a:rPr>
              <a:t>*</a:t>
            </a:r>
            <a:r>
              <a:rPr lang="en-CA" b="1" dirty="0">
                <a:solidFill>
                  <a:srgbClr val="000000"/>
                </a:solidFill>
                <a:latin typeface="Arial Narrow"/>
                <a:cs typeface="Arial Narrow"/>
              </a:rPr>
              <a:t> (&lt; 2.0 mmo/L)</a:t>
            </a:r>
          </a:p>
          <a:p>
            <a:pPr marL="285750" indent="-285750">
              <a:buClr>
                <a:srgbClr val="54607F"/>
              </a:buClr>
              <a:buFont typeface="Wingdings" panose="05000000000000000000" pitchFamily="2" charset="2"/>
              <a:buChar char="§"/>
            </a:pPr>
            <a:r>
              <a:rPr lang="en-CA" sz="1600" dirty="0">
                <a:solidFill>
                  <a:srgbClr val="000000"/>
                </a:solidFill>
                <a:latin typeface="Arial Narrow" panose="020B0606020202030204" pitchFamily="34" charset="0"/>
              </a:rPr>
              <a:t>88% of patients received a ‘potent’ statin with suboptimal dose</a:t>
            </a:r>
          </a:p>
          <a:p>
            <a:pPr marL="285750" indent="-285750">
              <a:buClr>
                <a:srgbClr val="54607F"/>
              </a:buClr>
              <a:buFont typeface="Wingdings" panose="05000000000000000000" pitchFamily="2" charset="2"/>
              <a:buChar char="§"/>
            </a:pPr>
            <a:r>
              <a:rPr lang="en-CA" sz="1600" dirty="0">
                <a:solidFill>
                  <a:srgbClr val="000000"/>
                </a:solidFill>
                <a:latin typeface="Arial Narrow" panose="020B0606020202030204" pitchFamily="34" charset="0"/>
              </a:rPr>
              <a:t>14% of patients received additional lipid-lowering agent</a:t>
            </a:r>
          </a:p>
          <a:p>
            <a:pPr defTabSz="914400">
              <a:buClr>
                <a:srgbClr val="451C6A"/>
              </a:buClr>
            </a:pPr>
            <a:endParaRPr lang="en-CA" sz="2400" dirty="0">
              <a:solidFill>
                <a:srgbClr val="000000"/>
              </a:solidFill>
              <a:latin typeface="Arial Narrow"/>
              <a:cs typeface="Arial Narrow"/>
            </a:endParaRPr>
          </a:p>
        </p:txBody>
      </p:sp>
      <p:sp>
        <p:nvSpPr>
          <p:cNvPr id="13" name="TextBox 12">
            <a:extLst>
              <a:ext uri="{FF2B5EF4-FFF2-40B4-BE49-F238E27FC236}">
                <a16:creationId xmlns:a16="http://schemas.microsoft.com/office/drawing/2014/main" id="{AC9DE178-13C0-4DDF-9B55-A0C67AA1541E}"/>
              </a:ext>
            </a:extLst>
          </p:cNvPr>
          <p:cNvSpPr txBox="1"/>
          <p:nvPr/>
        </p:nvSpPr>
        <p:spPr>
          <a:xfrm>
            <a:off x="2280368" y="4155353"/>
            <a:ext cx="6781136" cy="1261884"/>
          </a:xfrm>
          <a:prstGeom prst="rect">
            <a:avLst/>
          </a:prstGeom>
          <a:noFill/>
        </p:spPr>
        <p:txBody>
          <a:bodyPr wrap="square" rtlCol="0">
            <a:spAutoFit/>
          </a:bodyPr>
          <a:lstStyle/>
          <a:p>
            <a:pPr defTabSz="914400">
              <a:buClr>
                <a:srgbClr val="451C6A"/>
              </a:buClr>
            </a:pPr>
            <a:r>
              <a:rPr lang="en-CA" sz="2400" b="1" dirty="0">
                <a:solidFill>
                  <a:srgbClr val="54607F"/>
                </a:solidFill>
                <a:latin typeface="Arial Narrow"/>
                <a:cs typeface="Arial Narrow"/>
              </a:rPr>
              <a:t>DM-SCAN</a:t>
            </a:r>
            <a:r>
              <a:rPr lang="en-CA" sz="2400" b="1" baseline="30000" dirty="0">
                <a:solidFill>
                  <a:srgbClr val="54607F"/>
                </a:solidFill>
                <a:latin typeface="Arial Narrow"/>
                <a:cs typeface="Arial Narrow"/>
              </a:rPr>
              <a:t>2</a:t>
            </a:r>
          </a:p>
          <a:p>
            <a:pPr defTabSz="914400">
              <a:buClr>
                <a:srgbClr val="451C6A"/>
              </a:buClr>
            </a:pPr>
            <a:r>
              <a:rPr lang="en-CA" b="1" dirty="0">
                <a:solidFill>
                  <a:srgbClr val="000000"/>
                </a:solidFill>
                <a:latin typeface="Arial Narrow" panose="020B0606020202030204" pitchFamily="34" charset="0"/>
                <a:cs typeface="Arial Narrow"/>
              </a:rPr>
              <a:t>Canadian patients with diabetes are NOT at LDL-C target</a:t>
            </a:r>
            <a:r>
              <a:rPr lang="en-CA" b="1" baseline="30000" dirty="0">
                <a:solidFill>
                  <a:prstClr val="black"/>
                </a:solidFill>
                <a:latin typeface="Arial Narrow" panose="020B0606020202030204" pitchFamily="34" charset="0"/>
                <a:cs typeface="Arial Narrow"/>
              </a:rPr>
              <a:t>† </a:t>
            </a:r>
            <a:r>
              <a:rPr lang="en-CA" b="1" dirty="0">
                <a:solidFill>
                  <a:srgbClr val="000000"/>
                </a:solidFill>
                <a:latin typeface="Arial Narrow" panose="020B0606020202030204" pitchFamily="34" charset="0"/>
                <a:cs typeface="Arial Narrow"/>
              </a:rPr>
              <a:t> (≤ 2.0 </a:t>
            </a:r>
            <a:r>
              <a:rPr lang="en-CA" b="1" dirty="0" err="1">
                <a:solidFill>
                  <a:srgbClr val="000000"/>
                </a:solidFill>
                <a:latin typeface="Arial Narrow" panose="020B0606020202030204" pitchFamily="34" charset="0"/>
                <a:cs typeface="Arial Narrow"/>
              </a:rPr>
              <a:t>mmo</a:t>
            </a:r>
            <a:r>
              <a:rPr lang="en-CA" b="1" dirty="0">
                <a:solidFill>
                  <a:srgbClr val="000000"/>
                </a:solidFill>
                <a:latin typeface="Arial Narrow" panose="020B0606020202030204" pitchFamily="34" charset="0"/>
                <a:cs typeface="Arial Narrow"/>
              </a:rPr>
              <a:t>/L)</a:t>
            </a:r>
          </a:p>
          <a:p>
            <a:pPr marL="285750" indent="-285750">
              <a:buClr>
                <a:srgbClr val="54607F"/>
              </a:buClr>
              <a:buFont typeface="Wingdings" panose="05000000000000000000" pitchFamily="2" charset="2"/>
              <a:buChar char="§"/>
            </a:pPr>
            <a:r>
              <a:rPr lang="en-CA" sz="1600" dirty="0">
                <a:solidFill>
                  <a:srgbClr val="000000"/>
                </a:solidFill>
                <a:latin typeface="Arial Narrow" panose="020B0606020202030204" pitchFamily="34" charset="0"/>
              </a:rPr>
              <a:t>82% of patients were on a lipid-lowering agent</a:t>
            </a:r>
          </a:p>
          <a:p>
            <a:pPr defTabSz="914400">
              <a:buClr>
                <a:srgbClr val="451C6A"/>
              </a:buClr>
            </a:pPr>
            <a:endParaRPr lang="en-CA" b="1" dirty="0">
              <a:solidFill>
                <a:srgbClr val="000000"/>
              </a:solidFill>
              <a:latin typeface="Arial Narrow" panose="020B0606020202030204" pitchFamily="34" charset="0"/>
              <a:cs typeface="Arial Narrow"/>
            </a:endParaRPr>
          </a:p>
        </p:txBody>
      </p:sp>
      <p:sp>
        <p:nvSpPr>
          <p:cNvPr id="14" name="TextBox 13">
            <a:extLst>
              <a:ext uri="{FF2B5EF4-FFF2-40B4-BE49-F238E27FC236}">
                <a16:creationId xmlns:a16="http://schemas.microsoft.com/office/drawing/2014/main" id="{E8AB49B4-AAB8-4152-B6D7-1384667D8264}"/>
              </a:ext>
            </a:extLst>
          </p:cNvPr>
          <p:cNvSpPr txBox="1"/>
          <p:nvPr/>
        </p:nvSpPr>
        <p:spPr>
          <a:xfrm>
            <a:off x="844883" y="2178441"/>
            <a:ext cx="819150" cy="523220"/>
          </a:xfrm>
          <a:prstGeom prst="rect">
            <a:avLst/>
          </a:prstGeom>
          <a:noFill/>
        </p:spPr>
        <p:txBody>
          <a:bodyPr wrap="square" rtlCol="0">
            <a:spAutoFit/>
          </a:bodyPr>
          <a:lstStyle/>
          <a:p>
            <a:pPr algn="ctr"/>
            <a:r>
              <a:rPr lang="en-CA" sz="2800" b="1" dirty="0">
                <a:solidFill>
                  <a:srgbClr val="DC7203"/>
                </a:solidFill>
                <a:latin typeface="Arial Narrow" panose="020B0606020202030204" pitchFamily="34" charset="0"/>
              </a:rPr>
              <a:t>45%</a:t>
            </a:r>
            <a:endParaRPr lang="en-US" sz="2800" b="1" dirty="0">
              <a:solidFill>
                <a:srgbClr val="DC7203"/>
              </a:solidFill>
              <a:latin typeface="Arial Narrow" panose="020B0606020202030204" pitchFamily="34" charset="0"/>
            </a:endParaRPr>
          </a:p>
        </p:txBody>
      </p:sp>
      <p:sp>
        <p:nvSpPr>
          <p:cNvPr id="15" name="TextBox 14">
            <a:extLst>
              <a:ext uri="{FF2B5EF4-FFF2-40B4-BE49-F238E27FC236}">
                <a16:creationId xmlns:a16="http://schemas.microsoft.com/office/drawing/2014/main" id="{825360D2-09B0-4558-9A8B-16AE83627D85}"/>
              </a:ext>
            </a:extLst>
          </p:cNvPr>
          <p:cNvSpPr txBox="1"/>
          <p:nvPr/>
        </p:nvSpPr>
        <p:spPr>
          <a:xfrm>
            <a:off x="844883" y="4365783"/>
            <a:ext cx="819150" cy="523220"/>
          </a:xfrm>
          <a:prstGeom prst="rect">
            <a:avLst/>
          </a:prstGeom>
          <a:noFill/>
        </p:spPr>
        <p:txBody>
          <a:bodyPr wrap="square" rtlCol="0">
            <a:spAutoFit/>
          </a:bodyPr>
          <a:lstStyle/>
          <a:p>
            <a:pPr algn="ctr"/>
            <a:r>
              <a:rPr lang="en-CA" sz="2800" b="1" dirty="0">
                <a:solidFill>
                  <a:srgbClr val="DC7203"/>
                </a:solidFill>
                <a:latin typeface="Arial Narrow" panose="020B0606020202030204" pitchFamily="34" charset="0"/>
              </a:rPr>
              <a:t>43%</a:t>
            </a:r>
            <a:endParaRPr lang="en-US" sz="2800" b="1" dirty="0">
              <a:solidFill>
                <a:srgbClr val="DC7203"/>
              </a:solidFill>
              <a:latin typeface="Arial Narrow" panose="020B0606020202030204" pitchFamily="34" charset="0"/>
            </a:endParaRPr>
          </a:p>
        </p:txBody>
      </p:sp>
      <p:sp>
        <p:nvSpPr>
          <p:cNvPr id="16" name="Rectangle 15">
            <a:extLst>
              <a:ext uri="{FF2B5EF4-FFF2-40B4-BE49-F238E27FC236}">
                <a16:creationId xmlns:a16="http://schemas.microsoft.com/office/drawing/2014/main" id="{36EFB18D-5141-433D-99FC-B892C4901C42}"/>
              </a:ext>
            </a:extLst>
          </p:cNvPr>
          <p:cNvSpPr/>
          <p:nvPr/>
        </p:nvSpPr>
        <p:spPr>
          <a:xfrm>
            <a:off x="208981" y="5657241"/>
            <a:ext cx="8726037" cy="577081"/>
          </a:xfrm>
          <a:prstGeom prst="rect">
            <a:avLst/>
          </a:prstGeom>
        </p:spPr>
        <p:txBody>
          <a:bodyPr wrap="square">
            <a:spAutoFit/>
          </a:bodyPr>
          <a:lstStyle/>
          <a:p>
            <a:r>
              <a:rPr lang="en-CA" sz="1050" dirty="0">
                <a:solidFill>
                  <a:schemeClr val="tx1">
                    <a:lumMod val="75000"/>
                    <a:lumOff val="25000"/>
                  </a:schemeClr>
                </a:solidFill>
                <a:latin typeface="Arial Narrow" panose="020B0606020202030204" pitchFamily="34" charset="0"/>
              </a:rPr>
              <a:t>*High risk = coronary artery disease, peripheral arterial disease, cerebrovascular disease, diabetes mellitus or Framingham 10-year risk score ≥20%. </a:t>
            </a:r>
          </a:p>
          <a:p>
            <a:r>
              <a:rPr lang="en-CA" sz="1050" dirty="0">
                <a:solidFill>
                  <a:schemeClr val="tx1">
                    <a:lumMod val="75000"/>
                    <a:lumOff val="25000"/>
                  </a:schemeClr>
                </a:solidFill>
                <a:latin typeface="Arial Narrow" panose="020B0606020202030204" pitchFamily="34" charset="0"/>
              </a:rPr>
              <a:t>DYSIS Study – 2,436 patients, 1913 high risk patients. </a:t>
            </a:r>
          </a:p>
          <a:p>
            <a:r>
              <a:rPr lang="en-CA" sz="1050" baseline="30000" dirty="0">
                <a:solidFill>
                  <a:schemeClr val="tx1">
                    <a:lumMod val="75000"/>
                    <a:lumOff val="25000"/>
                  </a:schemeClr>
                </a:solidFill>
                <a:latin typeface="Arial Narrow" panose="020B0606020202030204" pitchFamily="34" charset="0"/>
              </a:rPr>
              <a:t>†</a:t>
            </a:r>
            <a:r>
              <a:rPr lang="en-CA" sz="1050" dirty="0">
                <a:solidFill>
                  <a:schemeClr val="tx1">
                    <a:lumMod val="75000"/>
                    <a:lumOff val="25000"/>
                  </a:schemeClr>
                </a:solidFill>
                <a:latin typeface="Arial Narrow" panose="020B0606020202030204" pitchFamily="34" charset="0"/>
              </a:rPr>
              <a:t>N = 5,069</a:t>
            </a:r>
          </a:p>
        </p:txBody>
      </p:sp>
      <p:sp>
        <p:nvSpPr>
          <p:cNvPr id="18" name="Text Box 29">
            <a:extLst>
              <a:ext uri="{FF2B5EF4-FFF2-40B4-BE49-F238E27FC236}">
                <a16:creationId xmlns:a16="http://schemas.microsoft.com/office/drawing/2014/main" id="{855B5070-05D9-4334-9DED-4114D3D9E3D2}"/>
              </a:ext>
            </a:extLst>
          </p:cNvPr>
          <p:cNvSpPr txBox="1">
            <a:spLocks noChangeArrowheads="1"/>
          </p:cNvSpPr>
          <p:nvPr/>
        </p:nvSpPr>
        <p:spPr bwMode="auto">
          <a:xfrm>
            <a:off x="56265" y="6428743"/>
            <a:ext cx="8726037" cy="369332"/>
          </a:xfrm>
          <a:prstGeom prst="rect">
            <a:avLst/>
          </a:prstGeom>
          <a:noFill/>
          <a:ln w="9525">
            <a:noFill/>
            <a:miter lim="800000"/>
            <a:headEnd/>
            <a:tailEnd/>
          </a:ln>
        </p:spPr>
        <p:txBody>
          <a:bodyPr wrap="square">
            <a:spAutoFit/>
          </a:bodyPr>
          <a:lstStyle/>
          <a:p>
            <a:r>
              <a:rPr lang="en-CA" sz="900" dirty="0">
                <a:solidFill>
                  <a:srgbClr val="FFFFFF"/>
                </a:solidFill>
                <a:latin typeface="Arial Narrow" pitchFamily="34" charset="0"/>
                <a:cs typeface="Arial" charset="0"/>
              </a:rPr>
              <a:t>1. Goodman SG et al. on behalf of the DYSIS Canadian Investigators. Can J </a:t>
            </a:r>
            <a:r>
              <a:rPr lang="en-CA" sz="900" dirty="0" err="1">
                <a:solidFill>
                  <a:srgbClr val="FFFFFF"/>
                </a:solidFill>
                <a:latin typeface="Arial Narrow" pitchFamily="34" charset="0"/>
                <a:cs typeface="Arial" charset="0"/>
              </a:rPr>
              <a:t>Cardiol</a:t>
            </a:r>
            <a:r>
              <a:rPr lang="en-CA" sz="900" dirty="0">
                <a:solidFill>
                  <a:srgbClr val="FFFFFF"/>
                </a:solidFill>
                <a:latin typeface="Arial Narrow" pitchFamily="34" charset="0"/>
                <a:cs typeface="Arial" charset="0"/>
              </a:rPr>
              <a:t>. 2010;26:e330-e335. </a:t>
            </a:r>
            <a:br>
              <a:rPr lang="en-CA" sz="900" dirty="0">
                <a:solidFill>
                  <a:srgbClr val="FFFFFF"/>
                </a:solidFill>
                <a:latin typeface="Arial Narrow" pitchFamily="34" charset="0"/>
                <a:cs typeface="Arial" charset="0"/>
              </a:rPr>
            </a:br>
            <a:r>
              <a:rPr lang="en-CA" sz="900" dirty="0">
                <a:solidFill>
                  <a:srgbClr val="FFFFFF"/>
                </a:solidFill>
                <a:latin typeface="Arial Narrow" pitchFamily="34" charset="0"/>
                <a:cs typeface="Arial" charset="0"/>
              </a:rPr>
              <a:t>2. Leiter LA et al. on behalf of the DM-SCAN investigators. Can J Diabetes. 2013;37:82-89.</a:t>
            </a:r>
          </a:p>
        </p:txBody>
      </p:sp>
    </p:spTree>
    <p:extLst>
      <p:ext uri="{BB962C8B-B14F-4D97-AF65-F5344CB8AC3E}">
        <p14:creationId xmlns:p14="http://schemas.microsoft.com/office/powerpoint/2010/main" val="2343634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181399"/>
            <a:ext cx="9143998" cy="954107"/>
          </a:xfrm>
          <a:prstGeom prst="rect">
            <a:avLst/>
          </a:prstGeom>
          <a:noFill/>
        </p:spPr>
        <p:txBody>
          <a:bodyPr wrap="square" rtlCol="0">
            <a:spAutoFit/>
          </a:bodyPr>
          <a:lstStyle/>
          <a:p>
            <a:pPr algn="ctr"/>
            <a:r>
              <a:rPr lang="en-US" sz="2800" b="1" dirty="0">
                <a:solidFill>
                  <a:schemeClr val="bg1"/>
                </a:solidFill>
                <a:latin typeface="Arial Narrow" panose="020B0606020202030204" pitchFamily="34" charset="0"/>
              </a:rPr>
              <a:t>Treatment and LDL-C Management in Patients Diagnosed with Clinical Atherosclerotic Cardiovascular Disease in Alberta</a:t>
            </a:r>
          </a:p>
        </p:txBody>
      </p:sp>
      <p:sp>
        <p:nvSpPr>
          <p:cNvPr id="18" name="Text Box 29">
            <a:extLst>
              <a:ext uri="{FF2B5EF4-FFF2-40B4-BE49-F238E27FC236}">
                <a16:creationId xmlns:a16="http://schemas.microsoft.com/office/drawing/2014/main" id="{855B5070-05D9-4334-9DED-4114D3D9E3D2}"/>
              </a:ext>
            </a:extLst>
          </p:cNvPr>
          <p:cNvSpPr txBox="1">
            <a:spLocks noChangeArrowheads="1"/>
          </p:cNvSpPr>
          <p:nvPr/>
        </p:nvSpPr>
        <p:spPr bwMode="auto">
          <a:xfrm>
            <a:off x="56265" y="6428743"/>
            <a:ext cx="8726037" cy="230832"/>
          </a:xfrm>
          <a:prstGeom prst="rect">
            <a:avLst/>
          </a:prstGeom>
          <a:noFill/>
          <a:ln w="9525">
            <a:noFill/>
            <a:miter lim="800000"/>
            <a:headEnd/>
            <a:tailEnd/>
          </a:ln>
        </p:spPr>
        <p:txBody>
          <a:bodyPr wrap="square">
            <a:spAutoFit/>
          </a:bodyPr>
          <a:lstStyle/>
          <a:p>
            <a:r>
              <a:rPr lang="en-CA" sz="900" dirty="0">
                <a:solidFill>
                  <a:srgbClr val="FFFFFF"/>
                </a:solidFill>
                <a:latin typeface="Arial Narrow" pitchFamily="34" charset="0"/>
                <a:cs typeface="Arial" charset="0"/>
              </a:rPr>
              <a:t>Chen et al. Can J </a:t>
            </a:r>
            <a:r>
              <a:rPr lang="en-CA" sz="900" dirty="0" err="1">
                <a:solidFill>
                  <a:srgbClr val="FFFFFF"/>
                </a:solidFill>
                <a:latin typeface="Arial Narrow" pitchFamily="34" charset="0"/>
                <a:cs typeface="Arial" charset="0"/>
              </a:rPr>
              <a:t>Cardiol</a:t>
            </a:r>
            <a:r>
              <a:rPr lang="en-CA" sz="900" dirty="0">
                <a:solidFill>
                  <a:srgbClr val="FFFFFF"/>
                </a:solidFill>
                <a:latin typeface="Arial Narrow" pitchFamily="34" charset="0"/>
                <a:cs typeface="Arial" charset="0"/>
              </a:rPr>
              <a:t>. 2019. 35:884-891.</a:t>
            </a:r>
          </a:p>
        </p:txBody>
      </p:sp>
      <p:sp>
        <p:nvSpPr>
          <p:cNvPr id="24" name="TextBox 23">
            <a:extLst>
              <a:ext uri="{FF2B5EF4-FFF2-40B4-BE49-F238E27FC236}">
                <a16:creationId xmlns:a16="http://schemas.microsoft.com/office/drawing/2014/main" id="{53D28BA0-0A85-48BF-BAD0-FC00BACA38BC}"/>
              </a:ext>
            </a:extLst>
          </p:cNvPr>
          <p:cNvSpPr txBox="1"/>
          <p:nvPr/>
        </p:nvSpPr>
        <p:spPr>
          <a:xfrm>
            <a:off x="6582612" y="2181337"/>
            <a:ext cx="2245106" cy="523220"/>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Mean time to second test: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276 </a:t>
            </a:r>
            <a:r>
              <a:rPr kumimoji="0" lang="en-US" sz="14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Calibri" panose="020F0502020204030204" pitchFamily="34" charset="0"/>
              </a:rPr>
              <a:t>±</a:t>
            </a:r>
            <a:r>
              <a:rPr kumimoji="0" lang="en-US" sz="14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 217 days</a:t>
            </a:r>
          </a:p>
        </p:txBody>
      </p:sp>
      <p:graphicFrame>
        <p:nvGraphicFramePr>
          <p:cNvPr id="25" name="Chart 24">
            <a:extLst>
              <a:ext uri="{FF2B5EF4-FFF2-40B4-BE49-F238E27FC236}">
                <a16:creationId xmlns:a16="http://schemas.microsoft.com/office/drawing/2014/main" id="{2DFDFB8D-1A00-4C26-978C-C19B0EE590E1}"/>
              </a:ext>
            </a:extLst>
          </p:cNvPr>
          <p:cNvGraphicFramePr/>
          <p:nvPr>
            <p:extLst>
              <p:ext uri="{D42A27DB-BD31-4B8C-83A1-F6EECF244321}">
                <p14:modId xmlns:p14="http://schemas.microsoft.com/office/powerpoint/2010/main" val="941102033"/>
              </p:ext>
            </p:extLst>
          </p:nvPr>
        </p:nvGraphicFramePr>
        <p:xfrm>
          <a:off x="4419283" y="2007185"/>
          <a:ext cx="4836884" cy="4119308"/>
        </p:xfrm>
        <a:graphic>
          <a:graphicData uri="http://schemas.openxmlformats.org/drawingml/2006/chart">
            <c:chart xmlns:c="http://schemas.openxmlformats.org/drawingml/2006/chart" xmlns:r="http://schemas.openxmlformats.org/officeDocument/2006/relationships" r:id="rId3"/>
          </a:graphicData>
        </a:graphic>
      </p:graphicFrame>
      <p:sp>
        <p:nvSpPr>
          <p:cNvPr id="26" name="Rectangle 25">
            <a:extLst>
              <a:ext uri="{FF2B5EF4-FFF2-40B4-BE49-F238E27FC236}">
                <a16:creationId xmlns:a16="http://schemas.microsoft.com/office/drawing/2014/main" id="{748A1663-004F-43B2-8DF0-78B65B19A20E}"/>
              </a:ext>
            </a:extLst>
          </p:cNvPr>
          <p:cNvSpPr/>
          <p:nvPr/>
        </p:nvSpPr>
        <p:spPr>
          <a:xfrm>
            <a:off x="6804212" y="5821920"/>
            <a:ext cx="1801906" cy="261610"/>
          </a:xfrm>
          <a:prstGeom prst="rect">
            <a:avLst/>
          </a:prstGeom>
          <a:noFill/>
        </p:spPr>
        <p:txBody>
          <a:bodyPr wrap="square">
            <a:spAutoFit/>
          </a:bodyPr>
          <a:lstStyle/>
          <a:p>
            <a:pPr marL="0" marR="0" lvl="0" indent="0" algn="ctr" defTabSz="914400" eaLnBrk="1" fontAlgn="base" latinLnBrk="0" hangingPunct="1">
              <a:lnSpc>
                <a:spcPct val="100000"/>
              </a:lnSpc>
              <a:spcBef>
                <a:spcPct val="0"/>
              </a:spcBef>
              <a:spcAft>
                <a:spcPts val="0"/>
              </a:spcAft>
              <a:buClrTx/>
              <a:buSzTx/>
              <a:buFontTx/>
              <a:buNone/>
              <a:tabLst/>
              <a:defRPr/>
            </a:pPr>
            <a:r>
              <a:rPr kumimoji="0" lang="en-CA" sz="1100" b="0" i="1"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SimSun" panose="02010600030101010101" pitchFamily="2" charset="-122"/>
              </a:rPr>
              <a:t>µ </a:t>
            </a:r>
            <a:r>
              <a:rPr kumimoji="0" lang="en-CA" sz="11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SimSun" panose="02010600030101010101" pitchFamily="2" charset="-122"/>
              </a:rPr>
              <a:t>=</a:t>
            </a:r>
            <a:r>
              <a:rPr kumimoji="0" lang="en-CA" sz="1100" b="0" i="1"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SimSun" panose="02010600030101010101" pitchFamily="2" charset="-122"/>
              </a:rPr>
              <a:t> </a:t>
            </a:r>
            <a:r>
              <a:rPr kumimoji="0" lang="en-CA" sz="11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SimSun" panose="02010600030101010101" pitchFamily="2" charset="-122"/>
              </a:rPr>
              <a:t>1.9 </a:t>
            </a:r>
            <a:r>
              <a:rPr kumimoji="0" lang="en-CA" sz="11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ＭＳ Ｐゴシック" pitchFamily="34" charset="-128"/>
              </a:rPr>
              <a:t>± 0.8 mmol/L</a:t>
            </a:r>
            <a:endParaRPr kumimoji="0" lang="en-CA" sz="11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SimSun" panose="02010600030101010101" pitchFamily="2" charset="-122"/>
            </a:endParaRPr>
          </a:p>
        </p:txBody>
      </p:sp>
      <p:sp>
        <p:nvSpPr>
          <p:cNvPr id="27" name="Rectangle 26">
            <a:extLst>
              <a:ext uri="{FF2B5EF4-FFF2-40B4-BE49-F238E27FC236}">
                <a16:creationId xmlns:a16="http://schemas.microsoft.com/office/drawing/2014/main" id="{BB4D8FF4-7ADA-42A6-ADBB-E456A38292AB}"/>
              </a:ext>
            </a:extLst>
          </p:cNvPr>
          <p:cNvSpPr/>
          <p:nvPr/>
        </p:nvSpPr>
        <p:spPr>
          <a:xfrm>
            <a:off x="5074228" y="5817283"/>
            <a:ext cx="1607779" cy="261610"/>
          </a:xfrm>
          <a:prstGeom prst="rect">
            <a:avLst/>
          </a:prstGeom>
          <a:noFill/>
        </p:spPr>
        <p:txBody>
          <a:bodyPr wrap="square">
            <a:spAutoFit/>
          </a:bodyPr>
          <a:lstStyle/>
          <a:p>
            <a:pPr marL="0" marR="0" lvl="0" indent="0" algn="ctr" defTabSz="914400" eaLnBrk="1" fontAlgn="base" latinLnBrk="0" hangingPunct="1">
              <a:lnSpc>
                <a:spcPct val="100000"/>
              </a:lnSpc>
              <a:spcBef>
                <a:spcPct val="0"/>
              </a:spcBef>
              <a:spcAft>
                <a:spcPts val="0"/>
              </a:spcAft>
              <a:buClrTx/>
              <a:buSzTx/>
              <a:buFontTx/>
              <a:buNone/>
              <a:tabLst/>
              <a:defRPr/>
            </a:pPr>
            <a:r>
              <a:rPr kumimoji="0" lang="en-CA" sz="1100" b="0" i="1"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SimSun" panose="02010600030101010101" pitchFamily="2" charset="-122"/>
              </a:rPr>
              <a:t>µ </a:t>
            </a:r>
            <a:r>
              <a:rPr kumimoji="0" lang="en-CA" sz="11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SimSun" panose="02010600030101010101" pitchFamily="2" charset="-122"/>
              </a:rPr>
              <a:t>= 2.2 </a:t>
            </a:r>
            <a:r>
              <a:rPr kumimoji="0" lang="en-CA" sz="11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ＭＳ Ｐゴシック" pitchFamily="34" charset="-128"/>
              </a:rPr>
              <a:t>± 1.0 mmol/L</a:t>
            </a:r>
            <a:endParaRPr kumimoji="0" lang="en-CA" sz="1100" b="0"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ea typeface="SimSun" panose="02010600030101010101" pitchFamily="2" charset="-122"/>
            </a:endParaRPr>
          </a:p>
        </p:txBody>
      </p:sp>
      <p:sp>
        <p:nvSpPr>
          <p:cNvPr id="2" name="Rectangle 1">
            <a:extLst>
              <a:ext uri="{FF2B5EF4-FFF2-40B4-BE49-F238E27FC236}">
                <a16:creationId xmlns:a16="http://schemas.microsoft.com/office/drawing/2014/main" id="{5DCB6DA3-286C-4B78-AFC9-DC7837C89B9C}"/>
              </a:ext>
            </a:extLst>
          </p:cNvPr>
          <p:cNvSpPr/>
          <p:nvPr/>
        </p:nvSpPr>
        <p:spPr>
          <a:xfrm>
            <a:off x="4419283" y="1408593"/>
            <a:ext cx="4572000" cy="523220"/>
          </a:xfrm>
          <a:prstGeom prst="rect">
            <a:avLst/>
          </a:prstGeom>
        </p:spPr>
        <p:txBody>
          <a:bodyPr>
            <a:spAutoFit/>
          </a:bodyPr>
          <a:lstStyle/>
          <a:p>
            <a:pPr algn="ctr"/>
            <a:r>
              <a:rPr lang="en-CA" sz="1400" b="1" dirty="0">
                <a:solidFill>
                  <a:schemeClr val="tx1">
                    <a:lumMod val="75000"/>
                    <a:lumOff val="25000"/>
                  </a:schemeClr>
                </a:solidFill>
                <a:latin typeface="Arial Narrow" panose="020B0606020202030204" pitchFamily="34" charset="0"/>
              </a:rPr>
              <a:t>LDL-C levels for patients on any lipid-lowing therapy who had both index and follow-up tests (n = 91,841).</a:t>
            </a:r>
            <a:endParaRPr lang="en-CA" sz="1400" dirty="0">
              <a:solidFill>
                <a:schemeClr val="tx1">
                  <a:lumMod val="75000"/>
                  <a:lumOff val="25000"/>
                </a:schemeClr>
              </a:solidFill>
              <a:latin typeface="Arial Narrow" panose="020B0606020202030204" pitchFamily="34" charset="0"/>
            </a:endParaRPr>
          </a:p>
        </p:txBody>
      </p:sp>
      <p:sp>
        <p:nvSpPr>
          <p:cNvPr id="28" name="TextBox 27">
            <a:extLst>
              <a:ext uri="{FF2B5EF4-FFF2-40B4-BE49-F238E27FC236}">
                <a16:creationId xmlns:a16="http://schemas.microsoft.com/office/drawing/2014/main" id="{FA369322-72D9-4D3B-99CE-7621A50C1197}"/>
              </a:ext>
            </a:extLst>
          </p:cNvPr>
          <p:cNvSpPr txBox="1"/>
          <p:nvPr/>
        </p:nvSpPr>
        <p:spPr>
          <a:xfrm>
            <a:off x="316282" y="2294675"/>
            <a:ext cx="3838117" cy="1200329"/>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
                <a:srgbClr val="54607F"/>
              </a:buClr>
              <a:buSzTx/>
              <a:buFont typeface="Wingdings" panose="05000000000000000000" pitchFamily="2" charset="2"/>
              <a:buChar char="§"/>
              <a:tabLst/>
              <a:defRPr/>
            </a:pPr>
            <a:r>
              <a:rPr kumimoji="0" lang="en-CA" i="0" u="none" strike="noStrike" kern="120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Among patients on statin/non-statin therapy, n=91,841 had an index &amp; follow-up LDL-C test.</a:t>
            </a:r>
          </a:p>
          <a:p>
            <a:pPr marR="0" lvl="0" algn="l" defTabSz="914400" rtl="0" eaLnBrk="1" fontAlgn="base" latinLnBrk="0" hangingPunct="1">
              <a:lnSpc>
                <a:spcPct val="100000"/>
              </a:lnSpc>
              <a:spcBef>
                <a:spcPct val="0"/>
              </a:spcBef>
              <a:spcAft>
                <a:spcPct val="0"/>
              </a:spcAft>
              <a:buClr>
                <a:srgbClr val="0063C3"/>
              </a:buClr>
              <a:buSzTx/>
              <a:tabLst/>
              <a:defRPr/>
            </a:pPr>
            <a:endParaRPr kumimoji="0" lang="en-CA"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29" name="TextBox 28">
            <a:extLst>
              <a:ext uri="{FF2B5EF4-FFF2-40B4-BE49-F238E27FC236}">
                <a16:creationId xmlns:a16="http://schemas.microsoft.com/office/drawing/2014/main" id="{F168C162-2652-4C8B-9311-2F498F9538FA}"/>
              </a:ext>
            </a:extLst>
          </p:cNvPr>
          <p:cNvSpPr txBox="1"/>
          <p:nvPr/>
        </p:nvSpPr>
        <p:spPr>
          <a:xfrm>
            <a:off x="316282" y="3587067"/>
            <a:ext cx="3838117" cy="1754326"/>
          </a:xfrm>
          <a:prstGeom prst="rect">
            <a:avLst/>
          </a:prstGeom>
          <a:solidFill>
            <a:srgbClr val="D2EEFA"/>
          </a:solidFill>
        </p:spPr>
        <p:txBody>
          <a:bodyPr wrap="square" rtlCol="0">
            <a:spAutoFit/>
          </a:bodyPr>
          <a:lstStyle/>
          <a:p>
            <a:pPr marL="285750" lvl="0" indent="-285750" defTabSz="914400" fontAlgn="base">
              <a:spcBef>
                <a:spcPct val="0"/>
              </a:spcBef>
              <a:spcAft>
                <a:spcPct val="0"/>
              </a:spcAft>
              <a:buClr>
                <a:srgbClr val="54607F"/>
              </a:buClr>
              <a:buFont typeface="Wingdings" panose="05000000000000000000" pitchFamily="2" charset="2"/>
              <a:buChar char="§"/>
              <a:defRPr/>
            </a:pPr>
            <a:r>
              <a:rPr lang="en-CA" dirty="0">
                <a:solidFill>
                  <a:srgbClr val="000000"/>
                </a:solidFill>
                <a:latin typeface="Arial Narrow" panose="020B0606020202030204" pitchFamily="34" charset="0"/>
                <a:ea typeface="ＭＳ Ｐゴシック" pitchFamily="34" charset="-128"/>
              </a:rPr>
              <a:t>48.5% of these patients were </a:t>
            </a:r>
            <a:r>
              <a:rPr lang="en-CA" b="1" dirty="0">
                <a:solidFill>
                  <a:srgbClr val="000000"/>
                </a:solidFill>
                <a:latin typeface="Arial Narrow" panose="020B0606020202030204" pitchFamily="34" charset="0"/>
                <a:ea typeface="ＭＳ Ｐゴシック" pitchFamily="34" charset="-128"/>
              </a:rPr>
              <a:t>not achieving</a:t>
            </a:r>
            <a:r>
              <a:rPr lang="en-CA" dirty="0">
                <a:solidFill>
                  <a:srgbClr val="000000"/>
                </a:solidFill>
                <a:latin typeface="Arial Narrow" panose="020B0606020202030204" pitchFamily="34" charset="0"/>
                <a:ea typeface="ＭＳ Ｐゴシック" pitchFamily="34" charset="-128"/>
              </a:rPr>
              <a:t> LDL-C &lt;2.0 mmol/L at the index test (left); </a:t>
            </a:r>
          </a:p>
          <a:p>
            <a:pPr marL="285750" lvl="0" indent="-285750" defTabSz="914400" fontAlgn="base">
              <a:spcBef>
                <a:spcPct val="0"/>
              </a:spcBef>
              <a:spcAft>
                <a:spcPct val="0"/>
              </a:spcAft>
              <a:buClr>
                <a:srgbClr val="54607F"/>
              </a:buClr>
              <a:buFont typeface="Wingdings" panose="05000000000000000000" pitchFamily="2" charset="2"/>
              <a:buChar char="§"/>
              <a:defRPr/>
            </a:pPr>
            <a:r>
              <a:rPr lang="en-CA" dirty="0">
                <a:solidFill>
                  <a:srgbClr val="000000"/>
                </a:solidFill>
                <a:latin typeface="Arial Narrow" panose="020B0606020202030204" pitchFamily="34" charset="0"/>
                <a:ea typeface="ＭＳ Ｐゴシック" pitchFamily="34" charset="-128"/>
              </a:rPr>
              <a:t>36.6% were </a:t>
            </a:r>
            <a:r>
              <a:rPr lang="en-CA" b="1" dirty="0">
                <a:solidFill>
                  <a:srgbClr val="000000"/>
                </a:solidFill>
                <a:latin typeface="Arial Narrow" panose="020B0606020202030204" pitchFamily="34" charset="0"/>
                <a:ea typeface="ＭＳ Ｐゴシック" pitchFamily="34" charset="-128"/>
              </a:rPr>
              <a:t>not achieving </a:t>
            </a:r>
            <a:r>
              <a:rPr lang="en-CA" dirty="0">
                <a:solidFill>
                  <a:srgbClr val="000000"/>
                </a:solidFill>
                <a:latin typeface="Arial Narrow" panose="020B0606020202030204" pitchFamily="34" charset="0"/>
                <a:ea typeface="ＭＳ Ｐゴシック" pitchFamily="34" charset="-128"/>
              </a:rPr>
              <a:t>LDL-C &lt;2.0 mmol/L or 50% reduction at follow-up (right). </a:t>
            </a:r>
          </a:p>
        </p:txBody>
      </p:sp>
    </p:spTree>
    <p:extLst>
      <p:ext uri="{BB962C8B-B14F-4D97-AF65-F5344CB8AC3E}">
        <p14:creationId xmlns:p14="http://schemas.microsoft.com/office/powerpoint/2010/main" val="98911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313763" y="133022"/>
            <a:ext cx="8659905" cy="707886"/>
          </a:xfrm>
          <a:prstGeom prst="rect">
            <a:avLst/>
          </a:prstGeom>
          <a:noFill/>
        </p:spPr>
        <p:txBody>
          <a:bodyPr wrap="square" rtlCol="0">
            <a:spAutoFit/>
          </a:bodyPr>
          <a:lstStyle/>
          <a:p>
            <a:pPr lvl="0" algn="ctr"/>
            <a:r>
              <a:rPr lang="en-CA" sz="4000" b="1" dirty="0">
                <a:solidFill>
                  <a:prstClr val="white"/>
                </a:solidFill>
                <a:latin typeface="Arial Narrow" panose="020B0606020202030204" pitchFamily="34" charset="0"/>
              </a:rPr>
              <a:t>Presenter Disclosure</a:t>
            </a:r>
          </a:p>
        </p:txBody>
      </p:sp>
      <p:sp>
        <p:nvSpPr>
          <p:cNvPr id="16" name="Content Placeholder 2">
            <a:extLst>
              <a:ext uri="{FF2B5EF4-FFF2-40B4-BE49-F238E27FC236}">
                <a16:creationId xmlns:a16="http://schemas.microsoft.com/office/drawing/2014/main" id="{6C6BBCED-DFF9-48E7-964F-4373CEB64817}"/>
              </a:ext>
            </a:extLst>
          </p:cNvPr>
          <p:cNvSpPr txBox="1">
            <a:spLocks/>
          </p:cNvSpPr>
          <p:nvPr/>
        </p:nvSpPr>
        <p:spPr>
          <a:xfrm>
            <a:off x="266700" y="1337751"/>
            <a:ext cx="83992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
                <a:srgbClr val="242C49"/>
              </a:buClr>
              <a:buSzTx/>
              <a:buFont typeface="Arial" panose="020B0604020202020204" pitchFamily="34" charset="0"/>
              <a:buNone/>
              <a:tabLst/>
              <a:defRPr/>
            </a:pPr>
            <a:r>
              <a:rPr kumimoji="0" lang="en-US" altLang="en-US" sz="3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sym typeface="Arial Narrow Bold" charset="0"/>
              </a:rPr>
              <a:t>Presenter - </a:t>
            </a:r>
            <a:r>
              <a:rPr kumimoji="0" lang="en-US" altLang="en-US" sz="3600" b="1" i="0" u="none" strike="noStrike" kern="1200" cap="none" spc="0" normalizeH="0" baseline="0" noProof="0" dirty="0">
                <a:ln>
                  <a:noFill/>
                </a:ln>
                <a:solidFill>
                  <a:srgbClr val="54607F"/>
                </a:solidFill>
                <a:effectLst/>
                <a:uLnTx/>
                <a:uFillTx/>
                <a:latin typeface="Arial Narrow" panose="020B0606020202030204" pitchFamily="34" charset="0"/>
                <a:ea typeface="+mn-ea"/>
                <a:cs typeface="Lato"/>
                <a:sym typeface="Arial Narrow Bold" charset="0"/>
              </a:rPr>
              <a:t>[presenter name] </a:t>
            </a:r>
            <a:endParaRPr kumimoji="0" lang="en-US" altLang="en-US" sz="3600" b="1" i="0" u="none" strike="noStrike" kern="0" cap="none" spc="0" normalizeH="0" baseline="0" noProof="0" dirty="0">
              <a:ln>
                <a:noFill/>
              </a:ln>
              <a:solidFill>
                <a:srgbClr val="54607F"/>
              </a:solidFill>
              <a:effectLst/>
              <a:uLnTx/>
              <a:uFillTx/>
              <a:latin typeface="Arial Narrow" panose="020B0606020202030204" pitchFamily="34" charset="0"/>
              <a:ea typeface="+mn-ea"/>
              <a:cs typeface="Lato"/>
              <a:sym typeface="Arial Narrow Bold" charset="0"/>
            </a:endParaRP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altLang="en-US" sz="2800" b="1" i="0" u="none" strike="noStrike" kern="0" cap="none" spc="0" normalizeH="0" baseline="0" noProof="0" dirty="0">
              <a:ln>
                <a:noFill/>
              </a:ln>
              <a:solidFill>
                <a:srgbClr val="000000"/>
              </a:solidFill>
              <a:effectLst/>
              <a:uLnTx/>
              <a:uFillTx/>
              <a:latin typeface="Arial Narrow" panose="020B0606020202030204" pitchFamily="34" charset="0"/>
              <a:ea typeface="+mn-ea"/>
              <a:cs typeface="Lato"/>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en-US" sz="3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sym typeface="Arial Narrow Bold" charset="0"/>
              </a:rPr>
              <a:t>Relationships with financial sponsors: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US" sz="2800" b="1" i="0" u="sng"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ＭＳ Ｐゴシック" pitchFamily="34" charset="-128"/>
              <a:cs typeface="Lato"/>
            </a:endParaRPr>
          </a:p>
          <a:p>
            <a:pPr marL="685800" marR="0" lvl="1" indent="-228600" algn="l" defTabSz="914400" rtl="0" eaLnBrk="1" fontAlgn="auto" latinLnBrk="0" hangingPunct="1">
              <a:lnSpc>
                <a:spcPct val="90000"/>
              </a:lnSpc>
              <a:spcBef>
                <a:spcPts val="500"/>
              </a:spcBef>
              <a:spcAft>
                <a:spcPts val="0"/>
              </a:spcAft>
              <a:buClr>
                <a:srgbClr val="414B6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Grants/Research Support:</a:t>
            </a:r>
          </a:p>
          <a:p>
            <a:pPr marL="685800" marR="0" lvl="1" indent="-228600" algn="l" defTabSz="914400" rtl="0" eaLnBrk="1" fontAlgn="auto" latinLnBrk="0" hangingPunct="1">
              <a:lnSpc>
                <a:spcPct val="90000"/>
              </a:lnSpc>
              <a:spcBef>
                <a:spcPts val="500"/>
              </a:spcBef>
              <a:spcAft>
                <a:spcPts val="0"/>
              </a:spcAft>
              <a:buClr>
                <a:srgbClr val="414B6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Speakers Bureau/Honoraria:</a:t>
            </a:r>
          </a:p>
          <a:p>
            <a:pPr marL="685800" marR="0" lvl="1" indent="-228600" algn="l" defTabSz="914400" rtl="0" eaLnBrk="1" fontAlgn="auto" latinLnBrk="0" hangingPunct="1">
              <a:lnSpc>
                <a:spcPct val="90000"/>
              </a:lnSpc>
              <a:spcBef>
                <a:spcPts val="500"/>
              </a:spcBef>
              <a:spcAft>
                <a:spcPts val="0"/>
              </a:spcAft>
              <a:buClr>
                <a:srgbClr val="414B6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Consulting Fees: </a:t>
            </a:r>
          </a:p>
          <a:p>
            <a:pPr marL="685800" marR="0" lvl="1" indent="-228600" algn="l" defTabSz="914400" rtl="0" eaLnBrk="1" fontAlgn="auto" latinLnBrk="0" hangingPunct="1">
              <a:lnSpc>
                <a:spcPct val="90000"/>
              </a:lnSpc>
              <a:spcBef>
                <a:spcPts val="500"/>
              </a:spcBef>
              <a:spcAft>
                <a:spcPts val="0"/>
              </a:spcAft>
              <a:buClr>
                <a:srgbClr val="414B6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Patents: </a:t>
            </a:r>
          </a:p>
          <a:p>
            <a:pPr marL="685800" marR="0" lvl="1" indent="-228600" algn="l" defTabSz="914400" rtl="0" eaLnBrk="1" fontAlgn="auto" latinLnBrk="0" hangingPunct="1">
              <a:lnSpc>
                <a:spcPct val="90000"/>
              </a:lnSpc>
              <a:spcBef>
                <a:spcPts val="500"/>
              </a:spcBef>
              <a:spcAft>
                <a:spcPts val="0"/>
              </a:spcAft>
              <a:buClr>
                <a:srgbClr val="414B6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Other:</a:t>
            </a:r>
            <a:endParaRPr kumimoji="0" lang="en-CA" sz="1800" b="0" i="0" u="none" strike="noStrike" kern="1200" cap="none" spc="0" normalizeH="0" baseline="0" noProof="0" dirty="0">
              <a:ln>
                <a:noFill/>
              </a:ln>
              <a:solidFill>
                <a:srgbClr val="AF2328"/>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369174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181399"/>
            <a:ext cx="9143998" cy="954107"/>
          </a:xfrm>
          <a:prstGeom prst="rect">
            <a:avLst/>
          </a:prstGeom>
          <a:noFill/>
        </p:spPr>
        <p:txBody>
          <a:bodyPr wrap="square" rtlCol="0">
            <a:spAutoFit/>
          </a:bodyPr>
          <a:lstStyle/>
          <a:p>
            <a:pPr algn="ctr"/>
            <a:r>
              <a:rPr lang="en-US" sz="2800" b="1" dirty="0">
                <a:solidFill>
                  <a:schemeClr val="bg1"/>
                </a:solidFill>
                <a:latin typeface="Arial Narrow" panose="020B0606020202030204" pitchFamily="34" charset="0"/>
              </a:rPr>
              <a:t>Treatment and LDL-C Management in Patients Diagnosed with </a:t>
            </a:r>
            <a:br>
              <a:rPr lang="en-US" sz="2800" b="1" dirty="0">
                <a:solidFill>
                  <a:schemeClr val="bg1"/>
                </a:solidFill>
                <a:latin typeface="Arial Narrow" panose="020B0606020202030204" pitchFamily="34" charset="0"/>
              </a:rPr>
            </a:br>
            <a:r>
              <a:rPr lang="en-US" sz="2800" b="1" dirty="0">
                <a:solidFill>
                  <a:schemeClr val="bg1"/>
                </a:solidFill>
                <a:latin typeface="Arial Narrow" panose="020B0606020202030204" pitchFamily="34" charset="0"/>
              </a:rPr>
              <a:t>Clinical Atherosclerotic Cardiovascular Disease in Alberta</a:t>
            </a:r>
          </a:p>
        </p:txBody>
      </p:sp>
      <p:sp>
        <p:nvSpPr>
          <p:cNvPr id="18" name="Text Box 29">
            <a:extLst>
              <a:ext uri="{FF2B5EF4-FFF2-40B4-BE49-F238E27FC236}">
                <a16:creationId xmlns:a16="http://schemas.microsoft.com/office/drawing/2014/main" id="{855B5070-05D9-4334-9DED-4114D3D9E3D2}"/>
              </a:ext>
            </a:extLst>
          </p:cNvPr>
          <p:cNvSpPr txBox="1">
            <a:spLocks noChangeArrowheads="1"/>
          </p:cNvSpPr>
          <p:nvPr/>
        </p:nvSpPr>
        <p:spPr bwMode="auto">
          <a:xfrm>
            <a:off x="56265" y="6428743"/>
            <a:ext cx="8726037" cy="230832"/>
          </a:xfrm>
          <a:prstGeom prst="rect">
            <a:avLst/>
          </a:prstGeom>
          <a:noFill/>
          <a:ln w="9525">
            <a:noFill/>
            <a:miter lim="800000"/>
            <a:headEnd/>
            <a:tailEnd/>
          </a:ln>
        </p:spPr>
        <p:txBody>
          <a:bodyPr wrap="square">
            <a:spAutoFit/>
          </a:bodyPr>
          <a:lstStyle/>
          <a:p>
            <a:r>
              <a:rPr lang="en-CA" sz="900" dirty="0">
                <a:solidFill>
                  <a:srgbClr val="FFFFFF"/>
                </a:solidFill>
                <a:latin typeface="Arial Narrow" pitchFamily="34" charset="0"/>
                <a:cs typeface="Arial" charset="0"/>
              </a:rPr>
              <a:t>Chen et al. Can J </a:t>
            </a:r>
            <a:r>
              <a:rPr lang="en-CA" sz="900" dirty="0" err="1">
                <a:solidFill>
                  <a:srgbClr val="FFFFFF"/>
                </a:solidFill>
                <a:latin typeface="Arial Narrow" pitchFamily="34" charset="0"/>
                <a:cs typeface="Arial" charset="0"/>
              </a:rPr>
              <a:t>Cardiol</a:t>
            </a:r>
            <a:r>
              <a:rPr lang="en-CA" sz="900" dirty="0">
                <a:solidFill>
                  <a:srgbClr val="FFFFFF"/>
                </a:solidFill>
                <a:latin typeface="Arial Narrow" pitchFamily="34" charset="0"/>
                <a:cs typeface="Arial" charset="0"/>
              </a:rPr>
              <a:t>. 2019. 35:884-891.</a:t>
            </a:r>
          </a:p>
        </p:txBody>
      </p:sp>
      <p:sp>
        <p:nvSpPr>
          <p:cNvPr id="37" name="Rectangle 36">
            <a:extLst>
              <a:ext uri="{FF2B5EF4-FFF2-40B4-BE49-F238E27FC236}">
                <a16:creationId xmlns:a16="http://schemas.microsoft.com/office/drawing/2014/main" id="{706D6571-0E2B-4F44-9116-CF2B33495C6C}"/>
              </a:ext>
            </a:extLst>
          </p:cNvPr>
          <p:cNvSpPr/>
          <p:nvPr/>
        </p:nvSpPr>
        <p:spPr>
          <a:xfrm>
            <a:off x="82496" y="5734525"/>
            <a:ext cx="4012635" cy="635156"/>
          </a:xfrm>
          <a:prstGeom prst="rect">
            <a:avLst/>
          </a:prstGeom>
          <a:noFill/>
          <a:ln w="25400" cap="flat" cmpd="sng" algn="ctr">
            <a:noFill/>
            <a:prstDash val="solid"/>
          </a:ln>
          <a:effectLst/>
        </p:spPr>
        <p:txBody>
          <a:bodyPr rtlCol="0" anchor="ctr"/>
          <a:lstStyle/>
          <a:p>
            <a:pPr lvl="0" defTabSz="914400" fontAlgn="base">
              <a:spcBef>
                <a:spcPct val="0"/>
              </a:spcBef>
              <a:spcAft>
                <a:spcPct val="0"/>
              </a:spcAft>
              <a:defRPr/>
            </a:pPr>
            <a:r>
              <a:rPr lang="en-US" sz="1000" kern="0" dirty="0">
                <a:solidFill>
                  <a:schemeClr val="tx1">
                    <a:lumMod val="75000"/>
                    <a:lumOff val="25000"/>
                  </a:schemeClr>
                </a:solidFill>
                <a:latin typeface="Arial Narrow" panose="020B0606020202030204" pitchFamily="34" charset="0"/>
              </a:rPr>
              <a:t>PDC, proportion of days covered</a:t>
            </a:r>
          </a:p>
        </p:txBody>
      </p:sp>
      <p:sp>
        <p:nvSpPr>
          <p:cNvPr id="38" name="TextBox 37">
            <a:extLst>
              <a:ext uri="{FF2B5EF4-FFF2-40B4-BE49-F238E27FC236}">
                <a16:creationId xmlns:a16="http://schemas.microsoft.com/office/drawing/2014/main" id="{1EF6A9BB-6666-4B87-9F08-5361C34DF5A0}"/>
              </a:ext>
            </a:extLst>
          </p:cNvPr>
          <p:cNvSpPr txBox="1"/>
          <p:nvPr/>
        </p:nvSpPr>
        <p:spPr>
          <a:xfrm>
            <a:off x="4652599" y="2810217"/>
            <a:ext cx="4353315" cy="1538883"/>
          </a:xfrm>
          <a:prstGeom prst="rect">
            <a:avLst/>
          </a:prstGeom>
          <a:noFill/>
        </p:spPr>
        <p:txBody>
          <a:bodyPr wrap="square" rtlCol="0">
            <a:spAutoFit/>
          </a:bodyPr>
          <a:lstStyle/>
          <a:p>
            <a:pPr algn="ctr" defTabSz="914400" fontAlgn="base">
              <a:spcBef>
                <a:spcPct val="0"/>
              </a:spcBef>
              <a:spcAft>
                <a:spcPct val="0"/>
              </a:spcAft>
              <a:defRPr/>
            </a:pPr>
            <a:r>
              <a:rPr lang="en-US" sz="6600" b="1" dirty="0">
                <a:solidFill>
                  <a:srgbClr val="54607F"/>
                </a:solidFill>
                <a:latin typeface="Arial Narrow" panose="020B0606020202030204" pitchFamily="34" charset="0"/>
                <a:ea typeface="ＭＳ Ｐゴシック" pitchFamily="34" charset="-128"/>
              </a:rPr>
              <a:t>60.2% </a:t>
            </a:r>
          </a:p>
          <a:p>
            <a:pPr algn="ctr" defTabSz="914400" fontAlgn="base">
              <a:spcBef>
                <a:spcPct val="0"/>
              </a:spcBef>
              <a:spcAft>
                <a:spcPct val="0"/>
              </a:spcAft>
              <a:defRPr/>
            </a:pPr>
            <a:r>
              <a:rPr lang="en-US" sz="2800" dirty="0">
                <a:solidFill>
                  <a:srgbClr val="000000"/>
                </a:solidFill>
                <a:latin typeface="Arial Narrow" panose="020B0606020202030204" pitchFamily="34" charset="0"/>
                <a:ea typeface="ＭＳ Ｐゴシック" pitchFamily="34" charset="-128"/>
              </a:rPr>
              <a:t>(n=87,048)</a:t>
            </a:r>
          </a:p>
        </p:txBody>
      </p:sp>
      <p:grpSp>
        <p:nvGrpSpPr>
          <p:cNvPr id="39" name="Group 38">
            <a:extLst>
              <a:ext uri="{FF2B5EF4-FFF2-40B4-BE49-F238E27FC236}">
                <a16:creationId xmlns:a16="http://schemas.microsoft.com/office/drawing/2014/main" id="{DF62B72B-A834-4DF8-810F-0B76642C3137}"/>
              </a:ext>
            </a:extLst>
          </p:cNvPr>
          <p:cNvGrpSpPr/>
          <p:nvPr/>
        </p:nvGrpSpPr>
        <p:grpSpPr>
          <a:xfrm>
            <a:off x="289348" y="2234134"/>
            <a:ext cx="4533866" cy="2698214"/>
            <a:chOff x="725835" y="1937889"/>
            <a:chExt cx="4533866" cy="2698214"/>
          </a:xfrm>
        </p:grpSpPr>
        <p:pic>
          <p:nvPicPr>
            <p:cNvPr id="40" name="Graphic 39" descr="Man">
              <a:extLst>
                <a:ext uri="{FF2B5EF4-FFF2-40B4-BE49-F238E27FC236}">
                  <a16:creationId xmlns:a16="http://schemas.microsoft.com/office/drawing/2014/main" id="{0ADA0C4F-3DA0-471F-819A-A8EBBD9ABC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8428" y="1953005"/>
              <a:ext cx="1330409" cy="1330409"/>
            </a:xfrm>
            <a:prstGeom prst="rect">
              <a:avLst/>
            </a:prstGeom>
          </p:spPr>
        </p:pic>
        <p:pic>
          <p:nvPicPr>
            <p:cNvPr id="41" name="Graphic 40" descr="Man">
              <a:extLst>
                <a:ext uri="{FF2B5EF4-FFF2-40B4-BE49-F238E27FC236}">
                  <a16:creationId xmlns:a16="http://schemas.microsoft.com/office/drawing/2014/main" id="{1BE71970-FEBC-4FDA-A650-A90A3C9F62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29292" y="1937889"/>
              <a:ext cx="1330409" cy="1330409"/>
            </a:xfrm>
            <a:prstGeom prst="rect">
              <a:avLst/>
            </a:prstGeom>
          </p:spPr>
        </p:pic>
        <p:pic>
          <p:nvPicPr>
            <p:cNvPr id="42" name="Graphic 41" descr="Man">
              <a:extLst>
                <a:ext uri="{FF2B5EF4-FFF2-40B4-BE49-F238E27FC236}">
                  <a16:creationId xmlns:a16="http://schemas.microsoft.com/office/drawing/2014/main" id="{89745888-17B4-46F0-8D40-DD7828CD1F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06989" y="3289940"/>
              <a:ext cx="1330409" cy="1330409"/>
            </a:xfrm>
            <a:prstGeom prst="rect">
              <a:avLst/>
            </a:prstGeom>
          </p:spPr>
        </p:pic>
        <p:pic>
          <p:nvPicPr>
            <p:cNvPr id="43" name="Graphic 42" descr="Man">
              <a:extLst>
                <a:ext uri="{FF2B5EF4-FFF2-40B4-BE49-F238E27FC236}">
                  <a16:creationId xmlns:a16="http://schemas.microsoft.com/office/drawing/2014/main" id="{B67EAA3A-3300-4673-8E71-9A573959BE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3862" y="3305694"/>
              <a:ext cx="1330409" cy="1330409"/>
            </a:xfrm>
            <a:prstGeom prst="rect">
              <a:avLst/>
            </a:prstGeom>
          </p:spPr>
        </p:pic>
        <p:pic>
          <p:nvPicPr>
            <p:cNvPr id="44" name="Graphic 43" descr="Man">
              <a:extLst>
                <a:ext uri="{FF2B5EF4-FFF2-40B4-BE49-F238E27FC236}">
                  <a16:creationId xmlns:a16="http://schemas.microsoft.com/office/drawing/2014/main" id="{5E49DB2D-6167-4705-9F97-451D48714B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6700" y="1953919"/>
              <a:ext cx="1330409" cy="1330409"/>
            </a:xfrm>
            <a:prstGeom prst="rect">
              <a:avLst/>
            </a:prstGeom>
          </p:spPr>
        </p:pic>
        <p:pic>
          <p:nvPicPr>
            <p:cNvPr id="45" name="Graphic 44" descr="Man">
              <a:extLst>
                <a:ext uri="{FF2B5EF4-FFF2-40B4-BE49-F238E27FC236}">
                  <a16:creationId xmlns:a16="http://schemas.microsoft.com/office/drawing/2014/main" id="{14728929-3CF2-47D3-B4AA-07132C7150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7564" y="1958961"/>
              <a:ext cx="1330409" cy="1330409"/>
            </a:xfrm>
            <a:prstGeom prst="rect">
              <a:avLst/>
            </a:prstGeom>
          </p:spPr>
        </p:pic>
        <p:pic>
          <p:nvPicPr>
            <p:cNvPr id="46" name="Graphic 45" descr="Man">
              <a:extLst>
                <a:ext uri="{FF2B5EF4-FFF2-40B4-BE49-F238E27FC236}">
                  <a16:creationId xmlns:a16="http://schemas.microsoft.com/office/drawing/2014/main" id="{E02E0FCC-EC8C-4058-A559-090D923C21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6699" y="3284328"/>
              <a:ext cx="1330409" cy="1330409"/>
            </a:xfrm>
            <a:prstGeom prst="rect">
              <a:avLst/>
            </a:prstGeom>
          </p:spPr>
        </p:pic>
        <p:pic>
          <p:nvPicPr>
            <p:cNvPr id="47" name="Graphic 46" descr="Man">
              <a:extLst>
                <a:ext uri="{FF2B5EF4-FFF2-40B4-BE49-F238E27FC236}">
                  <a16:creationId xmlns:a16="http://schemas.microsoft.com/office/drawing/2014/main" id="{DBCED269-4565-4223-BFFC-F6C333BEA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27564" y="3289370"/>
              <a:ext cx="1330409" cy="1330409"/>
            </a:xfrm>
            <a:prstGeom prst="rect">
              <a:avLst/>
            </a:prstGeom>
          </p:spPr>
        </p:pic>
        <p:pic>
          <p:nvPicPr>
            <p:cNvPr id="48" name="Graphic 47" descr="Man">
              <a:extLst>
                <a:ext uri="{FF2B5EF4-FFF2-40B4-BE49-F238E27FC236}">
                  <a16:creationId xmlns:a16="http://schemas.microsoft.com/office/drawing/2014/main" id="{6FA4D866-EBB4-44F8-B57A-417FCA33B9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836" y="1941703"/>
              <a:ext cx="1330409" cy="1330409"/>
            </a:xfrm>
            <a:prstGeom prst="rect">
              <a:avLst/>
            </a:prstGeom>
          </p:spPr>
        </p:pic>
        <p:pic>
          <p:nvPicPr>
            <p:cNvPr id="49" name="Graphic 48" descr="Man">
              <a:extLst>
                <a:ext uri="{FF2B5EF4-FFF2-40B4-BE49-F238E27FC236}">
                  <a16:creationId xmlns:a16="http://schemas.microsoft.com/office/drawing/2014/main" id="{FFBA76D1-EB68-4B1F-82AE-01D427255A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835" y="3289370"/>
              <a:ext cx="1330409" cy="1330409"/>
            </a:xfrm>
            <a:prstGeom prst="rect">
              <a:avLst/>
            </a:prstGeom>
          </p:spPr>
        </p:pic>
      </p:grpSp>
      <p:sp>
        <p:nvSpPr>
          <p:cNvPr id="50" name="TextBox 49">
            <a:extLst>
              <a:ext uri="{FF2B5EF4-FFF2-40B4-BE49-F238E27FC236}">
                <a16:creationId xmlns:a16="http://schemas.microsoft.com/office/drawing/2014/main" id="{825511D4-4C12-40E9-8AAD-5F1A30D731D0}"/>
              </a:ext>
            </a:extLst>
          </p:cNvPr>
          <p:cNvSpPr txBox="1"/>
          <p:nvPr/>
        </p:nvSpPr>
        <p:spPr>
          <a:xfrm>
            <a:off x="-18800" y="5305591"/>
            <a:ext cx="9162799" cy="400110"/>
          </a:xfrm>
          <a:prstGeom prst="rect">
            <a:avLst/>
          </a:prstGeom>
          <a:noFill/>
        </p:spPr>
        <p:txBody>
          <a:bodyPr wrap="square" rtlCol="0">
            <a:spAutoFit/>
          </a:bodyPr>
          <a:lstStyle/>
          <a:p>
            <a:pPr algn="ctr" defTabSz="914400" fontAlgn="base">
              <a:spcBef>
                <a:spcPct val="0"/>
              </a:spcBef>
              <a:spcAft>
                <a:spcPct val="0"/>
              </a:spcAft>
              <a:defRPr/>
            </a:pPr>
            <a:r>
              <a:rPr lang="en-CA" sz="2000" b="1" dirty="0">
                <a:solidFill>
                  <a:schemeClr val="tx1">
                    <a:lumMod val="65000"/>
                    <a:lumOff val="35000"/>
                  </a:schemeClr>
                </a:solidFill>
                <a:latin typeface="Arial Narrow" panose="020B0606020202030204" pitchFamily="34" charset="0"/>
                <a:ea typeface="ＭＳ Ｐゴシック" pitchFamily="34" charset="-128"/>
              </a:rPr>
              <a:t>60.2% of  patients on statin/non-statin therapy (n=144,607) were adherent (PDC≥0.8).</a:t>
            </a:r>
          </a:p>
        </p:txBody>
      </p:sp>
    </p:spTree>
    <p:extLst>
      <p:ext uri="{BB962C8B-B14F-4D97-AF65-F5344CB8AC3E}">
        <p14:creationId xmlns:p14="http://schemas.microsoft.com/office/powerpoint/2010/main" val="66496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61000">
              <a:srgbClr val="272C40"/>
            </a:gs>
            <a:gs pos="100000">
              <a:srgbClr val="54607F"/>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rotWithShape="1">
          <a:blip r:embed="rId2">
            <a:alphaModFix/>
            <a:extLst>
              <a:ext uri="{28A0092B-C50C-407E-A947-70E740481C1C}">
                <a14:useLocalDpi xmlns:a14="http://schemas.microsoft.com/office/drawing/2010/main" val="0"/>
              </a:ext>
            </a:extLst>
          </a:blip>
          <a:srcRect l="7109" r="5494"/>
          <a:stretch/>
        </p:blipFill>
        <p:spPr>
          <a:xfrm>
            <a:off x="2"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B8BFD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Limitations of Current Therapies</a:t>
            </a:r>
          </a:p>
        </p:txBody>
      </p:sp>
    </p:spTree>
    <p:extLst>
      <p:ext uri="{BB962C8B-B14F-4D97-AF65-F5344CB8AC3E}">
        <p14:creationId xmlns:p14="http://schemas.microsoft.com/office/powerpoint/2010/main" val="432950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4607F"/>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l="7109" r="549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378759" y="2264544"/>
            <a:ext cx="8386482" cy="3626224"/>
          </a:xfrm>
          <a:prstGeom prst="roundRect">
            <a:avLst/>
          </a:prstGeom>
          <a:solidFill>
            <a:schemeClr val="bg1"/>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8429" y="2401536"/>
            <a:ext cx="7749988" cy="1077218"/>
          </a:xfrm>
          <a:prstGeom prst="rect">
            <a:avLst/>
          </a:prstGeom>
          <a:noFill/>
        </p:spPr>
        <p:txBody>
          <a:bodyPr wrap="square" rtlCol="0">
            <a:spAutoFit/>
          </a:bodyPr>
          <a:lstStyle/>
          <a:p>
            <a:pPr lvl="0" algn="ctr">
              <a:buClr>
                <a:srgbClr val="262C40"/>
              </a:buClr>
              <a:defRPr/>
            </a:pPr>
            <a:r>
              <a:rPr lang="en-US" sz="3200" b="1" dirty="0">
                <a:solidFill>
                  <a:srgbClr val="262C40"/>
                </a:solidFill>
                <a:latin typeface="Arial Narrow" panose="020B0606020202030204" pitchFamily="34" charset="0"/>
              </a:rPr>
              <a:t>If The Statin Dose Is Doubled, LDL-C Will Be Reduced By An Additional?</a:t>
            </a: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40338"/>
            <a:ext cx="7749988" cy="0"/>
          </a:xfrm>
          <a:prstGeom prst="line">
            <a:avLst/>
          </a:prstGeom>
          <a:ln w="28575"/>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1125070" y="3696568"/>
            <a:ext cx="7297270" cy="1938992"/>
          </a:xfrm>
          <a:prstGeom prst="rect">
            <a:avLst/>
          </a:prstGeom>
          <a:noFill/>
        </p:spPr>
        <p:txBody>
          <a:bodyPr wrap="square" rtlCol="0">
            <a:spAutoFit/>
          </a:bodyPr>
          <a:lstStyle/>
          <a:p>
            <a:pPr marL="457200" lvl="0" indent="-457200">
              <a:buClr>
                <a:srgbClr val="262C40"/>
              </a:buClr>
              <a:buFontTx/>
              <a:buAutoNum type="arabicPeriod"/>
              <a:defRPr/>
            </a:pPr>
            <a:r>
              <a:rPr lang="en-US" sz="2400" b="1" dirty="0">
                <a:solidFill>
                  <a:prstClr val="black">
                    <a:lumMod val="75000"/>
                    <a:lumOff val="25000"/>
                  </a:prstClr>
                </a:solidFill>
                <a:latin typeface="Arial Narrow" panose="020B0606020202030204" pitchFamily="34" charset="0"/>
              </a:rPr>
              <a:t>6%</a:t>
            </a:r>
          </a:p>
          <a:p>
            <a:pPr marL="457200" lvl="0" indent="-457200">
              <a:buClr>
                <a:srgbClr val="262C40"/>
              </a:buClr>
              <a:buFontTx/>
              <a:buAutoNum type="arabicPeriod"/>
              <a:defRPr/>
            </a:pPr>
            <a:r>
              <a:rPr lang="en-US" sz="2400" b="1" dirty="0">
                <a:solidFill>
                  <a:prstClr val="black">
                    <a:lumMod val="75000"/>
                    <a:lumOff val="25000"/>
                  </a:prstClr>
                </a:solidFill>
                <a:latin typeface="Arial Narrow" panose="020B0606020202030204" pitchFamily="34" charset="0"/>
              </a:rPr>
              <a:t>10%</a:t>
            </a:r>
          </a:p>
          <a:p>
            <a:pPr marL="457200" lvl="0" indent="-457200">
              <a:buClr>
                <a:srgbClr val="262C40"/>
              </a:buClr>
              <a:buFontTx/>
              <a:buAutoNum type="arabicPeriod"/>
              <a:defRPr/>
            </a:pPr>
            <a:r>
              <a:rPr lang="en-US" sz="2400" b="1" dirty="0">
                <a:solidFill>
                  <a:prstClr val="black">
                    <a:lumMod val="75000"/>
                    <a:lumOff val="25000"/>
                  </a:prstClr>
                </a:solidFill>
                <a:latin typeface="Arial Narrow" panose="020B0606020202030204" pitchFamily="34" charset="0"/>
              </a:rPr>
              <a:t>12%</a:t>
            </a:r>
          </a:p>
          <a:p>
            <a:pPr marL="457200" lvl="0" indent="-457200">
              <a:buClr>
                <a:srgbClr val="262C40"/>
              </a:buClr>
              <a:buFontTx/>
              <a:buAutoNum type="arabicPeriod"/>
              <a:defRPr/>
            </a:pPr>
            <a:r>
              <a:rPr lang="en-US" sz="2400" b="1" dirty="0">
                <a:solidFill>
                  <a:prstClr val="black">
                    <a:lumMod val="75000"/>
                    <a:lumOff val="25000"/>
                  </a:prstClr>
                </a:solidFill>
                <a:latin typeface="Arial Narrow" panose="020B0606020202030204" pitchFamily="34" charset="0"/>
              </a:rPr>
              <a:t>15%</a:t>
            </a:r>
          </a:p>
          <a:p>
            <a:pPr marL="457200" lvl="0" indent="-457200">
              <a:buClr>
                <a:srgbClr val="262C40"/>
              </a:buClr>
              <a:buFontTx/>
              <a:buAutoNum type="arabicPeriod"/>
              <a:defRPr/>
            </a:pPr>
            <a:r>
              <a:rPr lang="en-US" sz="2400" b="1" dirty="0">
                <a:solidFill>
                  <a:prstClr val="black">
                    <a:lumMod val="75000"/>
                    <a:lumOff val="25000"/>
                  </a:prstClr>
                </a:solidFill>
                <a:latin typeface="Arial Narrow" panose="020B0606020202030204" pitchFamily="34" charset="0"/>
              </a:rPr>
              <a:t>Depending on the statin </a:t>
            </a:r>
          </a:p>
        </p:txBody>
      </p:sp>
      <p:pic>
        <p:nvPicPr>
          <p:cNvPr id="16" name="Picture 15">
            <a:extLst>
              <a:ext uri="{FF2B5EF4-FFF2-40B4-BE49-F238E27FC236}">
                <a16:creationId xmlns:a16="http://schemas.microsoft.com/office/drawing/2014/main" id="{76ED87E0-AE0B-435B-A95D-98526FB50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392" y="10643"/>
            <a:ext cx="1371600" cy="2440569"/>
          </a:xfrm>
          <a:prstGeom prst="rect">
            <a:avLst/>
          </a:prstGeom>
        </p:spPr>
      </p:pic>
    </p:spTree>
    <p:extLst>
      <p:ext uri="{BB962C8B-B14F-4D97-AF65-F5344CB8AC3E}">
        <p14:creationId xmlns:p14="http://schemas.microsoft.com/office/powerpoint/2010/main" val="17118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22">
                                            <p:txEl>
                                              <p:pRg st="0" end="0"/>
                                            </p:txEl>
                                          </p:spTgt>
                                        </p:tgtEl>
                                        <p:attrNameLst>
                                          <p:attrName>style.color</p:attrName>
                                        </p:attrNameLst>
                                      </p:cBhvr>
                                      <p:to>
                                        <a:srgbClr val="0070C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9400" y="70134"/>
            <a:ext cx="9143998" cy="1200329"/>
          </a:xfrm>
          <a:prstGeom prst="rect">
            <a:avLst/>
          </a:prstGeom>
          <a:noFill/>
        </p:spPr>
        <p:txBody>
          <a:bodyPr wrap="square" rtlCol="0">
            <a:spAutoFit/>
          </a:bodyPr>
          <a:lstStyle/>
          <a:p>
            <a:pPr lvl="0" algn="ctr" defTabSz="342991">
              <a:defRPr/>
            </a:pPr>
            <a:r>
              <a:rPr lang="en-US" sz="3600" b="1" dirty="0">
                <a:solidFill>
                  <a:prstClr val="white"/>
                </a:solidFill>
                <a:latin typeface="Arial Narrow" panose="020B0606020202030204" pitchFamily="34" charset="0"/>
              </a:rPr>
              <a:t>Even Maximal Statin Therapy May Not Be Sufficient In Achieving LDL-C Target</a:t>
            </a:r>
          </a:p>
        </p:txBody>
      </p:sp>
      <p:pic>
        <p:nvPicPr>
          <p:cNvPr id="2" name="Picture 1">
            <a:extLst>
              <a:ext uri="{FF2B5EF4-FFF2-40B4-BE49-F238E27FC236}">
                <a16:creationId xmlns:a16="http://schemas.microsoft.com/office/drawing/2014/main" id="{F9AE766B-0FB7-4E71-9121-C0E5049EA1D2}"/>
              </a:ext>
            </a:extLst>
          </p:cNvPr>
          <p:cNvPicPr>
            <a:picLocks noChangeAspect="1"/>
          </p:cNvPicPr>
          <p:nvPr/>
        </p:nvPicPr>
        <p:blipFill>
          <a:blip r:embed="rId3"/>
          <a:stretch>
            <a:fillRect/>
          </a:stretch>
        </p:blipFill>
        <p:spPr>
          <a:xfrm>
            <a:off x="-230046" y="1482361"/>
            <a:ext cx="7511033" cy="4024780"/>
          </a:xfrm>
          <a:prstGeom prst="rect">
            <a:avLst/>
          </a:prstGeom>
        </p:spPr>
      </p:pic>
      <p:sp>
        <p:nvSpPr>
          <p:cNvPr id="14" name="Rectangle 13">
            <a:extLst>
              <a:ext uri="{FF2B5EF4-FFF2-40B4-BE49-F238E27FC236}">
                <a16:creationId xmlns:a16="http://schemas.microsoft.com/office/drawing/2014/main" id="{F243E0C6-97C1-4F3C-A213-431B31E6775F}"/>
              </a:ext>
            </a:extLst>
          </p:cNvPr>
          <p:cNvSpPr/>
          <p:nvPr/>
        </p:nvSpPr>
        <p:spPr>
          <a:xfrm>
            <a:off x="7280987" y="3294981"/>
            <a:ext cx="1699846" cy="1711569"/>
          </a:xfrm>
          <a:prstGeom prst="rect">
            <a:avLst/>
          </a:prstGeom>
          <a:solidFill>
            <a:srgbClr val="FC8004"/>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r>
              <a:rPr lang="en-US" b="1" kern="0" dirty="0">
                <a:solidFill>
                  <a:prstClr val="white"/>
                </a:solidFill>
                <a:latin typeface="Arial Narrow" panose="020B0606020202030204" pitchFamily="34" charset="0"/>
                <a:cs typeface="Arial" panose="020B0604020202020204" pitchFamily="34" charset="0"/>
              </a:rPr>
              <a:t>Doubling the statin dose results in only 6% LDL-C reduction</a:t>
            </a:r>
          </a:p>
        </p:txBody>
      </p:sp>
      <p:sp>
        <p:nvSpPr>
          <p:cNvPr id="15" name="Donut 12">
            <a:extLst>
              <a:ext uri="{FF2B5EF4-FFF2-40B4-BE49-F238E27FC236}">
                <a16:creationId xmlns:a16="http://schemas.microsoft.com/office/drawing/2014/main" id="{1DBF4888-6836-475A-A32B-5C7F53AD9E8C}"/>
              </a:ext>
            </a:extLst>
          </p:cNvPr>
          <p:cNvSpPr/>
          <p:nvPr/>
        </p:nvSpPr>
        <p:spPr>
          <a:xfrm>
            <a:off x="7509587" y="1930659"/>
            <a:ext cx="1242646" cy="1242645"/>
          </a:xfrm>
          <a:prstGeom prst="donut">
            <a:avLst>
              <a:gd name="adj" fmla="val 12545"/>
            </a:avLst>
          </a:prstGeom>
          <a:solidFill>
            <a:srgbClr val="F79646">
              <a:lumMod val="60000"/>
              <a:lumOff val="40000"/>
            </a:srgbClr>
          </a:solidFill>
          <a:ln w="12700" cap="flat" cmpd="sng" algn="ctr">
            <a:noFill/>
            <a:prstDash val="solid"/>
            <a:miter lim="800000"/>
          </a:ln>
          <a:effectLst/>
        </p:spPr>
        <p:txBody>
          <a:bodyPr rtlCol="0" anchor="ctr"/>
          <a:lstStyle/>
          <a:p>
            <a:pPr algn="ctr"/>
            <a:endParaRPr lang="en-US" kern="0">
              <a:solidFill>
                <a:prstClr val="black"/>
              </a:solidFill>
              <a:latin typeface="Calibri" panose="020F0502020204030204"/>
            </a:endParaRPr>
          </a:p>
        </p:txBody>
      </p:sp>
      <p:pic>
        <p:nvPicPr>
          <p:cNvPr id="19" name="Picture 18">
            <a:extLst>
              <a:ext uri="{FF2B5EF4-FFF2-40B4-BE49-F238E27FC236}">
                <a16:creationId xmlns:a16="http://schemas.microsoft.com/office/drawing/2014/main" id="{CC136A25-6EDA-4390-98C0-9C6089D024D9}"/>
              </a:ext>
            </a:extLst>
          </p:cNvPr>
          <p:cNvPicPr>
            <a:picLocks noChangeAspect="1"/>
          </p:cNvPicPr>
          <p:nvPr/>
        </p:nvPicPr>
        <p:blipFill>
          <a:blip r:embed="rId4"/>
          <a:stretch>
            <a:fillRect/>
          </a:stretch>
        </p:blipFill>
        <p:spPr>
          <a:xfrm>
            <a:off x="7892921" y="2161628"/>
            <a:ext cx="475977" cy="795896"/>
          </a:xfrm>
          <a:prstGeom prst="rect">
            <a:avLst/>
          </a:prstGeom>
        </p:spPr>
      </p:pic>
      <p:sp>
        <p:nvSpPr>
          <p:cNvPr id="22" name="Text Placeholder 3">
            <a:extLst>
              <a:ext uri="{FF2B5EF4-FFF2-40B4-BE49-F238E27FC236}">
                <a16:creationId xmlns:a16="http://schemas.microsoft.com/office/drawing/2014/main" id="{5B516E36-4B06-4B68-AD75-9F6A952857E1}"/>
              </a:ext>
            </a:extLst>
          </p:cNvPr>
          <p:cNvSpPr txBox="1">
            <a:spLocks/>
          </p:cNvSpPr>
          <p:nvPr/>
        </p:nvSpPr>
        <p:spPr>
          <a:xfrm>
            <a:off x="299476" y="5546390"/>
            <a:ext cx="4392205" cy="365125"/>
          </a:xfrm>
          <a:prstGeom prst="rect">
            <a:avLst/>
          </a:prstGeom>
        </p:spPr>
        <p:txBody>
          <a:bodyPr>
            <a:noAutofit/>
          </a:bodyPr>
          <a:lstStyle>
            <a:lvl1pPr marL="0" indent="0" algn="l" defTabSz="914484" rtl="0" eaLnBrk="1" latinLnBrk="0" hangingPunct="1">
              <a:spcBef>
                <a:spcPct val="20000"/>
              </a:spcBef>
              <a:buFontTx/>
              <a:buNone/>
              <a:defRPr sz="135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57242"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2pPr>
            <a:lvl3pPr marL="914483"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3pPr>
            <a:lvl4pPr marL="1371726"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4pPr>
            <a:lvl5pPr marL="1828967"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5pPr>
            <a:lvl6pPr marL="2514830"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6pPr>
            <a:lvl7pPr marL="2972073"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7pPr>
            <a:lvl8pPr marL="3429314"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8pPr>
            <a:lvl9pPr marL="3886556"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9pPr>
          </a:lstStyle>
          <a:p>
            <a:pPr marL="164592" indent="-164592">
              <a:defRPr/>
            </a:pPr>
            <a:r>
              <a:rPr lang="en-CA" sz="700" dirty="0">
                <a:solidFill>
                  <a:srgbClr val="000000"/>
                </a:solidFill>
                <a:latin typeface="Arial Narrow" panose="020B0606020202030204" pitchFamily="34" charset="0"/>
              </a:rPr>
              <a:t>*As per Canadian Product Monographs</a:t>
            </a:r>
          </a:p>
          <a:p>
            <a:pPr marL="164592" indent="-164592">
              <a:buFont typeface="+mj-lt"/>
              <a:buAutoNum type="arabicPeriod"/>
              <a:defRPr/>
            </a:pPr>
            <a:r>
              <a:rPr lang="en-CA" sz="700" dirty="0">
                <a:solidFill>
                  <a:srgbClr val="000000"/>
                </a:solidFill>
                <a:latin typeface="Arial Narrow" panose="020B0606020202030204" pitchFamily="34" charset="0"/>
              </a:rPr>
              <a:t>Crestor (rosuvastatin) Product Monograph. AstraZeneca. April 21, 2015.</a:t>
            </a:r>
          </a:p>
          <a:p>
            <a:pPr marL="164592" indent="-164592">
              <a:buFont typeface="+mj-lt"/>
              <a:buAutoNum type="arabicPeriod"/>
              <a:defRPr/>
            </a:pPr>
            <a:r>
              <a:rPr lang="en-CA" sz="700" dirty="0">
                <a:solidFill>
                  <a:srgbClr val="000000"/>
                </a:solidFill>
                <a:latin typeface="Arial Narrow" panose="020B0606020202030204" pitchFamily="34" charset="0"/>
              </a:rPr>
              <a:t>Lipitor (atorvastatin) Product Monograph. Pfizer. Feb 18, 2016.</a:t>
            </a:r>
          </a:p>
          <a:p>
            <a:pPr marL="164592" indent="-164592">
              <a:buFont typeface="+mj-lt"/>
              <a:buAutoNum type="arabicPeriod"/>
              <a:defRPr/>
            </a:pPr>
            <a:r>
              <a:rPr lang="en-CA" sz="700" dirty="0">
                <a:solidFill>
                  <a:srgbClr val="000000"/>
                </a:solidFill>
                <a:latin typeface="Arial Narrow" panose="020B0606020202030204" pitchFamily="34" charset="0"/>
              </a:rPr>
              <a:t>Pravachol (pravastatin) Product Monograph Bristol-Myers Squibb Canada. Nov 30, 2015. </a:t>
            </a:r>
          </a:p>
          <a:p>
            <a:pPr marL="164592" indent="-164592">
              <a:buFont typeface="+mj-lt"/>
              <a:buAutoNum type="arabicPeriod"/>
              <a:defRPr/>
            </a:pPr>
            <a:r>
              <a:rPr lang="en-CA" sz="700" dirty="0" err="1">
                <a:solidFill>
                  <a:srgbClr val="000000"/>
                </a:solidFill>
                <a:latin typeface="Arial Narrow" panose="020B0606020202030204" pitchFamily="34" charset="0"/>
              </a:rPr>
              <a:t>Mevacor</a:t>
            </a:r>
            <a:r>
              <a:rPr lang="en-CA" sz="700" dirty="0">
                <a:solidFill>
                  <a:srgbClr val="000000"/>
                </a:solidFill>
                <a:latin typeface="Arial Narrow" panose="020B0606020202030204" pitchFamily="34" charset="0"/>
              </a:rPr>
              <a:t> (lovastatin) Product Monograph. Merck. Jul. 24, 2012.</a:t>
            </a:r>
          </a:p>
        </p:txBody>
      </p:sp>
      <p:sp>
        <p:nvSpPr>
          <p:cNvPr id="23" name="Text Placeholder 3">
            <a:extLst>
              <a:ext uri="{FF2B5EF4-FFF2-40B4-BE49-F238E27FC236}">
                <a16:creationId xmlns:a16="http://schemas.microsoft.com/office/drawing/2014/main" id="{8FE9D6EB-25D4-4851-8355-903D172963E9}"/>
              </a:ext>
            </a:extLst>
          </p:cNvPr>
          <p:cNvSpPr txBox="1">
            <a:spLocks/>
          </p:cNvSpPr>
          <p:nvPr/>
        </p:nvSpPr>
        <p:spPr>
          <a:xfrm>
            <a:off x="4561802" y="5665655"/>
            <a:ext cx="4492279" cy="365125"/>
          </a:xfrm>
          <a:prstGeom prst="rect">
            <a:avLst/>
          </a:prstGeom>
        </p:spPr>
        <p:txBody>
          <a:bodyPr vert="horz" lIns="91440" tIns="45720" rIns="91440" bIns="45720" rtlCol="0" anchor="b" anchorCtr="0">
            <a:noAutofit/>
          </a:bodyPr>
          <a:lstStyle>
            <a:lvl1pPr marL="0" indent="0" algn="l" defTabSz="914400" rtl="0" eaLnBrk="1" latinLnBrk="0" hangingPunct="1">
              <a:lnSpc>
                <a:spcPct val="100000"/>
              </a:lnSpc>
              <a:spcBef>
                <a:spcPts val="0"/>
              </a:spcBef>
              <a:spcAft>
                <a:spcPts val="0"/>
              </a:spcAft>
              <a:buClr>
                <a:schemeClr val="accent2"/>
              </a:buClr>
              <a:buFont typeface="Arial" panose="020B0604020202020204" pitchFamily="34" charset="0"/>
              <a:buNone/>
              <a:defRPr sz="1100" kern="1200">
                <a:solidFill>
                  <a:schemeClr val="tx2"/>
                </a:solidFill>
                <a:latin typeface="+mn-lt"/>
                <a:ea typeface="+mn-ea"/>
                <a:cs typeface="+mn-cs"/>
              </a:defRPr>
            </a:lvl1pPr>
            <a:lvl2pPr marL="457200" indent="0" algn="l" defTabSz="914400" rtl="0" eaLnBrk="1" latinLnBrk="0" hangingPunct="1">
              <a:lnSpc>
                <a:spcPct val="100000"/>
              </a:lnSpc>
              <a:spcBef>
                <a:spcPts val="200"/>
              </a:spcBef>
              <a:spcAft>
                <a:spcPts val="200"/>
              </a:spcAft>
              <a:buClr>
                <a:schemeClr val="accent2"/>
              </a:buClr>
              <a:buFont typeface="Arial" panose="020B0604020202020204" pitchFamily="34" charset="0"/>
              <a:buNone/>
              <a:defRPr sz="2200" kern="1200">
                <a:solidFill>
                  <a:schemeClr val="tx2"/>
                </a:solidFill>
                <a:latin typeface="+mn-lt"/>
                <a:ea typeface="+mn-ea"/>
                <a:cs typeface="+mn-cs"/>
              </a:defRPr>
            </a:lvl2pPr>
            <a:lvl3pPr marL="914400" indent="0" algn="l" defTabSz="914400" rtl="0" eaLnBrk="1" latinLnBrk="0" hangingPunct="1">
              <a:lnSpc>
                <a:spcPct val="100000"/>
              </a:lnSpc>
              <a:spcBef>
                <a:spcPts val="200"/>
              </a:spcBef>
              <a:spcAft>
                <a:spcPts val="200"/>
              </a:spcAft>
              <a:buClr>
                <a:schemeClr val="accent2"/>
              </a:buClr>
              <a:buFont typeface="Arial" panose="020B0604020202020204" pitchFamily="34" charset="0"/>
              <a:buNone/>
              <a:defRPr sz="2000" kern="1200">
                <a:solidFill>
                  <a:schemeClr val="tx2"/>
                </a:solidFill>
                <a:latin typeface="+mn-lt"/>
                <a:ea typeface="+mn-ea"/>
                <a:cs typeface="+mn-cs"/>
              </a:defRPr>
            </a:lvl3pPr>
            <a:lvl4pPr marL="1371600" indent="0" algn="l" defTabSz="914400" rtl="0" eaLnBrk="1" latinLnBrk="0" hangingPunct="1">
              <a:lnSpc>
                <a:spcPct val="100000"/>
              </a:lnSpc>
              <a:spcBef>
                <a:spcPts val="200"/>
              </a:spcBef>
              <a:spcAft>
                <a:spcPts val="200"/>
              </a:spcAft>
              <a:buClr>
                <a:schemeClr val="accent2"/>
              </a:buClr>
              <a:buFont typeface="Arial" panose="020B0604020202020204" pitchFamily="34" charset="0"/>
              <a:buNone/>
              <a:defRPr sz="1800" kern="1200">
                <a:solidFill>
                  <a:schemeClr val="tx2"/>
                </a:solidFill>
                <a:latin typeface="+mn-lt"/>
                <a:ea typeface="+mn-ea"/>
                <a:cs typeface="+mn-cs"/>
              </a:defRPr>
            </a:lvl4pPr>
            <a:lvl5pPr marL="1828800" indent="0" algn="l" defTabSz="914400" rtl="0" eaLnBrk="1" latinLnBrk="0" hangingPunct="1">
              <a:lnSpc>
                <a:spcPct val="100000"/>
              </a:lnSpc>
              <a:spcBef>
                <a:spcPts val="200"/>
              </a:spcBef>
              <a:spcAft>
                <a:spcPts val="200"/>
              </a:spcAft>
              <a:buClr>
                <a:schemeClr val="accent2"/>
              </a:buClr>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buClrTx/>
              <a:buFont typeface="+mj-lt"/>
              <a:buAutoNum type="arabicPeriod" startAt="5"/>
              <a:defRPr/>
            </a:pPr>
            <a:endParaRPr lang="en-CA" sz="700" dirty="0">
              <a:solidFill>
                <a:srgbClr val="44546A">
                  <a:lumMod val="50000"/>
                </a:srgbClr>
              </a:solidFill>
              <a:latin typeface="Arial Narrow" panose="020B0606020202030204" pitchFamily="34" charset="0"/>
              <a:cs typeface="Arial Narrow"/>
            </a:endParaRPr>
          </a:p>
          <a:p>
            <a:pPr marL="228600" indent="-228600">
              <a:buClrTx/>
              <a:buFont typeface="+mj-lt"/>
              <a:buAutoNum type="arabicPeriod" startAt="5"/>
              <a:defRPr/>
            </a:pPr>
            <a:endParaRPr lang="en-CA" sz="700" dirty="0">
              <a:solidFill>
                <a:srgbClr val="44546A">
                  <a:lumMod val="50000"/>
                </a:srgbClr>
              </a:solidFill>
              <a:latin typeface="Arial Narrow" panose="020B0606020202030204" pitchFamily="34" charset="0"/>
              <a:cs typeface="Arial Narrow"/>
            </a:endParaRPr>
          </a:p>
          <a:p>
            <a:pPr marL="228600" indent="-228600">
              <a:buClrTx/>
              <a:buFont typeface="+mj-lt"/>
              <a:buAutoNum type="arabicPeriod" startAt="5"/>
              <a:defRPr/>
            </a:pPr>
            <a:r>
              <a:rPr lang="en-CA" sz="700" dirty="0">
                <a:solidFill>
                  <a:srgbClr val="44546A">
                    <a:lumMod val="50000"/>
                  </a:srgbClr>
                </a:solidFill>
                <a:latin typeface="Arial Narrow" panose="020B0606020202030204" pitchFamily="34" charset="0"/>
                <a:cs typeface="Arial Narrow"/>
              </a:rPr>
              <a:t>Zocor (simvastatin) Product Monograph. Merck. Dec 10, 2014.</a:t>
            </a:r>
          </a:p>
          <a:p>
            <a:pPr marL="228600" indent="-228600">
              <a:buClrTx/>
              <a:buFont typeface="+mj-lt"/>
              <a:buAutoNum type="arabicPeriod" startAt="5"/>
              <a:defRPr/>
            </a:pPr>
            <a:r>
              <a:rPr lang="en-CA" sz="700" dirty="0">
                <a:solidFill>
                  <a:srgbClr val="44546A">
                    <a:lumMod val="50000"/>
                  </a:srgbClr>
                </a:solidFill>
                <a:latin typeface="Arial Narrow" panose="020B0606020202030204" pitchFamily="34" charset="0"/>
                <a:cs typeface="Arial Narrow"/>
              </a:rPr>
              <a:t>Lescol (fluvastatin) Product Monograph. Novartis. Aug. 26, 2016.</a:t>
            </a:r>
          </a:p>
          <a:p>
            <a:pPr marL="228600" indent="-228600">
              <a:buClrTx/>
              <a:buFont typeface="+mj-lt"/>
              <a:buAutoNum type="arabicPeriod" startAt="5"/>
              <a:defRPr/>
            </a:pPr>
            <a:r>
              <a:rPr lang="en-CA" sz="700" dirty="0">
                <a:solidFill>
                  <a:srgbClr val="44546A">
                    <a:lumMod val="50000"/>
                  </a:srgbClr>
                </a:solidFill>
                <a:latin typeface="Arial Narrow" panose="020B0606020202030204" pitchFamily="34" charset="0"/>
                <a:cs typeface="Arial Narrow"/>
              </a:rPr>
              <a:t>Adapted from CURVES Investigators. Am J Cardiol. 1998;81:582-587.</a:t>
            </a:r>
          </a:p>
        </p:txBody>
      </p:sp>
    </p:spTree>
    <p:extLst>
      <p:ext uri="{BB962C8B-B14F-4D97-AF65-F5344CB8AC3E}">
        <p14:creationId xmlns:p14="http://schemas.microsoft.com/office/powerpoint/2010/main" val="168193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9399" y="263691"/>
            <a:ext cx="9143998" cy="707886"/>
          </a:xfrm>
          <a:prstGeom prst="rect">
            <a:avLst/>
          </a:prstGeom>
          <a:noFill/>
        </p:spPr>
        <p:txBody>
          <a:bodyPr wrap="square" rtlCol="0">
            <a:spAutoFit/>
          </a:bodyPr>
          <a:lstStyle/>
          <a:p>
            <a:pPr lvl="0" algn="ctr" defTabSz="342991">
              <a:defRPr/>
            </a:pPr>
            <a:r>
              <a:rPr lang="en-US" sz="4000" b="1" dirty="0">
                <a:solidFill>
                  <a:prstClr val="white"/>
                </a:solidFill>
                <a:latin typeface="Arial Narrow" panose="020B0606020202030204" pitchFamily="34" charset="0"/>
              </a:rPr>
              <a:t>Statin Side Effects: An Evolving Problem</a:t>
            </a:r>
            <a:endParaRPr lang="en-US" sz="3600" b="1" dirty="0">
              <a:solidFill>
                <a:prstClr val="white"/>
              </a:solidFill>
              <a:latin typeface="Arial Narrow" panose="020B0606020202030204" pitchFamily="34" charset="0"/>
            </a:endParaRPr>
          </a:p>
        </p:txBody>
      </p:sp>
      <p:pic>
        <p:nvPicPr>
          <p:cNvPr id="10" name="Picture 9" descr="A close up of text on a white background&#10;&#10;Description automatically generated">
            <a:extLst>
              <a:ext uri="{FF2B5EF4-FFF2-40B4-BE49-F238E27FC236}">
                <a16:creationId xmlns:a16="http://schemas.microsoft.com/office/drawing/2014/main" id="{95DB5242-A8E7-490F-9EF5-3AB4584688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402" y="1386358"/>
            <a:ext cx="6571622" cy="4894762"/>
          </a:xfrm>
          <a:prstGeom prst="rect">
            <a:avLst/>
          </a:prstGeom>
        </p:spPr>
      </p:pic>
      <p:sp>
        <p:nvSpPr>
          <p:cNvPr id="16" name="Rectangle 15">
            <a:extLst>
              <a:ext uri="{FF2B5EF4-FFF2-40B4-BE49-F238E27FC236}">
                <a16:creationId xmlns:a16="http://schemas.microsoft.com/office/drawing/2014/main" id="{A0CDFD30-25E7-41DC-9E1B-A9639AC8027F}"/>
              </a:ext>
            </a:extLst>
          </p:cNvPr>
          <p:cNvSpPr/>
          <p:nvPr/>
        </p:nvSpPr>
        <p:spPr>
          <a:xfrm>
            <a:off x="7280987" y="3139232"/>
            <a:ext cx="1699846" cy="2482821"/>
          </a:xfrm>
          <a:prstGeom prst="rect">
            <a:avLst/>
          </a:prstGeom>
          <a:solidFill>
            <a:srgbClr val="FC8004"/>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r>
              <a:rPr lang="en-US" b="1" kern="0" dirty="0">
                <a:solidFill>
                  <a:prstClr val="white"/>
                </a:solidFill>
                <a:latin typeface="Arial Narrow" panose="020B0606020202030204" pitchFamily="34" charset="0"/>
                <a:cs typeface="Arial" panose="020B0604020202020204" pitchFamily="34" charset="0"/>
              </a:rPr>
              <a:t>While statin prescription increased, non-adherence/</a:t>
            </a:r>
          </a:p>
          <a:p>
            <a:pPr algn="ctr"/>
            <a:r>
              <a:rPr lang="en-US" b="1" kern="0" dirty="0">
                <a:solidFill>
                  <a:prstClr val="white"/>
                </a:solidFill>
                <a:latin typeface="Arial Narrow" panose="020B0606020202030204" pitchFamily="34" charset="0"/>
                <a:cs typeface="Arial" panose="020B0604020202020204" pitchFamily="34" charset="0"/>
              </a:rPr>
              <a:t>discontinuation of statin therapy  was also more problematic </a:t>
            </a:r>
          </a:p>
        </p:txBody>
      </p:sp>
      <p:sp>
        <p:nvSpPr>
          <p:cNvPr id="17" name="Donut 12">
            <a:extLst>
              <a:ext uri="{FF2B5EF4-FFF2-40B4-BE49-F238E27FC236}">
                <a16:creationId xmlns:a16="http://schemas.microsoft.com/office/drawing/2014/main" id="{80EC605B-1F18-4D0A-8F0D-4358D08E1D42}"/>
              </a:ext>
            </a:extLst>
          </p:cNvPr>
          <p:cNvSpPr/>
          <p:nvPr/>
        </p:nvSpPr>
        <p:spPr>
          <a:xfrm>
            <a:off x="7509587" y="1774910"/>
            <a:ext cx="1242646" cy="1242645"/>
          </a:xfrm>
          <a:prstGeom prst="donut">
            <a:avLst>
              <a:gd name="adj" fmla="val 12545"/>
            </a:avLst>
          </a:prstGeom>
          <a:solidFill>
            <a:srgbClr val="F79646">
              <a:lumMod val="60000"/>
              <a:lumOff val="40000"/>
            </a:srgbClr>
          </a:solidFill>
          <a:ln w="12700" cap="flat" cmpd="sng" algn="ctr">
            <a:noFill/>
            <a:prstDash val="solid"/>
            <a:miter lim="800000"/>
          </a:ln>
          <a:effectLst/>
        </p:spPr>
        <p:txBody>
          <a:bodyPr rtlCol="0" anchor="ctr"/>
          <a:lstStyle/>
          <a:p>
            <a:pPr algn="ctr"/>
            <a:endParaRPr lang="en-US" kern="0">
              <a:solidFill>
                <a:prstClr val="black"/>
              </a:solidFill>
              <a:latin typeface="Calibri" panose="020F0502020204030204"/>
            </a:endParaRPr>
          </a:p>
        </p:txBody>
      </p:sp>
      <p:pic>
        <p:nvPicPr>
          <p:cNvPr id="18" name="Picture 17">
            <a:extLst>
              <a:ext uri="{FF2B5EF4-FFF2-40B4-BE49-F238E27FC236}">
                <a16:creationId xmlns:a16="http://schemas.microsoft.com/office/drawing/2014/main" id="{F90B6682-4985-4BB4-926A-24D958F0A58E}"/>
              </a:ext>
            </a:extLst>
          </p:cNvPr>
          <p:cNvPicPr>
            <a:picLocks noChangeAspect="1"/>
          </p:cNvPicPr>
          <p:nvPr/>
        </p:nvPicPr>
        <p:blipFill>
          <a:blip r:embed="rId5"/>
          <a:stretch>
            <a:fillRect/>
          </a:stretch>
        </p:blipFill>
        <p:spPr>
          <a:xfrm>
            <a:off x="7892921" y="2005879"/>
            <a:ext cx="475977" cy="795896"/>
          </a:xfrm>
          <a:prstGeom prst="rect">
            <a:avLst/>
          </a:prstGeom>
        </p:spPr>
      </p:pic>
      <p:sp>
        <p:nvSpPr>
          <p:cNvPr id="20" name="Text Box 29">
            <a:extLst>
              <a:ext uri="{FF2B5EF4-FFF2-40B4-BE49-F238E27FC236}">
                <a16:creationId xmlns:a16="http://schemas.microsoft.com/office/drawing/2014/main" id="{A84FD1DC-6D45-4E71-8D98-75D7FCC8D10F}"/>
              </a:ext>
            </a:extLst>
          </p:cNvPr>
          <p:cNvSpPr txBox="1">
            <a:spLocks noChangeArrowheads="1"/>
          </p:cNvSpPr>
          <p:nvPr/>
        </p:nvSpPr>
        <p:spPr bwMode="auto">
          <a:xfrm>
            <a:off x="56265" y="6428743"/>
            <a:ext cx="8726037"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err="1">
                <a:ln>
                  <a:noFill/>
                </a:ln>
                <a:solidFill>
                  <a:srgbClr val="FFFFFF"/>
                </a:solidFill>
                <a:effectLst/>
                <a:uLnTx/>
                <a:uFillTx/>
                <a:latin typeface="Arial Narrow" pitchFamily="34" charset="0"/>
                <a:ea typeface="+mn-ea"/>
                <a:cs typeface="Arial" charset="0"/>
              </a:rPr>
              <a:t>Stroes</a:t>
            </a:r>
            <a:r>
              <a:rPr kumimoji="0" lang="en-CA"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 EL at al. Eur H J 2015; 36: 1012-22. </a:t>
            </a:r>
            <a:r>
              <a:rPr kumimoji="0" lang="en-CA" sz="900" b="0" i="0" u="none" strike="noStrike" kern="1200" cap="none" spc="0" normalizeH="0" baseline="0" noProof="0" dirty="0" err="1">
                <a:ln>
                  <a:noFill/>
                </a:ln>
                <a:solidFill>
                  <a:srgbClr val="FFFFFF"/>
                </a:solidFill>
                <a:effectLst/>
                <a:uLnTx/>
                <a:uFillTx/>
                <a:latin typeface="Arial Narrow" pitchFamily="34" charset="0"/>
                <a:ea typeface="+mn-ea"/>
                <a:cs typeface="Arial" charset="0"/>
              </a:rPr>
              <a:t>Adapated</a:t>
            </a:r>
            <a:r>
              <a:rPr kumimoji="0" lang="en-CA"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 from Dr. </a:t>
            </a:r>
            <a:r>
              <a:rPr kumimoji="0" lang="en-CA" sz="900" b="0" i="0" u="none" strike="noStrike" kern="1200" cap="none" spc="0" normalizeH="0" baseline="0" noProof="0" dirty="0" err="1">
                <a:ln>
                  <a:noFill/>
                </a:ln>
                <a:solidFill>
                  <a:srgbClr val="FFFFFF"/>
                </a:solidFill>
                <a:effectLst/>
                <a:uLnTx/>
                <a:uFillTx/>
                <a:latin typeface="Arial Narrow" pitchFamily="34" charset="0"/>
                <a:ea typeface="+mn-ea"/>
                <a:cs typeface="Arial" charset="0"/>
              </a:rPr>
              <a:t>Sune</a:t>
            </a:r>
            <a:r>
              <a:rPr lang="en-CA" sz="900" dirty="0">
                <a:solidFill>
                  <a:srgbClr val="FFFFFF"/>
                </a:solidFill>
                <a:latin typeface="Arial Narrow" pitchFamily="34" charset="0"/>
                <a:cs typeface="Arial" charset="0"/>
              </a:rPr>
              <a:t> F. Nielsen and Prof </a:t>
            </a:r>
            <a:r>
              <a:rPr lang="en-CA" sz="900" dirty="0" err="1">
                <a:solidFill>
                  <a:srgbClr val="FFFFFF"/>
                </a:solidFill>
                <a:latin typeface="Arial Narrow" pitchFamily="34" charset="0"/>
                <a:cs typeface="Arial" charset="0"/>
              </a:rPr>
              <a:t>Borge</a:t>
            </a:r>
            <a:r>
              <a:rPr lang="en-CA" sz="900" dirty="0">
                <a:solidFill>
                  <a:srgbClr val="FFFFFF"/>
                </a:solidFill>
                <a:latin typeface="Arial Narrow" pitchFamily="34" charset="0"/>
                <a:cs typeface="Arial" charset="0"/>
              </a:rPr>
              <a:t> G. </a:t>
            </a:r>
            <a:r>
              <a:rPr lang="en-CA" sz="900" dirty="0" err="1">
                <a:solidFill>
                  <a:srgbClr val="FFFFFF"/>
                </a:solidFill>
                <a:latin typeface="Arial Narrow" pitchFamily="34" charset="0"/>
                <a:cs typeface="Arial" charset="0"/>
              </a:rPr>
              <a:t>Norderstagaard</a:t>
            </a:r>
            <a:r>
              <a:rPr kumimoji="0" lang="en-CA"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 </a:t>
            </a:r>
          </a:p>
        </p:txBody>
      </p:sp>
    </p:spTree>
    <p:extLst>
      <p:ext uri="{BB962C8B-B14F-4D97-AF65-F5344CB8AC3E}">
        <p14:creationId xmlns:p14="http://schemas.microsoft.com/office/powerpoint/2010/main" val="389602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062318"/>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046707"/>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61604"/>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8799" y="226367"/>
            <a:ext cx="9143998" cy="646331"/>
          </a:xfrm>
          <a:prstGeom prst="rect">
            <a:avLst/>
          </a:prstGeom>
          <a:noFill/>
        </p:spPr>
        <p:txBody>
          <a:bodyPr wrap="square" rtlCol="0">
            <a:spAutoFit/>
          </a:bodyPr>
          <a:lstStyle/>
          <a:p>
            <a:pPr lvl="0" algn="ctr" defTabSz="342991">
              <a:defRPr/>
            </a:pPr>
            <a:r>
              <a:rPr lang="en-US" sz="3600" b="1" dirty="0">
                <a:solidFill>
                  <a:prstClr val="white"/>
                </a:solidFill>
                <a:latin typeface="Arial Narrow" panose="020B0606020202030204" pitchFamily="34" charset="0"/>
              </a:rPr>
              <a:t>Multiple Challenges with Statin Selection</a:t>
            </a:r>
          </a:p>
        </p:txBody>
      </p:sp>
      <p:sp>
        <p:nvSpPr>
          <p:cNvPr id="159" name="Text Box 29">
            <a:extLst>
              <a:ext uri="{FF2B5EF4-FFF2-40B4-BE49-F238E27FC236}">
                <a16:creationId xmlns:a16="http://schemas.microsoft.com/office/drawing/2014/main" id="{0A79006A-C36B-49B4-AA31-E0EFBD9C5BC9}"/>
              </a:ext>
            </a:extLst>
          </p:cNvPr>
          <p:cNvSpPr txBox="1">
            <a:spLocks noChangeArrowheads="1"/>
          </p:cNvSpPr>
          <p:nvPr/>
        </p:nvSpPr>
        <p:spPr bwMode="auto">
          <a:xfrm>
            <a:off x="154877" y="6301481"/>
            <a:ext cx="8726037" cy="584775"/>
          </a:xfrm>
          <a:prstGeom prst="rect">
            <a:avLst/>
          </a:prstGeom>
          <a:noFill/>
          <a:ln w="9525">
            <a:noFill/>
            <a:miter lim="800000"/>
            <a:headEnd/>
            <a:tailEnd/>
          </a:ln>
        </p:spPr>
        <p:txBody>
          <a:bodyPr wrap="square">
            <a:spAutoFit/>
          </a:bodyPr>
          <a:lstStyle/>
          <a:p>
            <a:pPr marL="228600" indent="-228600">
              <a:buAutoNum type="alphaLcPeriod"/>
            </a:pPr>
            <a:r>
              <a:rPr lang="en-CA" sz="800" dirty="0">
                <a:solidFill>
                  <a:srgbClr val="FFFFFF"/>
                </a:solidFill>
                <a:latin typeface="Arial Narrow" pitchFamily="34" charset="0"/>
                <a:cs typeface="Arial" charset="0"/>
              </a:rPr>
              <a:t>Ansell BJ. J </a:t>
            </a:r>
            <a:r>
              <a:rPr lang="en-CA" sz="800" dirty="0" err="1">
                <a:solidFill>
                  <a:srgbClr val="FFFFFF"/>
                </a:solidFill>
                <a:latin typeface="Arial Narrow" pitchFamily="34" charset="0"/>
                <a:cs typeface="Arial" charset="0"/>
              </a:rPr>
              <a:t>Manag</a:t>
            </a:r>
            <a:r>
              <a:rPr lang="en-CA" sz="800" dirty="0">
                <a:solidFill>
                  <a:srgbClr val="FFFFFF"/>
                </a:solidFill>
                <a:latin typeface="Arial Narrow" pitchFamily="34" charset="0"/>
                <a:cs typeface="Arial" charset="0"/>
              </a:rPr>
              <a:t> Care Pharm. 2008; 14 (suppl S-b): 29-S15;</a:t>
            </a:r>
          </a:p>
          <a:p>
            <a:pPr marL="228600" indent="-228600">
              <a:buAutoNum type="alphaLcPeriod"/>
            </a:pPr>
            <a:r>
              <a:rPr lang="en-CA" sz="800" dirty="0">
                <a:solidFill>
                  <a:srgbClr val="FFFFFF"/>
                </a:solidFill>
                <a:latin typeface="Arial Narrow" pitchFamily="34" charset="0"/>
                <a:cs typeface="Arial" charset="0"/>
              </a:rPr>
              <a:t>Meade LT. US Pharm. 2007; 32:66-71;</a:t>
            </a:r>
          </a:p>
          <a:p>
            <a:pPr marL="228600" indent="-228600">
              <a:buAutoNum type="alphaLcPeriod"/>
            </a:pPr>
            <a:r>
              <a:rPr lang="en-CA" sz="800" dirty="0" err="1">
                <a:solidFill>
                  <a:srgbClr val="FFFFFF"/>
                </a:solidFill>
                <a:latin typeface="Arial Narrow" pitchFamily="34" charset="0"/>
                <a:cs typeface="Arial" charset="0"/>
              </a:rPr>
              <a:t>Vogeli</a:t>
            </a:r>
            <a:r>
              <a:rPr lang="en-CA" sz="800" dirty="0">
                <a:solidFill>
                  <a:srgbClr val="FFFFFF"/>
                </a:solidFill>
                <a:latin typeface="Arial Narrow" pitchFamily="34" charset="0"/>
                <a:cs typeface="Arial" charset="0"/>
              </a:rPr>
              <a:t> C, et al. J Gen Intern Med. 2007; 22(suppl 3): 391-395;</a:t>
            </a:r>
          </a:p>
          <a:p>
            <a:pPr marL="228600" indent="-228600">
              <a:buAutoNum type="alphaLcPeriod"/>
            </a:pPr>
            <a:r>
              <a:rPr lang="en-CA" sz="800" dirty="0">
                <a:solidFill>
                  <a:srgbClr val="FFFFFF"/>
                </a:solidFill>
                <a:latin typeface="Arial Narrow" pitchFamily="34" charset="0"/>
                <a:cs typeface="Arial" charset="0"/>
              </a:rPr>
              <a:t>Ito M, et al. J Clin </a:t>
            </a:r>
            <a:r>
              <a:rPr lang="en-CA" sz="800" dirty="0" err="1">
                <a:solidFill>
                  <a:srgbClr val="FFFFFF"/>
                </a:solidFill>
                <a:latin typeface="Arial Narrow" pitchFamily="34" charset="0"/>
                <a:cs typeface="Arial" charset="0"/>
              </a:rPr>
              <a:t>Lipidol</a:t>
            </a:r>
            <a:r>
              <a:rPr lang="en-CA" sz="800" dirty="0">
                <a:solidFill>
                  <a:srgbClr val="FFFFFF"/>
                </a:solidFill>
                <a:latin typeface="Arial Narrow" pitchFamily="34" charset="0"/>
                <a:cs typeface="Arial" charset="0"/>
              </a:rPr>
              <a:t>. 2014;8:69-76</a:t>
            </a:r>
          </a:p>
        </p:txBody>
      </p:sp>
      <p:pic>
        <p:nvPicPr>
          <p:cNvPr id="2" name="Picture 1">
            <a:extLst>
              <a:ext uri="{FF2B5EF4-FFF2-40B4-BE49-F238E27FC236}">
                <a16:creationId xmlns:a16="http://schemas.microsoft.com/office/drawing/2014/main" id="{A432FED1-C608-488F-BCCF-054E6757BF79}"/>
              </a:ext>
            </a:extLst>
          </p:cNvPr>
          <p:cNvPicPr>
            <a:picLocks noChangeAspect="1"/>
          </p:cNvPicPr>
          <p:nvPr/>
        </p:nvPicPr>
        <p:blipFill>
          <a:blip r:embed="rId3"/>
          <a:stretch>
            <a:fillRect/>
          </a:stretch>
        </p:blipFill>
        <p:spPr>
          <a:xfrm>
            <a:off x="2845460" y="2093309"/>
            <a:ext cx="3490676" cy="3431006"/>
          </a:xfrm>
          <a:prstGeom prst="rect">
            <a:avLst/>
          </a:prstGeom>
        </p:spPr>
      </p:pic>
      <p:pic>
        <p:nvPicPr>
          <p:cNvPr id="3" name="Picture 2">
            <a:extLst>
              <a:ext uri="{FF2B5EF4-FFF2-40B4-BE49-F238E27FC236}">
                <a16:creationId xmlns:a16="http://schemas.microsoft.com/office/drawing/2014/main" id="{876D423D-2C09-4561-9E24-6A46668C520F}"/>
              </a:ext>
            </a:extLst>
          </p:cNvPr>
          <p:cNvPicPr>
            <a:picLocks noChangeAspect="1"/>
          </p:cNvPicPr>
          <p:nvPr/>
        </p:nvPicPr>
        <p:blipFill>
          <a:blip r:embed="rId4"/>
          <a:stretch>
            <a:fillRect/>
          </a:stretch>
        </p:blipFill>
        <p:spPr>
          <a:xfrm>
            <a:off x="3549996" y="1231280"/>
            <a:ext cx="2044008" cy="783793"/>
          </a:xfrm>
          <a:prstGeom prst="rect">
            <a:avLst/>
          </a:prstGeom>
        </p:spPr>
      </p:pic>
      <p:pic>
        <p:nvPicPr>
          <p:cNvPr id="21" name="Picture 20">
            <a:extLst>
              <a:ext uri="{FF2B5EF4-FFF2-40B4-BE49-F238E27FC236}">
                <a16:creationId xmlns:a16="http://schemas.microsoft.com/office/drawing/2014/main" id="{B35D1753-F929-4DB2-96BE-570A0BC2B052}"/>
              </a:ext>
            </a:extLst>
          </p:cNvPr>
          <p:cNvPicPr>
            <a:picLocks noChangeAspect="1"/>
          </p:cNvPicPr>
          <p:nvPr/>
        </p:nvPicPr>
        <p:blipFill>
          <a:blip r:embed="rId5"/>
          <a:stretch>
            <a:fillRect/>
          </a:stretch>
        </p:blipFill>
        <p:spPr>
          <a:xfrm>
            <a:off x="6336136" y="3315536"/>
            <a:ext cx="2074391" cy="711755"/>
          </a:xfrm>
          <a:prstGeom prst="rect">
            <a:avLst/>
          </a:prstGeom>
        </p:spPr>
      </p:pic>
      <p:pic>
        <p:nvPicPr>
          <p:cNvPr id="22" name="Picture 21">
            <a:extLst>
              <a:ext uri="{FF2B5EF4-FFF2-40B4-BE49-F238E27FC236}">
                <a16:creationId xmlns:a16="http://schemas.microsoft.com/office/drawing/2014/main" id="{86344ABE-0537-49D1-9599-1A272594CA0B}"/>
              </a:ext>
            </a:extLst>
          </p:cNvPr>
          <p:cNvPicPr>
            <a:picLocks noChangeAspect="1"/>
          </p:cNvPicPr>
          <p:nvPr/>
        </p:nvPicPr>
        <p:blipFill>
          <a:blip r:embed="rId6"/>
          <a:stretch>
            <a:fillRect/>
          </a:stretch>
        </p:blipFill>
        <p:spPr>
          <a:xfrm>
            <a:off x="773066" y="3299946"/>
            <a:ext cx="2072394" cy="742933"/>
          </a:xfrm>
          <a:prstGeom prst="rect">
            <a:avLst/>
          </a:prstGeom>
        </p:spPr>
      </p:pic>
      <p:pic>
        <p:nvPicPr>
          <p:cNvPr id="23" name="Picture 22">
            <a:extLst>
              <a:ext uri="{FF2B5EF4-FFF2-40B4-BE49-F238E27FC236}">
                <a16:creationId xmlns:a16="http://schemas.microsoft.com/office/drawing/2014/main" id="{19A87B8C-0883-4983-B2F8-375563BCBD48}"/>
              </a:ext>
            </a:extLst>
          </p:cNvPr>
          <p:cNvPicPr>
            <a:picLocks noChangeAspect="1"/>
          </p:cNvPicPr>
          <p:nvPr/>
        </p:nvPicPr>
        <p:blipFill>
          <a:blip r:embed="rId7"/>
          <a:stretch>
            <a:fillRect/>
          </a:stretch>
        </p:blipFill>
        <p:spPr>
          <a:xfrm>
            <a:off x="3212199" y="5567722"/>
            <a:ext cx="2757198" cy="674870"/>
          </a:xfrm>
          <a:prstGeom prst="rect">
            <a:avLst/>
          </a:prstGeom>
        </p:spPr>
      </p:pic>
    </p:spTree>
    <p:extLst>
      <p:ext uri="{BB962C8B-B14F-4D97-AF65-F5344CB8AC3E}">
        <p14:creationId xmlns:p14="http://schemas.microsoft.com/office/powerpoint/2010/main" val="214937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25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1250"/>
                                        <p:tgtEl>
                                          <p:spTgt spid="22"/>
                                        </p:tgtEl>
                                      </p:cBhvr>
                                    </p:animEffect>
                                  </p:childTnLst>
                                </p:cTn>
                              </p:par>
                              <p:par>
                                <p:cTn id="11" presetID="22" presetClass="entr" presetSubtype="8"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1250"/>
                                        <p:tgtEl>
                                          <p:spTgt spid="23"/>
                                        </p:tgtEl>
                                      </p:cBhvr>
                                    </p:animEffect>
                                  </p:childTnLst>
                                </p:cTn>
                              </p:par>
                              <p:par>
                                <p:cTn id="14" presetID="22" presetClass="entr" presetSubtype="8"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062318"/>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046707"/>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61604"/>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8799" y="226367"/>
            <a:ext cx="9143998" cy="646331"/>
          </a:xfrm>
          <a:prstGeom prst="rect">
            <a:avLst/>
          </a:prstGeom>
          <a:noFill/>
        </p:spPr>
        <p:txBody>
          <a:bodyPr wrap="square" rtlCol="0">
            <a:spAutoFit/>
          </a:bodyPr>
          <a:lstStyle/>
          <a:p>
            <a:pPr lvl="0" algn="ctr" defTabSz="342991">
              <a:defRPr/>
            </a:pPr>
            <a:r>
              <a:rPr lang="en-US" sz="3600" b="1" dirty="0">
                <a:solidFill>
                  <a:prstClr val="white"/>
                </a:solidFill>
                <a:latin typeface="Arial Narrow" panose="020B0606020202030204" pitchFamily="34" charset="0"/>
              </a:rPr>
              <a:t>Adverse Effects Reported with Statin Therapy</a:t>
            </a:r>
          </a:p>
        </p:txBody>
      </p:sp>
      <p:pic>
        <p:nvPicPr>
          <p:cNvPr id="158" name="Picture 157">
            <a:extLst>
              <a:ext uri="{FF2B5EF4-FFF2-40B4-BE49-F238E27FC236}">
                <a16:creationId xmlns:a16="http://schemas.microsoft.com/office/drawing/2014/main" id="{C983FB67-103B-407A-9A96-5DABC3ACD96C}"/>
              </a:ext>
            </a:extLst>
          </p:cNvPr>
          <p:cNvPicPr>
            <a:picLocks noChangeAspect="1"/>
          </p:cNvPicPr>
          <p:nvPr/>
        </p:nvPicPr>
        <p:blipFill>
          <a:blip r:embed="rId3"/>
          <a:stretch>
            <a:fillRect/>
          </a:stretch>
        </p:blipFill>
        <p:spPr>
          <a:xfrm>
            <a:off x="2064679" y="1099065"/>
            <a:ext cx="5456709" cy="5358960"/>
          </a:xfrm>
          <a:prstGeom prst="rect">
            <a:avLst/>
          </a:prstGeom>
        </p:spPr>
      </p:pic>
      <p:sp>
        <p:nvSpPr>
          <p:cNvPr id="159" name="Text Box 29">
            <a:extLst>
              <a:ext uri="{FF2B5EF4-FFF2-40B4-BE49-F238E27FC236}">
                <a16:creationId xmlns:a16="http://schemas.microsoft.com/office/drawing/2014/main" id="{0A79006A-C36B-49B4-AA31-E0EFBD9C5BC9}"/>
              </a:ext>
            </a:extLst>
          </p:cNvPr>
          <p:cNvSpPr txBox="1">
            <a:spLocks noChangeArrowheads="1"/>
          </p:cNvSpPr>
          <p:nvPr/>
        </p:nvSpPr>
        <p:spPr bwMode="auto">
          <a:xfrm>
            <a:off x="56265" y="6446671"/>
            <a:ext cx="8726037" cy="230832"/>
          </a:xfrm>
          <a:prstGeom prst="rect">
            <a:avLst/>
          </a:prstGeom>
          <a:noFill/>
          <a:ln w="9525">
            <a:noFill/>
            <a:miter lim="800000"/>
            <a:headEnd/>
            <a:tailEnd/>
          </a:ln>
        </p:spPr>
        <p:txBody>
          <a:bodyPr wrap="square">
            <a:spAutoFit/>
          </a:bodyPr>
          <a:lstStyle/>
          <a:p>
            <a:r>
              <a:rPr lang="en-CA" sz="900" dirty="0">
                <a:solidFill>
                  <a:srgbClr val="FFFFFF"/>
                </a:solidFill>
                <a:latin typeface="Arial Narrow" pitchFamily="34" charset="0"/>
                <a:cs typeface="Arial" charset="0"/>
              </a:rPr>
              <a:t>Mach F, et al. Eur Heart J 2018; 39:2526-39</a:t>
            </a:r>
          </a:p>
        </p:txBody>
      </p:sp>
    </p:spTree>
    <p:extLst>
      <p:ext uri="{BB962C8B-B14F-4D97-AF65-F5344CB8AC3E}">
        <p14:creationId xmlns:p14="http://schemas.microsoft.com/office/powerpoint/2010/main" val="393621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wipe(left)">
                                      <p:cBhvr>
                                        <p:cTn id="7" dur="1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062318"/>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046707"/>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61604"/>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8799" y="226367"/>
            <a:ext cx="9143998" cy="584775"/>
          </a:xfrm>
          <a:prstGeom prst="rect">
            <a:avLst/>
          </a:prstGeom>
          <a:noFill/>
        </p:spPr>
        <p:txBody>
          <a:bodyPr wrap="square" rtlCol="0">
            <a:spAutoFit/>
          </a:bodyPr>
          <a:lstStyle/>
          <a:p>
            <a:pPr lvl="0" algn="ctr" defTabSz="342991">
              <a:defRPr/>
            </a:pPr>
            <a:r>
              <a:rPr lang="en-US" sz="3200" b="1" dirty="0">
                <a:solidFill>
                  <a:prstClr val="white"/>
                </a:solidFill>
                <a:latin typeface="Arial Narrow" panose="020B0606020202030204" pitchFamily="34" charset="0"/>
              </a:rPr>
              <a:t>Impact of Statin-Associated Muscle Symptoms (SAMS)</a:t>
            </a:r>
          </a:p>
        </p:txBody>
      </p:sp>
      <p:sp>
        <p:nvSpPr>
          <p:cNvPr id="159" name="Text Box 29">
            <a:extLst>
              <a:ext uri="{FF2B5EF4-FFF2-40B4-BE49-F238E27FC236}">
                <a16:creationId xmlns:a16="http://schemas.microsoft.com/office/drawing/2014/main" id="{0A79006A-C36B-49B4-AA31-E0EFBD9C5BC9}"/>
              </a:ext>
            </a:extLst>
          </p:cNvPr>
          <p:cNvSpPr txBox="1">
            <a:spLocks noChangeArrowheads="1"/>
          </p:cNvSpPr>
          <p:nvPr/>
        </p:nvSpPr>
        <p:spPr bwMode="auto">
          <a:xfrm>
            <a:off x="154877" y="6332855"/>
            <a:ext cx="8726037" cy="507831"/>
          </a:xfrm>
          <a:prstGeom prst="rect">
            <a:avLst/>
          </a:prstGeom>
          <a:noFill/>
          <a:ln w="9525">
            <a:noFill/>
            <a:miter lim="800000"/>
            <a:headEnd/>
            <a:tailEnd/>
          </a:ln>
        </p:spPr>
        <p:txBody>
          <a:bodyPr wrap="square">
            <a:spAutoFit/>
          </a:bodyPr>
          <a:lstStyle/>
          <a:p>
            <a:r>
              <a:rPr lang="en-CA" sz="900" dirty="0" err="1">
                <a:solidFill>
                  <a:srgbClr val="FFFFFF"/>
                </a:solidFill>
                <a:latin typeface="Arial Narrow" pitchFamily="34" charset="0"/>
                <a:cs typeface="Arial" charset="0"/>
              </a:rPr>
              <a:t>Chodick</a:t>
            </a:r>
            <a:r>
              <a:rPr lang="en-CA" sz="900" dirty="0">
                <a:solidFill>
                  <a:srgbClr val="FFFFFF"/>
                </a:solidFill>
                <a:latin typeface="Arial Narrow" pitchFamily="34" charset="0"/>
                <a:cs typeface="Arial" charset="0"/>
              </a:rPr>
              <a:t> G et al. Clin </a:t>
            </a:r>
            <a:r>
              <a:rPr lang="en-CA" sz="900" dirty="0" err="1">
                <a:solidFill>
                  <a:srgbClr val="FFFFFF"/>
                </a:solidFill>
                <a:latin typeface="Arial Narrow" pitchFamily="34" charset="0"/>
                <a:cs typeface="Arial" charset="0"/>
              </a:rPr>
              <a:t>Ther</a:t>
            </a:r>
            <a:r>
              <a:rPr lang="en-CA" sz="900" dirty="0">
                <a:solidFill>
                  <a:srgbClr val="FFFFFF"/>
                </a:solidFill>
                <a:latin typeface="Arial Narrow" pitchFamily="34" charset="0"/>
                <a:cs typeface="Arial" charset="0"/>
              </a:rPr>
              <a:t> 2008;30:2167-79. </a:t>
            </a:r>
          </a:p>
          <a:p>
            <a:r>
              <a:rPr lang="en-CA" sz="900" dirty="0">
                <a:solidFill>
                  <a:srgbClr val="FFFFFF"/>
                </a:solidFill>
                <a:latin typeface="Arial Narrow" pitchFamily="34" charset="0"/>
                <a:cs typeface="Arial" charset="0"/>
              </a:rPr>
              <a:t>Cohen J et al. Clin </a:t>
            </a:r>
            <a:r>
              <a:rPr lang="en-CA" sz="900" dirty="0" err="1">
                <a:solidFill>
                  <a:srgbClr val="FFFFFF"/>
                </a:solidFill>
                <a:latin typeface="Arial Narrow" pitchFamily="34" charset="0"/>
                <a:cs typeface="Arial" charset="0"/>
              </a:rPr>
              <a:t>Lipidol</a:t>
            </a:r>
            <a:r>
              <a:rPr lang="en-CA" sz="900" dirty="0">
                <a:solidFill>
                  <a:srgbClr val="FFFFFF"/>
                </a:solidFill>
                <a:latin typeface="Arial Narrow" pitchFamily="34" charset="0"/>
                <a:cs typeface="Arial" charset="0"/>
              </a:rPr>
              <a:t> 2012;6:208-15</a:t>
            </a:r>
          </a:p>
          <a:p>
            <a:r>
              <a:rPr lang="en-CA" sz="900" dirty="0">
                <a:solidFill>
                  <a:srgbClr val="FFFFFF"/>
                </a:solidFill>
                <a:latin typeface="Arial Narrow" pitchFamily="34" charset="0"/>
                <a:cs typeface="Arial" charset="0"/>
              </a:rPr>
              <a:t>Shalev. Arch. Int Med 2009</a:t>
            </a:r>
          </a:p>
        </p:txBody>
      </p:sp>
      <p:graphicFrame>
        <p:nvGraphicFramePr>
          <p:cNvPr id="10" name="Table 9">
            <a:extLst>
              <a:ext uri="{FF2B5EF4-FFF2-40B4-BE49-F238E27FC236}">
                <a16:creationId xmlns:a16="http://schemas.microsoft.com/office/drawing/2014/main" id="{60D6D9C5-A02C-4584-828D-D4ADFCCFA652}"/>
              </a:ext>
            </a:extLst>
          </p:cNvPr>
          <p:cNvGraphicFramePr>
            <a:graphicFrameLocks noGrp="1"/>
          </p:cNvGraphicFramePr>
          <p:nvPr>
            <p:extLst>
              <p:ext uri="{D42A27DB-BD31-4B8C-83A1-F6EECF244321}">
                <p14:modId xmlns:p14="http://schemas.microsoft.com/office/powerpoint/2010/main" val="932017378"/>
              </p:ext>
            </p:extLst>
          </p:nvPr>
        </p:nvGraphicFramePr>
        <p:xfrm>
          <a:off x="648798" y="2056667"/>
          <a:ext cx="7884000" cy="2365207"/>
        </p:xfrm>
        <a:graphic>
          <a:graphicData uri="http://schemas.openxmlformats.org/drawingml/2006/table">
            <a:tbl>
              <a:tblPr firstRow="1" bandRow="1">
                <a:tableStyleId>{5C22544A-7EE6-4342-B048-85BDC9FD1C3A}</a:tableStyleId>
              </a:tblPr>
              <a:tblGrid>
                <a:gridCol w="2628000">
                  <a:extLst>
                    <a:ext uri="{9D8B030D-6E8A-4147-A177-3AD203B41FA5}">
                      <a16:colId xmlns:a16="http://schemas.microsoft.com/office/drawing/2014/main" val="1598267127"/>
                    </a:ext>
                  </a:extLst>
                </a:gridCol>
                <a:gridCol w="2628000">
                  <a:extLst>
                    <a:ext uri="{9D8B030D-6E8A-4147-A177-3AD203B41FA5}">
                      <a16:colId xmlns:a16="http://schemas.microsoft.com/office/drawing/2014/main" val="3409477875"/>
                    </a:ext>
                  </a:extLst>
                </a:gridCol>
                <a:gridCol w="2628000">
                  <a:extLst>
                    <a:ext uri="{9D8B030D-6E8A-4147-A177-3AD203B41FA5}">
                      <a16:colId xmlns:a16="http://schemas.microsoft.com/office/drawing/2014/main" val="2234245844"/>
                    </a:ext>
                  </a:extLst>
                </a:gridCol>
              </a:tblGrid>
              <a:tr h="370840">
                <a:tc>
                  <a:txBody>
                    <a:bodyPr/>
                    <a:lstStyle/>
                    <a:p>
                      <a:pPr algn="ctr"/>
                      <a:r>
                        <a:rPr lang="en-CA" sz="1800" dirty="0">
                          <a:latin typeface="Arial Narrow" panose="020B0606020202030204" pitchFamily="34" charset="0"/>
                        </a:rPr>
                        <a:t>Proportion of days covered with statin therapy (%)</a:t>
                      </a:r>
                    </a:p>
                  </a:txBody>
                  <a:tcP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solidFill>
                      <a:srgbClr val="54607F"/>
                    </a:solidFill>
                  </a:tcPr>
                </a:tc>
                <a:tc>
                  <a:txBody>
                    <a:bodyPr/>
                    <a:lstStyle/>
                    <a:p>
                      <a:pPr algn="ctr"/>
                      <a:r>
                        <a:rPr lang="en-CA" sz="1800" dirty="0">
                          <a:latin typeface="Arial Narrow" panose="020B0606020202030204" pitchFamily="34" charset="0"/>
                        </a:rPr>
                        <a:t>Hazard ratio (95% CI) Primary Prevention</a:t>
                      </a:r>
                    </a:p>
                  </a:txBody>
                  <a:tcP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solidFill>
                      <a:srgbClr val="54607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800" dirty="0">
                          <a:latin typeface="Arial Narrow" panose="020B0606020202030204" pitchFamily="34" charset="0"/>
                        </a:rPr>
                        <a:t>Hazard ratio (95% CI) Secondary Prevention</a:t>
                      </a:r>
                    </a:p>
                  </a:txBody>
                  <a:tcP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solidFill>
                      <a:srgbClr val="54607F"/>
                    </a:solidFill>
                  </a:tcPr>
                </a:tc>
                <a:extLst>
                  <a:ext uri="{0D108BD9-81ED-4DB2-BD59-A6C34878D82A}">
                    <a16:rowId xmlns:a16="http://schemas.microsoft.com/office/drawing/2014/main" val="1182828669"/>
                  </a:ext>
                </a:extLst>
              </a:tr>
              <a:tr h="432000">
                <a:tc>
                  <a:txBody>
                    <a:bodyPr/>
                    <a:lstStyle/>
                    <a:p>
                      <a:pPr algn="ctr"/>
                      <a:r>
                        <a:rPr lang="en-CA" sz="1600" dirty="0">
                          <a:latin typeface="Arial Narrow" panose="020B0606020202030204" pitchFamily="34" charset="0"/>
                        </a:rPr>
                        <a:t>&lt;10</a:t>
                      </a:r>
                    </a:p>
                  </a:txBody>
                  <a:tcPr anchor="ctr">
                    <a:lnL w="12700" cmpd="sng">
                      <a:noFill/>
                    </a:lnL>
                    <a:lnR w="12700" cmpd="sng">
                      <a:noFill/>
                    </a:lnR>
                    <a:lnT w="12700" cap="flat" cmpd="sng" algn="ctr">
                      <a:solidFill>
                        <a:srgbClr val="262C4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CA" sz="1600" dirty="0">
                          <a:latin typeface="Arial Narrow" panose="020B0606020202030204" pitchFamily="34" charset="0"/>
                        </a:rPr>
                        <a:t>1 (reference)</a:t>
                      </a:r>
                    </a:p>
                  </a:txBody>
                  <a:tcPr anchor="ctr">
                    <a:lnL w="12700" cmpd="sng">
                      <a:noFill/>
                    </a:lnL>
                    <a:lnR w="12700" cmpd="sng">
                      <a:noFill/>
                    </a:lnR>
                    <a:lnT w="12700" cap="flat" cmpd="sng" algn="ctr">
                      <a:solidFill>
                        <a:srgbClr val="262C4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CA" sz="1600" dirty="0">
                          <a:latin typeface="Arial Narrow" panose="020B0606020202030204" pitchFamily="34" charset="0"/>
                        </a:rPr>
                        <a:t>1 (reference)</a:t>
                      </a:r>
                    </a:p>
                  </a:txBody>
                  <a:tcPr anchor="ctr">
                    <a:lnL w="12700" cmpd="sng">
                      <a:noFill/>
                    </a:lnL>
                    <a:lnR w="12700" cmpd="sng">
                      <a:noFill/>
                    </a:lnR>
                    <a:lnT w="12700" cap="flat" cmpd="sng" algn="ctr">
                      <a:solidFill>
                        <a:srgbClr val="262C4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5191041"/>
                  </a:ext>
                </a:extLst>
              </a:tr>
              <a:tr h="432000">
                <a:tc>
                  <a:txBody>
                    <a:bodyPr/>
                    <a:lstStyle/>
                    <a:p>
                      <a:pPr algn="ctr"/>
                      <a:r>
                        <a:rPr lang="en-CA" sz="1600" dirty="0">
                          <a:latin typeface="Arial Narrow" panose="020B0606020202030204" pitchFamily="34" charset="0"/>
                        </a:rPr>
                        <a:t>10-19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600" dirty="0">
                          <a:latin typeface="Arial Narrow" panose="020B0606020202030204" pitchFamily="34" charset="0"/>
                        </a:rPr>
                        <a:t>1.35 (1.22-1.50)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600" dirty="0">
                          <a:latin typeface="Arial Narrow" panose="020B0606020202030204" pitchFamily="34" charset="0"/>
                        </a:rPr>
                        <a:t>1.28 (1.18-1.39)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01307721"/>
                  </a:ext>
                </a:extLst>
              </a:tr>
              <a:tr h="429127">
                <a:tc>
                  <a:txBody>
                    <a:bodyPr/>
                    <a:lstStyle/>
                    <a:p>
                      <a:pPr algn="ctr"/>
                      <a:r>
                        <a:rPr lang="en-CA" sz="1600" dirty="0">
                          <a:latin typeface="Arial Narrow" panose="020B0606020202030204" pitchFamily="34" charset="0"/>
                        </a:rPr>
                        <a:t>50-59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600" dirty="0">
                          <a:latin typeface="Arial Narrow" panose="020B0606020202030204" pitchFamily="34" charset="0"/>
                        </a:rPr>
                        <a:t>0.77 (0.67-0.88)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CA" sz="1600" dirty="0">
                          <a:latin typeface="Arial Narrow" panose="020B0606020202030204" pitchFamily="34" charset="0"/>
                        </a:rPr>
                        <a:t>0.69 (0.63-0.76)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9702963"/>
                  </a:ext>
                </a:extLst>
              </a:tr>
              <a:tr h="432000">
                <a:tc>
                  <a:txBody>
                    <a:bodyPr/>
                    <a:lstStyle/>
                    <a:p>
                      <a:pPr algn="ctr"/>
                      <a:r>
                        <a:rPr lang="en-CA" sz="1600" dirty="0">
                          <a:latin typeface="Arial Narrow" panose="020B0606020202030204" pitchFamily="34" charset="0"/>
                        </a:rPr>
                        <a:t>&gt;90</a:t>
                      </a:r>
                    </a:p>
                  </a:txBody>
                  <a:tcPr anchor="ct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CA" sz="1600" dirty="0">
                          <a:latin typeface="Arial Narrow" panose="020B0606020202030204" pitchFamily="34" charset="0"/>
                        </a:rPr>
                        <a:t>0.55 (0.49-0.61)</a:t>
                      </a:r>
                    </a:p>
                  </a:txBody>
                  <a:tcPr anchor="ct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CA" sz="1600" dirty="0">
                          <a:latin typeface="Arial Narrow" panose="020B0606020202030204" pitchFamily="34" charset="0"/>
                        </a:rPr>
                        <a:t>0.49 (0.46-0.53)</a:t>
                      </a:r>
                    </a:p>
                  </a:txBody>
                  <a:tcPr anchor="ct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6727482"/>
                  </a:ext>
                </a:extLst>
              </a:tr>
            </a:tbl>
          </a:graphicData>
        </a:graphic>
      </p:graphicFrame>
      <p:sp>
        <p:nvSpPr>
          <p:cNvPr id="15" name="TextBox 14">
            <a:extLst>
              <a:ext uri="{FF2B5EF4-FFF2-40B4-BE49-F238E27FC236}">
                <a16:creationId xmlns:a16="http://schemas.microsoft.com/office/drawing/2014/main" id="{0C195690-7A46-4215-AADA-4C6B31315A18}"/>
              </a:ext>
            </a:extLst>
          </p:cNvPr>
          <p:cNvSpPr txBox="1"/>
          <p:nvPr/>
        </p:nvSpPr>
        <p:spPr>
          <a:xfrm>
            <a:off x="648798" y="4724311"/>
            <a:ext cx="7884000" cy="870944"/>
          </a:xfrm>
          <a:prstGeom prst="rect">
            <a:avLst/>
          </a:prstGeom>
          <a:solidFill>
            <a:srgbClr val="D2EEFA"/>
          </a:solidFill>
        </p:spPr>
        <p:txBody>
          <a:bodyPr wrap="square" rtlCol="0">
            <a:spAutoFit/>
          </a:bodyPr>
          <a:lstStyle/>
          <a:p>
            <a:pPr marL="285750" lvl="0" indent="-285750" defTabSz="914400" fontAlgn="base">
              <a:lnSpc>
                <a:spcPct val="150000"/>
              </a:lnSpc>
              <a:spcBef>
                <a:spcPct val="0"/>
              </a:spcBef>
              <a:spcAft>
                <a:spcPct val="0"/>
              </a:spcAft>
              <a:buClr>
                <a:srgbClr val="54607F"/>
              </a:buClr>
              <a:buFont typeface="Wingdings" panose="05000000000000000000" pitchFamily="2" charset="2"/>
              <a:buChar char="§"/>
              <a:defRPr/>
            </a:pPr>
            <a:r>
              <a:rPr lang="en-CA" b="1" dirty="0">
                <a:solidFill>
                  <a:srgbClr val="000000"/>
                </a:solidFill>
                <a:latin typeface="Arial Narrow" panose="020B0606020202030204" pitchFamily="34" charset="0"/>
                <a:ea typeface="ＭＳ Ｐゴシック" pitchFamily="34" charset="-128"/>
              </a:rPr>
              <a:t>75% of patients discontinue statin within 2 years</a:t>
            </a:r>
          </a:p>
          <a:p>
            <a:pPr marL="285750" lvl="0" indent="-285750" defTabSz="914400" fontAlgn="base">
              <a:lnSpc>
                <a:spcPct val="150000"/>
              </a:lnSpc>
              <a:spcBef>
                <a:spcPct val="0"/>
              </a:spcBef>
              <a:spcAft>
                <a:spcPct val="0"/>
              </a:spcAft>
              <a:buClr>
                <a:srgbClr val="54607F"/>
              </a:buClr>
              <a:buFont typeface="Wingdings" panose="05000000000000000000" pitchFamily="2" charset="2"/>
              <a:buChar char="§"/>
              <a:defRPr/>
            </a:pPr>
            <a:r>
              <a:rPr lang="en-CA" b="1" dirty="0">
                <a:solidFill>
                  <a:srgbClr val="000000"/>
                </a:solidFill>
                <a:latin typeface="Arial Narrow" panose="020B0606020202030204" pitchFamily="34" charset="0"/>
                <a:ea typeface="ＭＳ Ｐゴシック" pitchFamily="34" charset="-128"/>
              </a:rPr>
              <a:t>SAMS is the prevailing reason in ~60% of patients </a:t>
            </a:r>
          </a:p>
        </p:txBody>
      </p:sp>
      <p:sp>
        <p:nvSpPr>
          <p:cNvPr id="11" name="TextBox 10">
            <a:extLst>
              <a:ext uri="{FF2B5EF4-FFF2-40B4-BE49-F238E27FC236}">
                <a16:creationId xmlns:a16="http://schemas.microsoft.com/office/drawing/2014/main" id="{F690114B-E25A-46D1-BA0D-EE4EF51DBAD5}"/>
              </a:ext>
            </a:extLst>
          </p:cNvPr>
          <p:cNvSpPr txBox="1"/>
          <p:nvPr/>
        </p:nvSpPr>
        <p:spPr>
          <a:xfrm>
            <a:off x="684656" y="1369417"/>
            <a:ext cx="7883999" cy="461665"/>
          </a:xfrm>
          <a:prstGeom prst="rect">
            <a:avLst/>
          </a:prstGeom>
          <a:noFill/>
        </p:spPr>
        <p:txBody>
          <a:bodyPr wrap="square" rtlCol="0">
            <a:spAutoFit/>
          </a:bodyPr>
          <a:lstStyle/>
          <a:p>
            <a:pPr algn="ctr"/>
            <a:r>
              <a:rPr lang="en-CA" sz="2400" b="1" dirty="0">
                <a:solidFill>
                  <a:srgbClr val="DC7203"/>
                </a:solidFill>
                <a:latin typeface="Arial Narrow" panose="020B0606020202030204" pitchFamily="34" charset="0"/>
              </a:rPr>
              <a:t>Consequences of Low Statin Adherence: Increased CV Risk</a:t>
            </a:r>
          </a:p>
        </p:txBody>
      </p:sp>
    </p:spTree>
    <p:extLst>
      <p:ext uri="{BB962C8B-B14F-4D97-AF65-F5344CB8AC3E}">
        <p14:creationId xmlns:p14="http://schemas.microsoft.com/office/powerpoint/2010/main" val="4088286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4607F"/>
        </a:solidFill>
        <a:effectLst/>
      </p:bgPr>
    </p:bg>
    <p:spTree>
      <p:nvGrpSpPr>
        <p:cNvPr id="1" name=""/>
        <p:cNvGrpSpPr/>
        <p:nvPr/>
      </p:nvGrpSpPr>
      <p:grpSpPr>
        <a:xfrm>
          <a:off x="0" y="0"/>
          <a:ext cx="0" cy="0"/>
          <a:chOff x="0" y="0"/>
          <a:chExt cx="0" cy="0"/>
        </a:xfrm>
      </p:grpSpPr>
      <p:pic>
        <p:nvPicPr>
          <p:cNvPr id="28" name="Content Placeholder 4">
            <a:extLst>
              <a:ext uri="{FF2B5EF4-FFF2-40B4-BE49-F238E27FC236}">
                <a16:creationId xmlns:a16="http://schemas.microsoft.com/office/drawing/2014/main" id="{831D9B3F-20D6-4FA8-9898-7B646D2B7124}"/>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l="7109" r="549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378759" y="2264544"/>
            <a:ext cx="8386482" cy="3626224"/>
          </a:xfrm>
          <a:prstGeom prst="roundRect">
            <a:avLst/>
          </a:prstGeom>
          <a:solidFill>
            <a:schemeClr val="bg1"/>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8D2F6F99-C5EB-487E-A638-165C7B625F53}"/>
              </a:ext>
            </a:extLst>
          </p:cNvPr>
          <p:cNvSpPr txBox="1"/>
          <p:nvPr/>
        </p:nvSpPr>
        <p:spPr>
          <a:xfrm>
            <a:off x="596153" y="2461479"/>
            <a:ext cx="7951694" cy="707886"/>
          </a:xfrm>
          <a:prstGeom prst="rect">
            <a:avLst/>
          </a:prstGeom>
          <a:noFill/>
        </p:spPr>
        <p:txBody>
          <a:bodyPr wrap="square" rtlCol="0">
            <a:spAutoFit/>
          </a:bodyPr>
          <a:lstStyle/>
          <a:p>
            <a:pPr algn="ctr">
              <a:buClr>
                <a:srgbClr val="262C40"/>
              </a:buClr>
            </a:pPr>
            <a:r>
              <a:rPr lang="en-US" sz="2000" b="1" dirty="0">
                <a:solidFill>
                  <a:srgbClr val="262C40"/>
                </a:solidFill>
                <a:latin typeface="Arial Narrow" panose="020B0606020202030204" pitchFamily="34" charset="0"/>
              </a:rPr>
              <a:t>In  patients with statin associated side effects, what proportion occur within the first six months?</a:t>
            </a:r>
            <a:endParaRPr lang="en-CA" sz="2000" b="1" dirty="0">
              <a:solidFill>
                <a:srgbClr val="262C40"/>
              </a:solidFill>
              <a:latin typeface="Arial Narrow" panose="020B0606020202030204" pitchFamily="34" charset="0"/>
            </a:endParaRP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204156"/>
            <a:ext cx="7749988" cy="0"/>
          </a:xfrm>
          <a:prstGeom prst="line">
            <a:avLst/>
          </a:prstGeom>
          <a:ln w="28575"/>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1125070" y="3350861"/>
            <a:ext cx="7297270" cy="1815882"/>
          </a:xfrm>
          <a:prstGeom prst="rect">
            <a:avLst/>
          </a:prstGeom>
          <a:noFill/>
        </p:spPr>
        <p:txBody>
          <a:bodyPr wrap="square" rtlCol="0">
            <a:spAutoFit/>
          </a:bodyPr>
          <a:lstStyle/>
          <a:p>
            <a:pPr marL="457200" indent="-457200">
              <a:buClr>
                <a:srgbClr val="262C40"/>
              </a:buClr>
              <a:buAutoNum type="arabicPeriod"/>
            </a:pPr>
            <a:r>
              <a:rPr lang="en-CA" sz="2800" b="1" dirty="0">
                <a:solidFill>
                  <a:schemeClr val="tx1">
                    <a:lumMod val="75000"/>
                    <a:lumOff val="25000"/>
                  </a:schemeClr>
                </a:solidFill>
                <a:latin typeface="Arial Narrow" panose="020B0606020202030204" pitchFamily="34" charset="0"/>
              </a:rPr>
              <a:t>30% </a:t>
            </a:r>
          </a:p>
          <a:p>
            <a:pPr marL="457200" indent="-457200">
              <a:buClr>
                <a:srgbClr val="262C40"/>
              </a:buClr>
              <a:buAutoNum type="arabicPeriod"/>
            </a:pPr>
            <a:r>
              <a:rPr lang="en-CA" sz="2800" b="1" dirty="0">
                <a:solidFill>
                  <a:schemeClr val="tx1">
                    <a:lumMod val="75000"/>
                    <a:lumOff val="25000"/>
                  </a:schemeClr>
                </a:solidFill>
                <a:latin typeface="Arial Narrow" panose="020B0606020202030204" pitchFamily="34" charset="0"/>
              </a:rPr>
              <a:t>65%</a:t>
            </a:r>
          </a:p>
          <a:p>
            <a:pPr marL="457200" indent="-457200">
              <a:buClr>
                <a:srgbClr val="262C40"/>
              </a:buClr>
              <a:buAutoNum type="arabicPeriod"/>
            </a:pPr>
            <a:r>
              <a:rPr lang="en-CA" sz="2800" b="1" dirty="0">
                <a:solidFill>
                  <a:schemeClr val="tx1">
                    <a:lumMod val="75000"/>
                    <a:lumOff val="25000"/>
                  </a:schemeClr>
                </a:solidFill>
                <a:latin typeface="Arial Narrow" panose="020B0606020202030204" pitchFamily="34" charset="0"/>
              </a:rPr>
              <a:t>78%</a:t>
            </a:r>
          </a:p>
          <a:p>
            <a:pPr marL="457200" indent="-457200">
              <a:buClr>
                <a:srgbClr val="262C40"/>
              </a:buClr>
              <a:buAutoNum type="arabicPeriod"/>
            </a:pPr>
            <a:r>
              <a:rPr lang="en-CA" sz="2800" b="1" dirty="0">
                <a:solidFill>
                  <a:schemeClr val="tx1">
                    <a:lumMod val="75000"/>
                    <a:lumOff val="25000"/>
                  </a:schemeClr>
                </a:solidFill>
                <a:latin typeface="Arial Narrow" panose="020B0606020202030204" pitchFamily="34" charset="0"/>
              </a:rPr>
              <a:t>90% </a:t>
            </a:r>
          </a:p>
        </p:txBody>
      </p:sp>
      <p:pic>
        <p:nvPicPr>
          <p:cNvPr id="16" name="Picture 15">
            <a:extLst>
              <a:ext uri="{FF2B5EF4-FFF2-40B4-BE49-F238E27FC236}">
                <a16:creationId xmlns:a16="http://schemas.microsoft.com/office/drawing/2014/main" id="{76ED87E0-AE0B-435B-A95D-98526FB50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247" y="21473"/>
            <a:ext cx="1371600" cy="2440569"/>
          </a:xfrm>
          <a:prstGeom prst="rect">
            <a:avLst/>
          </a:prstGeom>
        </p:spPr>
      </p:pic>
    </p:spTree>
    <p:extLst>
      <p:ext uri="{BB962C8B-B14F-4D97-AF65-F5344CB8AC3E}">
        <p14:creationId xmlns:p14="http://schemas.microsoft.com/office/powerpoint/2010/main" val="129187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22">
                                            <p:txEl>
                                              <p:pRg st="3" end="3"/>
                                            </p:txEl>
                                          </p:spTgt>
                                        </p:tgtEl>
                                        <p:attrNameLst>
                                          <p:attrName>style.color</p:attrName>
                                        </p:attrNameLst>
                                      </p:cBhvr>
                                      <p:to>
                                        <a:srgbClr val="2E75B5"/>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4607F"/>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l="7109" r="549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378759" y="2264544"/>
            <a:ext cx="8386482" cy="3626224"/>
          </a:xfrm>
          <a:prstGeom prst="roundRect">
            <a:avLst/>
          </a:prstGeom>
          <a:solidFill>
            <a:schemeClr val="bg1"/>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8D2F6F99-C5EB-487E-A638-165C7B625F53}"/>
              </a:ext>
            </a:extLst>
          </p:cNvPr>
          <p:cNvSpPr txBox="1"/>
          <p:nvPr/>
        </p:nvSpPr>
        <p:spPr>
          <a:xfrm>
            <a:off x="672352" y="2339108"/>
            <a:ext cx="7749988" cy="1077218"/>
          </a:xfrm>
          <a:prstGeom prst="rect">
            <a:avLst/>
          </a:prstGeom>
          <a:noFill/>
        </p:spPr>
        <p:txBody>
          <a:bodyPr wrap="square" rtlCol="0">
            <a:spAutoFit/>
          </a:bodyPr>
          <a:lstStyle/>
          <a:p>
            <a:pPr algn="ctr">
              <a:buClr>
                <a:srgbClr val="262C40"/>
              </a:buClr>
            </a:pPr>
            <a:r>
              <a:rPr lang="en-CA" sz="3200" b="1" dirty="0">
                <a:solidFill>
                  <a:srgbClr val="262C40"/>
                </a:solidFill>
                <a:latin typeface="Arial Narrow" panose="020B0606020202030204" pitchFamily="34" charset="0"/>
              </a:rPr>
              <a:t>Overall statin intolerance occurs in what </a:t>
            </a:r>
          </a:p>
          <a:p>
            <a:pPr algn="ctr">
              <a:buClr>
                <a:srgbClr val="262C40"/>
              </a:buClr>
            </a:pPr>
            <a:r>
              <a:rPr lang="en-CA" sz="3200" b="1" dirty="0">
                <a:solidFill>
                  <a:srgbClr val="262C40"/>
                </a:solidFill>
                <a:latin typeface="Arial Narrow" panose="020B0606020202030204" pitchFamily="34" charset="0"/>
              </a:rPr>
              <a:t>proportion of treated patients?</a:t>
            </a: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62110"/>
            <a:ext cx="7749988" cy="0"/>
          </a:xfrm>
          <a:prstGeom prst="line">
            <a:avLst/>
          </a:prstGeom>
          <a:ln w="28575"/>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1125070" y="3696568"/>
            <a:ext cx="7297270" cy="1815882"/>
          </a:xfrm>
          <a:prstGeom prst="rect">
            <a:avLst/>
          </a:prstGeom>
          <a:noFill/>
        </p:spPr>
        <p:txBody>
          <a:bodyPr wrap="square" rtlCol="0">
            <a:spAutoFit/>
          </a:bodyPr>
          <a:lstStyle/>
          <a:p>
            <a:pPr marL="457200" indent="-457200">
              <a:buClr>
                <a:srgbClr val="262C40"/>
              </a:buClr>
              <a:buAutoNum type="arabicPeriod"/>
            </a:pPr>
            <a:r>
              <a:rPr lang="en-CA" sz="2800" b="1" dirty="0">
                <a:solidFill>
                  <a:schemeClr val="tx1">
                    <a:lumMod val="75000"/>
                    <a:lumOff val="25000"/>
                  </a:schemeClr>
                </a:solidFill>
                <a:latin typeface="Arial Narrow" panose="020B0606020202030204" pitchFamily="34" charset="0"/>
              </a:rPr>
              <a:t>&lt; 10%</a:t>
            </a:r>
          </a:p>
          <a:p>
            <a:pPr marL="457200" indent="-457200">
              <a:buClr>
                <a:srgbClr val="262C40"/>
              </a:buClr>
              <a:buAutoNum type="arabicPeriod"/>
            </a:pPr>
            <a:r>
              <a:rPr lang="en-CA" sz="2800" b="1" dirty="0">
                <a:solidFill>
                  <a:schemeClr val="tx1">
                    <a:lumMod val="75000"/>
                    <a:lumOff val="25000"/>
                  </a:schemeClr>
                </a:solidFill>
                <a:latin typeface="Arial Narrow" panose="020B0606020202030204" pitchFamily="34" charset="0"/>
              </a:rPr>
              <a:t>10-15%</a:t>
            </a:r>
          </a:p>
          <a:p>
            <a:pPr marL="457200" indent="-457200">
              <a:buClr>
                <a:srgbClr val="262C40"/>
              </a:buClr>
              <a:buAutoNum type="arabicPeriod"/>
            </a:pPr>
            <a:r>
              <a:rPr lang="en-CA" sz="2800" b="1" dirty="0">
                <a:solidFill>
                  <a:schemeClr val="tx1">
                    <a:lumMod val="75000"/>
                    <a:lumOff val="25000"/>
                  </a:schemeClr>
                </a:solidFill>
                <a:latin typeface="Arial Narrow" panose="020B0606020202030204" pitchFamily="34" charset="0"/>
              </a:rPr>
              <a:t>15-20%</a:t>
            </a:r>
          </a:p>
          <a:p>
            <a:pPr marL="457200" indent="-457200">
              <a:buClr>
                <a:srgbClr val="262C40"/>
              </a:buClr>
              <a:buAutoNum type="arabicPeriod"/>
            </a:pPr>
            <a:r>
              <a:rPr lang="en-CA" sz="2800" b="1" dirty="0">
                <a:solidFill>
                  <a:schemeClr val="tx1">
                    <a:lumMod val="75000"/>
                    <a:lumOff val="25000"/>
                  </a:schemeClr>
                </a:solidFill>
                <a:latin typeface="Arial Narrow" panose="020B0606020202030204" pitchFamily="34" charset="0"/>
              </a:rPr>
              <a:t>&gt;20%</a:t>
            </a:r>
          </a:p>
        </p:txBody>
      </p:sp>
      <p:pic>
        <p:nvPicPr>
          <p:cNvPr id="16" name="Picture 15">
            <a:extLst>
              <a:ext uri="{FF2B5EF4-FFF2-40B4-BE49-F238E27FC236}">
                <a16:creationId xmlns:a16="http://schemas.microsoft.com/office/drawing/2014/main" id="{76ED87E0-AE0B-435B-A95D-98526FB50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392" y="10643"/>
            <a:ext cx="1371600" cy="2440569"/>
          </a:xfrm>
          <a:prstGeom prst="rect">
            <a:avLst/>
          </a:prstGeom>
        </p:spPr>
      </p:pic>
    </p:spTree>
    <p:extLst>
      <p:ext uri="{BB962C8B-B14F-4D97-AF65-F5344CB8AC3E}">
        <p14:creationId xmlns:p14="http://schemas.microsoft.com/office/powerpoint/2010/main" val="251181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22">
                                            <p:txEl>
                                              <p:pRg st="1" end="1"/>
                                            </p:txEl>
                                          </p:spTgt>
                                        </p:tgtEl>
                                        <p:attrNameLst>
                                          <p:attrName>style.color</p:attrName>
                                        </p:attrNameLst>
                                      </p:cBhvr>
                                      <p:to>
                                        <a:srgbClr val="2E75B5"/>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313763" y="133022"/>
            <a:ext cx="8659905" cy="707886"/>
          </a:xfrm>
          <a:prstGeom prst="rect">
            <a:avLst/>
          </a:prstGeom>
          <a:noFill/>
        </p:spPr>
        <p:txBody>
          <a:bodyPr wrap="square" rtlCol="0">
            <a:spAutoFit/>
          </a:bodyPr>
          <a:lstStyle/>
          <a:p>
            <a:pPr lvl="0" algn="ctr"/>
            <a:r>
              <a:rPr lang="en-CA" sz="4000" b="1" dirty="0">
                <a:solidFill>
                  <a:prstClr val="white"/>
                </a:solidFill>
                <a:latin typeface="Arial Narrow" panose="020B0606020202030204" pitchFamily="34" charset="0"/>
              </a:rPr>
              <a:t>Disclosure of Financial Support</a:t>
            </a:r>
          </a:p>
        </p:txBody>
      </p:sp>
      <p:sp>
        <p:nvSpPr>
          <p:cNvPr id="10" name="Content Placeholder 2">
            <a:extLst>
              <a:ext uri="{FF2B5EF4-FFF2-40B4-BE49-F238E27FC236}">
                <a16:creationId xmlns:a16="http://schemas.microsoft.com/office/drawing/2014/main" id="{3FB2ADB9-2DBF-438F-ADD9-CA5D35726E0B}"/>
              </a:ext>
            </a:extLst>
          </p:cNvPr>
          <p:cNvSpPr txBox="1">
            <a:spLocks/>
          </p:cNvSpPr>
          <p:nvPr/>
        </p:nvSpPr>
        <p:spPr>
          <a:xfrm>
            <a:off x="271009" y="1278357"/>
            <a:ext cx="8720592" cy="4909751"/>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This program has received financial support from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Amgen Canada </a:t>
            </a: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in the form of an educational grant.</a:t>
            </a:r>
            <a:endPar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This program has received in-kind support from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Amgen Canada </a:t>
            </a: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in the form of logistical support. </a:t>
            </a:r>
            <a:endPar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2400" b="1" i="0" u="sng" strike="noStrike" kern="0" cap="none" spc="0" normalizeH="0" baseline="0" noProof="0" dirty="0">
                <a:ln>
                  <a:noFill/>
                </a:ln>
                <a:solidFill>
                  <a:srgbClr val="54607F"/>
                </a:solidFill>
                <a:effectLst/>
                <a:uLnTx/>
                <a:uFillTx/>
                <a:latin typeface="Arial Narrow" panose="020B0606020202030204" pitchFamily="34" charset="0"/>
                <a:ea typeface="+mn-ea"/>
                <a:cs typeface="+mn-cs"/>
                <a:sym typeface="Arial Narrow Bold" charset="0"/>
              </a:rPr>
              <a:t>Potential for conflict(s) of interest:</a:t>
            </a:r>
            <a:endParaRPr kumimoji="0" lang="en-US" sz="2400" b="1" i="0" u="none" strike="noStrike" kern="0" cap="none" spc="0" normalizeH="0" baseline="0" noProof="0" dirty="0">
              <a:ln>
                <a:noFill/>
              </a:ln>
              <a:solidFill>
                <a:srgbClr val="54607F"/>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endParaRPr kumimoji="0" lang="en-US" sz="2400" b="1" i="0" u="sng"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srgbClr val="54607F"/>
                </a:solidFill>
                <a:effectLst/>
                <a:uLnTx/>
                <a:uFillTx/>
                <a:latin typeface="Arial Narrow" panose="020B0606020202030204" pitchFamily="34" charset="0"/>
                <a:ea typeface="+mn-ea"/>
                <a:cs typeface="+mn-cs"/>
                <a:sym typeface="Arial Narrow Bold" charset="0"/>
              </a:rPr>
              <a:t>[Presenter]</a:t>
            </a:r>
            <a:r>
              <a:rPr kumimoji="0" lang="en-US" sz="2400" b="1" i="1" u="none" strike="noStrike" kern="0" cap="none" spc="0" normalizeH="0" baseline="0" noProof="0" dirty="0">
                <a:ln>
                  <a:noFill/>
                </a:ln>
                <a:solidFill>
                  <a:srgbClr val="54607F"/>
                </a:solidFill>
                <a:effectLst/>
                <a:uLnTx/>
                <a:uFillTx/>
                <a:latin typeface="Arial Narrow" panose="020B0606020202030204" pitchFamily="34" charset="0"/>
                <a:ea typeface="+mn-ea"/>
                <a:cs typeface="+mn-cs"/>
                <a:sym typeface="Arial Narrow Bold" charset="0"/>
              </a:rPr>
              <a:t>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has received [payment/funding, etc.] from [organization supporting this program AND/OR organization whose product(s) are being discussed in this program].</a:t>
            </a:r>
          </a:p>
          <a:p>
            <a:pPr marL="0" marR="0" lvl="1" indent="0" algn="l" defTabSz="914400" rtl="0" eaLnBrk="1" fontAlgn="auto" latinLnBrk="0" hangingPunct="1">
              <a:lnSpc>
                <a:spcPct val="110000"/>
              </a:lnSpc>
              <a:spcBef>
                <a:spcPts val="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110000"/>
              </a:lnSpc>
              <a:spcBef>
                <a:spcPts val="0"/>
              </a:spcBef>
              <a:spcAft>
                <a:spcPts val="0"/>
              </a:spcAft>
              <a:buClr>
                <a:srgbClr val="595959"/>
              </a:buClr>
              <a:buSzTx/>
              <a:buFont typeface="Arial" panose="020B0604020202020204" pitchFamily="34" charset="0"/>
              <a:buNone/>
              <a:tabLst/>
              <a:defRPr/>
            </a:pP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Italic" charset="0"/>
              </a:rPr>
              <a:t>Amgen Canada developed, licenses, distributes and benefits from the sale of  a product that will be discussed in this program</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1"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p:txBody>
      </p:sp>
    </p:spTree>
    <p:extLst>
      <p:ext uri="{BB962C8B-B14F-4D97-AF65-F5344CB8AC3E}">
        <p14:creationId xmlns:p14="http://schemas.microsoft.com/office/powerpoint/2010/main" val="2725278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062318"/>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046707"/>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61604"/>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8799" y="226367"/>
            <a:ext cx="9162798" cy="523220"/>
          </a:xfrm>
          <a:prstGeom prst="rect">
            <a:avLst/>
          </a:prstGeom>
          <a:noFill/>
        </p:spPr>
        <p:txBody>
          <a:bodyPr wrap="square" rtlCol="0">
            <a:spAutoFit/>
          </a:bodyPr>
          <a:lstStyle/>
          <a:p>
            <a:pPr lvl="0" algn="ctr" defTabSz="342991">
              <a:defRPr/>
            </a:pPr>
            <a:r>
              <a:rPr lang="en-US" sz="2800" b="1" dirty="0">
                <a:solidFill>
                  <a:prstClr val="white"/>
                </a:solidFill>
                <a:latin typeface="Arial Narrow" panose="020B0606020202030204" pitchFamily="34" charset="0"/>
              </a:rPr>
              <a:t>Statin-Associated Muscle Symptoms vs. Statin Intolerance</a:t>
            </a:r>
          </a:p>
        </p:txBody>
      </p:sp>
      <p:sp>
        <p:nvSpPr>
          <p:cNvPr id="159" name="Text Box 29">
            <a:extLst>
              <a:ext uri="{FF2B5EF4-FFF2-40B4-BE49-F238E27FC236}">
                <a16:creationId xmlns:a16="http://schemas.microsoft.com/office/drawing/2014/main" id="{0A79006A-C36B-49B4-AA31-E0EFBD9C5BC9}"/>
              </a:ext>
            </a:extLst>
          </p:cNvPr>
          <p:cNvSpPr txBox="1">
            <a:spLocks noChangeArrowheads="1"/>
          </p:cNvSpPr>
          <p:nvPr/>
        </p:nvSpPr>
        <p:spPr bwMode="auto">
          <a:xfrm>
            <a:off x="107334" y="6361604"/>
            <a:ext cx="8726037" cy="384721"/>
          </a:xfrm>
          <a:prstGeom prst="rect">
            <a:avLst/>
          </a:prstGeom>
          <a:noFill/>
          <a:ln w="9525">
            <a:noFill/>
            <a:miter lim="800000"/>
            <a:headEnd/>
            <a:tailEnd/>
          </a:ln>
        </p:spPr>
        <p:txBody>
          <a:bodyPr wrap="square">
            <a:spAutoFit/>
          </a:bodyPr>
          <a:lstStyle/>
          <a:p>
            <a:r>
              <a:rPr lang="en-CA" sz="1000" dirty="0">
                <a:solidFill>
                  <a:srgbClr val="FFFFFF"/>
                </a:solidFill>
                <a:latin typeface="Arial Narrow" pitchFamily="34" charset="0"/>
                <a:cs typeface="Arial" charset="0"/>
              </a:rPr>
              <a:t>* Death from hyperkalemia-induced arrhythmia or disseminated intravascular coagulation </a:t>
            </a:r>
          </a:p>
          <a:p>
            <a:r>
              <a:rPr lang="en-CA" sz="900" dirty="0">
                <a:solidFill>
                  <a:srgbClr val="FFFFFF"/>
                </a:solidFill>
                <a:latin typeface="Arial Narrow" pitchFamily="34" charset="0"/>
                <a:cs typeface="Arial" charset="0"/>
              </a:rPr>
              <a:t>Banach M, et al. Arch Med Sci. 2015;11:1-23</a:t>
            </a:r>
          </a:p>
        </p:txBody>
      </p:sp>
      <p:cxnSp>
        <p:nvCxnSpPr>
          <p:cNvPr id="23" name="Straight Connector 22">
            <a:extLst>
              <a:ext uri="{FF2B5EF4-FFF2-40B4-BE49-F238E27FC236}">
                <a16:creationId xmlns:a16="http://schemas.microsoft.com/office/drawing/2014/main" id="{720A15C5-68F5-47DB-AA5D-3DC84E761097}"/>
              </a:ext>
            </a:extLst>
          </p:cNvPr>
          <p:cNvCxnSpPr>
            <a:cxnSpLocks/>
          </p:cNvCxnSpPr>
          <p:nvPr/>
        </p:nvCxnSpPr>
        <p:spPr>
          <a:xfrm>
            <a:off x="107334" y="1849827"/>
            <a:ext cx="4212468" cy="0"/>
          </a:xfrm>
          <a:prstGeom prst="line">
            <a:avLst/>
          </a:prstGeom>
          <a:noFill/>
          <a:ln w="9525" cap="flat" cmpd="sng" algn="ctr">
            <a:solidFill>
              <a:sysClr val="window" lastClr="FFFFFF">
                <a:lumMod val="85000"/>
              </a:sysClr>
            </a:solidFill>
            <a:prstDash val="solid"/>
            <a:headEnd type="oval" w="lg" len="lg"/>
            <a:tailEnd type="oval" w="lg" len="lg"/>
          </a:ln>
          <a:effectLst/>
        </p:spPr>
      </p:cxnSp>
      <p:sp>
        <p:nvSpPr>
          <p:cNvPr id="24" name="Arrow: Chevron 23">
            <a:extLst>
              <a:ext uri="{FF2B5EF4-FFF2-40B4-BE49-F238E27FC236}">
                <a16:creationId xmlns:a16="http://schemas.microsoft.com/office/drawing/2014/main" id="{37C0FA71-D7E9-4131-A9C4-6BEE6E7FDEE2}"/>
              </a:ext>
            </a:extLst>
          </p:cNvPr>
          <p:cNvSpPr/>
          <p:nvPr/>
        </p:nvSpPr>
        <p:spPr>
          <a:xfrm>
            <a:off x="496568" y="1533392"/>
            <a:ext cx="3434000" cy="632850"/>
          </a:xfrm>
          <a:prstGeom prst="chevron">
            <a:avLst/>
          </a:prstGeom>
          <a:gradFill flip="none" rotWithShape="1">
            <a:gsLst>
              <a:gs pos="0">
                <a:srgbClr val="54607F">
                  <a:shade val="30000"/>
                  <a:satMod val="115000"/>
                </a:srgbClr>
              </a:gs>
              <a:gs pos="50000">
                <a:srgbClr val="54607F">
                  <a:shade val="67500"/>
                  <a:satMod val="115000"/>
                </a:srgbClr>
              </a:gs>
              <a:gs pos="100000">
                <a:srgbClr val="54607F">
                  <a:shade val="100000"/>
                  <a:satMod val="115000"/>
                </a:srgbClr>
              </a:gs>
            </a:gsLst>
            <a:lin ang="0" scaled="1"/>
            <a:tileRect/>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Arial" panose="020B0604020202020204" pitchFamily="34" charset="0"/>
              </a:rPr>
              <a:t>Muscle-Related Side Effects</a:t>
            </a:r>
          </a:p>
        </p:txBody>
      </p:sp>
      <p:cxnSp>
        <p:nvCxnSpPr>
          <p:cNvPr id="25" name="Straight Connector 24">
            <a:extLst>
              <a:ext uri="{FF2B5EF4-FFF2-40B4-BE49-F238E27FC236}">
                <a16:creationId xmlns:a16="http://schemas.microsoft.com/office/drawing/2014/main" id="{FBC56D76-C17F-426E-AA0B-78A20DEF6640}"/>
              </a:ext>
            </a:extLst>
          </p:cNvPr>
          <p:cNvCxnSpPr>
            <a:cxnSpLocks/>
          </p:cNvCxnSpPr>
          <p:nvPr/>
        </p:nvCxnSpPr>
        <p:spPr>
          <a:xfrm>
            <a:off x="4817384" y="1849827"/>
            <a:ext cx="4212468" cy="0"/>
          </a:xfrm>
          <a:prstGeom prst="line">
            <a:avLst/>
          </a:prstGeom>
          <a:noFill/>
          <a:ln w="9525" cap="flat" cmpd="sng" algn="ctr">
            <a:solidFill>
              <a:sysClr val="window" lastClr="FFFFFF">
                <a:lumMod val="85000"/>
              </a:sysClr>
            </a:solidFill>
            <a:prstDash val="solid"/>
            <a:headEnd type="oval" w="lg" len="lg"/>
            <a:tailEnd type="oval" w="lg" len="lg"/>
          </a:ln>
          <a:effectLst/>
        </p:spPr>
      </p:cxnSp>
      <p:sp>
        <p:nvSpPr>
          <p:cNvPr id="26" name="Arrow: Chevron 25">
            <a:extLst>
              <a:ext uri="{FF2B5EF4-FFF2-40B4-BE49-F238E27FC236}">
                <a16:creationId xmlns:a16="http://schemas.microsoft.com/office/drawing/2014/main" id="{21D6762F-7E6C-49DF-9CF9-B0122178C6CD}"/>
              </a:ext>
            </a:extLst>
          </p:cNvPr>
          <p:cNvSpPr/>
          <p:nvPr/>
        </p:nvSpPr>
        <p:spPr>
          <a:xfrm flipH="1">
            <a:off x="5206618" y="1533392"/>
            <a:ext cx="3434000" cy="632850"/>
          </a:xfrm>
          <a:prstGeom prst="chevron">
            <a:avLst/>
          </a:prstGeom>
          <a:gradFill flip="none" rotWithShape="1">
            <a:gsLst>
              <a:gs pos="0">
                <a:srgbClr val="FC8004">
                  <a:shade val="30000"/>
                  <a:satMod val="115000"/>
                </a:srgbClr>
              </a:gs>
              <a:gs pos="50000">
                <a:srgbClr val="FC8004">
                  <a:shade val="67500"/>
                  <a:satMod val="115000"/>
                </a:srgbClr>
              </a:gs>
              <a:gs pos="100000">
                <a:srgbClr val="FC8004">
                  <a:shade val="100000"/>
                  <a:satMod val="115000"/>
                </a:srgbClr>
              </a:gs>
            </a:gsLst>
            <a:lin ang="0" scaled="1"/>
            <a:tileRect/>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Arial" panose="020B0604020202020204" pitchFamily="34" charset="0"/>
              </a:rPr>
              <a:t>Statin Intolerance</a:t>
            </a:r>
          </a:p>
        </p:txBody>
      </p:sp>
      <p:cxnSp>
        <p:nvCxnSpPr>
          <p:cNvPr id="27" name="Straight Connector 26">
            <a:extLst>
              <a:ext uri="{FF2B5EF4-FFF2-40B4-BE49-F238E27FC236}">
                <a16:creationId xmlns:a16="http://schemas.microsoft.com/office/drawing/2014/main" id="{297E14F1-7FBD-47F8-8648-F10B3163DEB0}"/>
              </a:ext>
            </a:extLst>
          </p:cNvPr>
          <p:cNvCxnSpPr>
            <a:cxnSpLocks/>
          </p:cNvCxnSpPr>
          <p:nvPr/>
        </p:nvCxnSpPr>
        <p:spPr>
          <a:xfrm>
            <a:off x="4572000" y="2360053"/>
            <a:ext cx="0" cy="367200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6D2FED3-884D-49B2-A188-E3ECAA1B3539}"/>
              </a:ext>
            </a:extLst>
          </p:cNvPr>
          <p:cNvSpPr txBox="1"/>
          <p:nvPr/>
        </p:nvSpPr>
        <p:spPr>
          <a:xfrm>
            <a:off x="496567" y="2303908"/>
            <a:ext cx="3433987" cy="3672000"/>
          </a:xfrm>
          <a:prstGeom prst="rect">
            <a:avLst/>
          </a:prstGeom>
          <a:solidFill>
            <a:srgbClr val="525F83">
              <a:alpha val="20000"/>
            </a:srgbClr>
          </a:solidFill>
        </p:spPr>
        <p:txBody>
          <a:bodyPr wrap="square" rtlCol="0">
            <a:noAutofit/>
          </a:bodyPr>
          <a:lstStyle/>
          <a:p>
            <a:pPr marL="285750" indent="-285750">
              <a:buClr>
                <a:srgbClr val="262C40"/>
              </a:buClr>
              <a:buFont typeface="Wingdings" panose="05000000000000000000" pitchFamily="2" charset="2"/>
              <a:buChar char="§"/>
            </a:pPr>
            <a:r>
              <a:rPr lang="en-CA" sz="1600" dirty="0">
                <a:latin typeface="Arial Narrow" panose="020B0606020202030204" pitchFamily="34" charset="0"/>
              </a:rPr>
              <a:t>90% of all cases appear within the first 6 months after treatment initiation or dose up-titration </a:t>
            </a:r>
          </a:p>
          <a:p>
            <a:pPr marL="285750" indent="-285750">
              <a:buClr>
                <a:srgbClr val="262C40"/>
              </a:buClr>
              <a:buFont typeface="Wingdings" panose="05000000000000000000" pitchFamily="2" charset="2"/>
              <a:buChar char="§"/>
            </a:pPr>
            <a:r>
              <a:rPr lang="en-CA" sz="1600" dirty="0">
                <a:latin typeface="Arial Narrow" panose="020B0606020202030204" pitchFamily="34" charset="0"/>
              </a:rPr>
              <a:t>Muscle aches (myalgia), weakness, stiffness and cramps</a:t>
            </a:r>
          </a:p>
          <a:p>
            <a:pPr marL="285750" indent="-285750">
              <a:buClr>
                <a:srgbClr val="262C40"/>
              </a:buClr>
              <a:buFont typeface="Wingdings" panose="05000000000000000000" pitchFamily="2" charset="2"/>
              <a:buChar char="§"/>
            </a:pPr>
            <a:r>
              <a:rPr lang="en-CA" sz="1600" dirty="0">
                <a:latin typeface="Arial Narrow" panose="020B0606020202030204" pitchFamily="34" charset="0"/>
              </a:rPr>
              <a:t>Myopathy (myositis): accompanied with CK 10 x ULN</a:t>
            </a:r>
          </a:p>
          <a:p>
            <a:pPr marL="742950" lvl="1" indent="-285750">
              <a:buClr>
                <a:srgbClr val="262C40"/>
              </a:buClr>
              <a:buFont typeface="Arial Narrow" panose="020B0606020202030204" pitchFamily="34" charset="0"/>
              <a:buChar char="─"/>
            </a:pPr>
            <a:r>
              <a:rPr lang="en-CA" sz="1400" dirty="0">
                <a:latin typeface="Arial Narrow" panose="020B0606020202030204" pitchFamily="34" charset="0"/>
              </a:rPr>
              <a:t>Patients with normal CK may also have symptoms of myopathy with statin therapy</a:t>
            </a:r>
          </a:p>
          <a:p>
            <a:pPr marL="285750" lvl="1" indent="-285750">
              <a:buClr>
                <a:srgbClr val="262C40"/>
              </a:buClr>
              <a:buFont typeface="Wingdings" panose="05000000000000000000" pitchFamily="2" charset="2"/>
              <a:buChar char="§"/>
            </a:pPr>
            <a:r>
              <a:rPr lang="en-CA" sz="1600" dirty="0">
                <a:latin typeface="Arial Narrow" panose="020B0606020202030204" pitchFamily="34" charset="0"/>
              </a:rPr>
              <a:t>Rhabdomyolysis: CK &gt;50 x ULN, </a:t>
            </a:r>
            <a:r>
              <a:rPr lang="en-CA" sz="1600" dirty="0" err="1">
                <a:latin typeface="Arial Narrow" panose="020B0606020202030204" pitchFamily="34" charset="0"/>
              </a:rPr>
              <a:t>myoglobinemia</a:t>
            </a:r>
            <a:r>
              <a:rPr lang="en-CA" sz="1600" dirty="0">
                <a:latin typeface="Arial Narrow" panose="020B0606020202030204" pitchFamily="34" charset="0"/>
              </a:rPr>
              <a:t>, myoglobinuria-induced acute renal failure; resulting in skeletal muscle injury; 10% risk of death*</a:t>
            </a:r>
          </a:p>
        </p:txBody>
      </p:sp>
      <p:sp>
        <p:nvSpPr>
          <p:cNvPr id="15" name="TextBox 14">
            <a:extLst>
              <a:ext uri="{FF2B5EF4-FFF2-40B4-BE49-F238E27FC236}">
                <a16:creationId xmlns:a16="http://schemas.microsoft.com/office/drawing/2014/main" id="{EE9C5D62-E171-44B3-B2F7-4712F4CAD184}"/>
              </a:ext>
            </a:extLst>
          </p:cNvPr>
          <p:cNvSpPr txBox="1"/>
          <p:nvPr/>
        </p:nvSpPr>
        <p:spPr>
          <a:xfrm>
            <a:off x="5206618" y="2349152"/>
            <a:ext cx="3433987" cy="3672000"/>
          </a:xfrm>
          <a:prstGeom prst="rect">
            <a:avLst/>
          </a:prstGeom>
          <a:solidFill>
            <a:srgbClr val="FC8004">
              <a:alpha val="20000"/>
            </a:srgbClr>
          </a:solidFill>
        </p:spPr>
        <p:txBody>
          <a:bodyPr wrap="square" rtlCol="0">
            <a:spAutoFit/>
          </a:bodyPr>
          <a:lstStyle/>
          <a:p>
            <a:pPr marL="285750" indent="-285750">
              <a:buClr>
                <a:srgbClr val="262C40"/>
              </a:buClr>
              <a:buFont typeface="Wingdings" panose="05000000000000000000" pitchFamily="2" charset="2"/>
              <a:buChar char="§"/>
            </a:pPr>
            <a:r>
              <a:rPr lang="en-CA" sz="1600" dirty="0">
                <a:latin typeface="Arial Narrow" panose="020B0606020202030204" pitchFamily="34" charset="0"/>
              </a:rPr>
              <a:t>Occurs in 10% to 15% of patients </a:t>
            </a:r>
          </a:p>
          <a:p>
            <a:pPr marL="285750" indent="-285750">
              <a:buClr>
                <a:srgbClr val="262C40"/>
              </a:buClr>
              <a:buFont typeface="Wingdings" panose="05000000000000000000" pitchFamily="2" charset="2"/>
              <a:buChar char="§"/>
            </a:pPr>
            <a:r>
              <a:rPr lang="en-CA" sz="1600" dirty="0">
                <a:latin typeface="Arial Narrow" panose="020B0606020202030204" pitchFamily="34" charset="0"/>
              </a:rPr>
              <a:t>Defined by NLA* as the inability to tolerate at least 2 statins (one at lowest daily dose and one at any daily dose) due to symptoms or abnormal labs – temporarily related to statin treatment </a:t>
            </a:r>
          </a:p>
          <a:p>
            <a:pPr marL="742950" lvl="1" indent="-285750">
              <a:buClr>
                <a:srgbClr val="262C40"/>
              </a:buClr>
              <a:buFont typeface="Arial Narrow" panose="020B0606020202030204" pitchFamily="34" charset="0"/>
              <a:buChar char="─"/>
            </a:pPr>
            <a:r>
              <a:rPr lang="en-CA" sz="1400" dirty="0">
                <a:latin typeface="Arial Narrow" panose="020B0606020202030204" pitchFamily="34" charset="0"/>
              </a:rPr>
              <a:t>Complete intolerance – intolerant to any statin at any dose</a:t>
            </a:r>
          </a:p>
          <a:p>
            <a:pPr marL="742950" lvl="1" indent="-285750">
              <a:buClr>
                <a:srgbClr val="262C40"/>
              </a:buClr>
              <a:buFont typeface="Arial Narrow" panose="020B0606020202030204" pitchFamily="34" charset="0"/>
              <a:buChar char="─"/>
            </a:pPr>
            <a:r>
              <a:rPr lang="en-CA" sz="1400" dirty="0">
                <a:latin typeface="Arial Narrow" panose="020B0606020202030204" pitchFamily="34" charset="0"/>
              </a:rPr>
              <a:t>Partial intolerance – intolerant to some statins and some doses </a:t>
            </a:r>
          </a:p>
          <a:p>
            <a:pPr marL="285750" lvl="1" indent="-285750">
              <a:buClr>
                <a:srgbClr val="262C40"/>
              </a:buClr>
              <a:buFont typeface="Wingdings" panose="05000000000000000000" pitchFamily="2" charset="2"/>
              <a:buChar char="§"/>
            </a:pPr>
            <a:r>
              <a:rPr lang="en-CA" sz="1600" dirty="0">
                <a:latin typeface="Arial Narrow" panose="020B0606020202030204" pitchFamily="34" charset="0"/>
              </a:rPr>
              <a:t>Could result from: Muscle symptoms, headache, sleep disorders, dyspepsia, nausea, rash, alopecia, erectile dysfunction, gynecomastia, and/or arthritis</a:t>
            </a:r>
          </a:p>
        </p:txBody>
      </p:sp>
      <p:sp>
        <p:nvSpPr>
          <p:cNvPr id="3" name="TextBox 2">
            <a:extLst>
              <a:ext uri="{FF2B5EF4-FFF2-40B4-BE49-F238E27FC236}">
                <a16:creationId xmlns:a16="http://schemas.microsoft.com/office/drawing/2014/main" id="{54204D29-32E8-4600-BB91-C448EC89D358}"/>
              </a:ext>
            </a:extLst>
          </p:cNvPr>
          <p:cNvSpPr txBox="1"/>
          <p:nvPr/>
        </p:nvSpPr>
        <p:spPr>
          <a:xfrm>
            <a:off x="543415" y="6032053"/>
            <a:ext cx="4212466" cy="261610"/>
          </a:xfrm>
          <a:prstGeom prst="rect">
            <a:avLst/>
          </a:prstGeom>
          <a:noFill/>
        </p:spPr>
        <p:txBody>
          <a:bodyPr wrap="square" rtlCol="0">
            <a:spAutoFit/>
          </a:bodyPr>
          <a:lstStyle/>
          <a:p>
            <a:r>
              <a:rPr lang="en-US" sz="1100" dirty="0">
                <a:latin typeface="Arial Narrow" panose="020B0606020202030204" pitchFamily="34" charset="0"/>
              </a:rPr>
              <a:t>* NLA –National Lipid Association</a:t>
            </a:r>
            <a:endParaRPr lang="en-CA" sz="1100" dirty="0">
              <a:latin typeface="Arial Narrow" panose="020B0606020202030204" pitchFamily="34" charset="0"/>
            </a:endParaRPr>
          </a:p>
        </p:txBody>
      </p:sp>
    </p:spTree>
    <p:extLst>
      <p:ext uri="{BB962C8B-B14F-4D97-AF65-F5344CB8AC3E}">
        <p14:creationId xmlns:p14="http://schemas.microsoft.com/office/powerpoint/2010/main" val="321746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9400" y="70134"/>
            <a:ext cx="9143998" cy="1200329"/>
          </a:xfrm>
          <a:prstGeom prst="rect">
            <a:avLst/>
          </a:prstGeom>
          <a:noFill/>
        </p:spPr>
        <p:txBody>
          <a:bodyPr wrap="square" rtlCol="0">
            <a:spAutoFit/>
          </a:bodyPr>
          <a:lstStyle/>
          <a:p>
            <a:pPr lvl="0" algn="ctr" defTabSz="342991">
              <a:defRPr/>
            </a:pPr>
            <a:r>
              <a:rPr lang="en-US" sz="3600" b="1" dirty="0">
                <a:solidFill>
                  <a:prstClr val="white"/>
                </a:solidFill>
                <a:latin typeface="Arial Narrow" panose="020B0606020202030204" pitchFamily="34" charset="0"/>
              </a:rPr>
              <a:t>Large Individual Variability in LDL-C Reduction with Atorvastatin 10 mg </a:t>
            </a:r>
          </a:p>
        </p:txBody>
      </p:sp>
      <p:grpSp>
        <p:nvGrpSpPr>
          <p:cNvPr id="163" name="Group 7">
            <a:extLst>
              <a:ext uri="{FF2B5EF4-FFF2-40B4-BE49-F238E27FC236}">
                <a16:creationId xmlns:a16="http://schemas.microsoft.com/office/drawing/2014/main" id="{CF3CE7B8-AA75-41F5-B16C-693B7FED7D83}"/>
              </a:ext>
            </a:extLst>
          </p:cNvPr>
          <p:cNvGrpSpPr>
            <a:grpSpLocks/>
          </p:cNvGrpSpPr>
          <p:nvPr/>
        </p:nvGrpSpPr>
        <p:grpSpPr bwMode="auto">
          <a:xfrm>
            <a:off x="684295" y="2444750"/>
            <a:ext cx="568325" cy="311150"/>
            <a:chOff x="4921365" y="2350167"/>
            <a:chExt cx="568666" cy="311896"/>
          </a:xfrm>
        </p:grpSpPr>
        <p:sp>
          <p:nvSpPr>
            <p:cNvPr id="164" name="Text Box 16">
              <a:extLst>
                <a:ext uri="{FF2B5EF4-FFF2-40B4-BE49-F238E27FC236}">
                  <a16:creationId xmlns:a16="http://schemas.microsoft.com/office/drawing/2014/main" id="{9F3905B3-042A-4F84-8CD5-7656E76D3A26}"/>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dirty="0">
                  <a:solidFill>
                    <a:srgbClr val="000000"/>
                  </a:solidFill>
                  <a:latin typeface="Arial Narrow"/>
                  <a:cs typeface="Arial Narrow"/>
                </a:rPr>
                <a:t>-10</a:t>
              </a:r>
            </a:p>
          </p:txBody>
        </p:sp>
        <p:sp>
          <p:nvSpPr>
            <p:cNvPr id="165" name="Line 13">
              <a:extLst>
                <a:ext uri="{FF2B5EF4-FFF2-40B4-BE49-F238E27FC236}">
                  <a16:creationId xmlns:a16="http://schemas.microsoft.com/office/drawing/2014/main" id="{0867FDA2-760B-47EA-BD05-D1A04C01E6C8}"/>
                </a:ext>
              </a:extLst>
            </p:cNvPr>
            <p:cNvSpPr>
              <a:spLocks noChangeShapeType="1"/>
            </p:cNvSpPr>
            <p:nvPr/>
          </p:nvSpPr>
          <p:spPr bwMode="auto">
            <a:xfrm rot="5400000">
              <a:off x="5436024" y="2452108"/>
              <a:ext cx="0" cy="108015"/>
            </a:xfrm>
            <a:prstGeom prst="line">
              <a:avLst/>
            </a:prstGeom>
            <a:noFill/>
            <a:ln w="9525">
              <a:solidFill>
                <a:srgbClr val="000000"/>
              </a:solidFill>
              <a:round/>
              <a:headEnd/>
              <a:tailEnd/>
            </a:ln>
          </p:spPr>
          <p:txBody>
            <a:bodyPr/>
            <a:lstStyle/>
            <a:p>
              <a:pPr>
                <a:defRPr/>
              </a:pPr>
              <a:endParaRPr lang="en-US" sz="2400" dirty="0">
                <a:solidFill>
                  <a:srgbClr val="000000"/>
                </a:solidFill>
                <a:effectLst>
                  <a:outerShdw blurRad="38100" dist="38100" dir="2700000" algn="tl">
                    <a:srgbClr val="000000">
                      <a:alpha val="43137"/>
                    </a:srgbClr>
                  </a:outerShdw>
                </a:effectLst>
                <a:latin typeface="Arial Narrow"/>
                <a:cs typeface="Arial Narrow"/>
              </a:endParaRPr>
            </a:p>
          </p:txBody>
        </p:sp>
      </p:grpSp>
      <p:grpSp>
        <p:nvGrpSpPr>
          <p:cNvPr id="166" name="Group 10">
            <a:extLst>
              <a:ext uri="{FF2B5EF4-FFF2-40B4-BE49-F238E27FC236}">
                <a16:creationId xmlns:a16="http://schemas.microsoft.com/office/drawing/2014/main" id="{41BB0B5B-5CCF-40F6-BAA0-BB72E710FB35}"/>
              </a:ext>
            </a:extLst>
          </p:cNvPr>
          <p:cNvGrpSpPr>
            <a:grpSpLocks/>
          </p:cNvGrpSpPr>
          <p:nvPr/>
        </p:nvGrpSpPr>
        <p:grpSpPr bwMode="auto">
          <a:xfrm>
            <a:off x="684295" y="5211763"/>
            <a:ext cx="568325" cy="312737"/>
            <a:chOff x="4921365" y="2350167"/>
            <a:chExt cx="568666" cy="311896"/>
          </a:xfrm>
        </p:grpSpPr>
        <p:sp>
          <p:nvSpPr>
            <p:cNvPr id="167" name="Text Box 16">
              <a:extLst>
                <a:ext uri="{FF2B5EF4-FFF2-40B4-BE49-F238E27FC236}">
                  <a16:creationId xmlns:a16="http://schemas.microsoft.com/office/drawing/2014/main" id="{5EA76A40-B7D1-4CF4-882E-23EB7C3A3BD9}"/>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dirty="0">
                  <a:solidFill>
                    <a:srgbClr val="000000"/>
                  </a:solidFill>
                  <a:latin typeface="Arial Narrow"/>
                  <a:cs typeface="Arial Narrow"/>
                </a:rPr>
                <a:t>-70</a:t>
              </a:r>
            </a:p>
          </p:txBody>
        </p:sp>
        <p:sp>
          <p:nvSpPr>
            <p:cNvPr id="168" name="Line 13">
              <a:extLst>
                <a:ext uri="{FF2B5EF4-FFF2-40B4-BE49-F238E27FC236}">
                  <a16:creationId xmlns:a16="http://schemas.microsoft.com/office/drawing/2014/main" id="{70294B18-46B2-4A9A-9B02-4FD3E7997B43}"/>
                </a:ext>
              </a:extLst>
            </p:cNvPr>
            <p:cNvSpPr>
              <a:spLocks noChangeShapeType="1"/>
            </p:cNvSpPr>
            <p:nvPr/>
          </p:nvSpPr>
          <p:spPr bwMode="auto">
            <a:xfrm rot="5400000">
              <a:off x="5436024" y="2452899"/>
              <a:ext cx="0" cy="108015"/>
            </a:xfrm>
            <a:prstGeom prst="line">
              <a:avLst/>
            </a:prstGeom>
            <a:noFill/>
            <a:ln w="9525">
              <a:solidFill>
                <a:srgbClr val="000000"/>
              </a:solidFill>
              <a:round/>
              <a:headEnd/>
              <a:tailEnd/>
            </a:ln>
          </p:spPr>
          <p:txBody>
            <a:bodyPr/>
            <a:lstStyle/>
            <a:p>
              <a:pPr>
                <a:defRPr/>
              </a:pPr>
              <a:endParaRPr lang="en-US" sz="2400" dirty="0">
                <a:solidFill>
                  <a:srgbClr val="000000"/>
                </a:solidFill>
                <a:effectLst>
                  <a:outerShdw blurRad="38100" dist="38100" dir="2700000" algn="tl">
                    <a:srgbClr val="000000">
                      <a:alpha val="43137"/>
                    </a:srgbClr>
                  </a:outerShdw>
                </a:effectLst>
                <a:latin typeface="Arial Narrow"/>
                <a:cs typeface="Arial Narrow"/>
              </a:endParaRPr>
            </a:p>
          </p:txBody>
        </p:sp>
      </p:grpSp>
      <p:grpSp>
        <p:nvGrpSpPr>
          <p:cNvPr id="169" name="Group 13">
            <a:extLst>
              <a:ext uri="{FF2B5EF4-FFF2-40B4-BE49-F238E27FC236}">
                <a16:creationId xmlns:a16="http://schemas.microsoft.com/office/drawing/2014/main" id="{FF30191B-24C6-4BCF-BBBF-98EF5893C983}"/>
              </a:ext>
            </a:extLst>
          </p:cNvPr>
          <p:cNvGrpSpPr>
            <a:grpSpLocks/>
          </p:cNvGrpSpPr>
          <p:nvPr/>
        </p:nvGrpSpPr>
        <p:grpSpPr bwMode="auto">
          <a:xfrm>
            <a:off x="684295" y="3367088"/>
            <a:ext cx="568325" cy="311150"/>
            <a:chOff x="4921365" y="2350167"/>
            <a:chExt cx="568666" cy="311896"/>
          </a:xfrm>
        </p:grpSpPr>
        <p:sp>
          <p:nvSpPr>
            <p:cNvPr id="170" name="Text Box 16">
              <a:extLst>
                <a:ext uri="{FF2B5EF4-FFF2-40B4-BE49-F238E27FC236}">
                  <a16:creationId xmlns:a16="http://schemas.microsoft.com/office/drawing/2014/main" id="{B4403D34-91FD-4B56-9E5F-5178BF5AD422}"/>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dirty="0">
                  <a:solidFill>
                    <a:srgbClr val="000000"/>
                  </a:solidFill>
                  <a:latin typeface="Arial Narrow"/>
                  <a:cs typeface="Arial Narrow"/>
                </a:rPr>
                <a:t>-30</a:t>
              </a:r>
            </a:p>
          </p:txBody>
        </p:sp>
        <p:sp>
          <p:nvSpPr>
            <p:cNvPr id="171" name="Line 13">
              <a:extLst>
                <a:ext uri="{FF2B5EF4-FFF2-40B4-BE49-F238E27FC236}">
                  <a16:creationId xmlns:a16="http://schemas.microsoft.com/office/drawing/2014/main" id="{E22EAF48-E533-4906-A1C6-96429C6A2E1E}"/>
                </a:ext>
              </a:extLst>
            </p:cNvPr>
            <p:cNvSpPr>
              <a:spLocks noChangeShapeType="1"/>
            </p:cNvSpPr>
            <p:nvPr/>
          </p:nvSpPr>
          <p:spPr bwMode="auto">
            <a:xfrm rot="5400000">
              <a:off x="5436024" y="2452108"/>
              <a:ext cx="0" cy="108015"/>
            </a:xfrm>
            <a:prstGeom prst="line">
              <a:avLst/>
            </a:prstGeom>
            <a:noFill/>
            <a:ln w="9525">
              <a:solidFill>
                <a:srgbClr val="000000"/>
              </a:solidFill>
              <a:round/>
              <a:headEnd/>
              <a:tailEnd/>
            </a:ln>
          </p:spPr>
          <p:txBody>
            <a:bodyPr/>
            <a:lstStyle/>
            <a:p>
              <a:pPr>
                <a:defRPr/>
              </a:pPr>
              <a:endParaRPr lang="en-US" sz="2400" dirty="0">
                <a:solidFill>
                  <a:srgbClr val="000000"/>
                </a:solidFill>
                <a:effectLst>
                  <a:outerShdw blurRad="38100" dist="38100" dir="2700000" algn="tl">
                    <a:srgbClr val="000000">
                      <a:alpha val="43137"/>
                    </a:srgbClr>
                  </a:outerShdw>
                </a:effectLst>
                <a:latin typeface="Arial Narrow"/>
                <a:cs typeface="Arial Narrow"/>
              </a:endParaRPr>
            </a:p>
          </p:txBody>
        </p:sp>
      </p:grpSp>
      <p:sp>
        <p:nvSpPr>
          <p:cNvPr id="172" name="Rectangle 16">
            <a:extLst>
              <a:ext uri="{FF2B5EF4-FFF2-40B4-BE49-F238E27FC236}">
                <a16:creationId xmlns:a16="http://schemas.microsoft.com/office/drawing/2014/main" id="{6B546892-A77A-4307-A129-306301FC594B}"/>
              </a:ext>
            </a:extLst>
          </p:cNvPr>
          <p:cNvSpPr>
            <a:spLocks noChangeArrowheads="1"/>
          </p:cNvSpPr>
          <p:nvPr/>
        </p:nvSpPr>
        <p:spPr bwMode="auto">
          <a:xfrm rot="-5400000">
            <a:off x="-1030205" y="3570571"/>
            <a:ext cx="3322637" cy="369322"/>
          </a:xfrm>
          <a:prstGeom prst="rect">
            <a:avLst/>
          </a:prstGeom>
          <a:noFill/>
          <a:ln w="9525">
            <a:noFill/>
            <a:miter lim="800000"/>
            <a:headEnd/>
            <a:tailEnd/>
          </a:ln>
        </p:spPr>
        <p:txBody>
          <a:bodyPr lIns="91430" tIns="45715" rIns="91430" bIns="45715">
            <a:spAutoFit/>
          </a:bodyPr>
          <a:lstStyle/>
          <a:p>
            <a:pPr algn="ctr" defTabSz="455613"/>
            <a:r>
              <a:rPr lang="en-US" dirty="0">
                <a:solidFill>
                  <a:srgbClr val="000000"/>
                </a:solidFill>
                <a:latin typeface="Arial Narrow"/>
                <a:cs typeface="Arial Narrow"/>
              </a:rPr>
              <a:t>Percent LDL-C change</a:t>
            </a:r>
          </a:p>
        </p:txBody>
      </p:sp>
      <p:grpSp>
        <p:nvGrpSpPr>
          <p:cNvPr id="173" name="Group 17">
            <a:extLst>
              <a:ext uri="{FF2B5EF4-FFF2-40B4-BE49-F238E27FC236}">
                <a16:creationId xmlns:a16="http://schemas.microsoft.com/office/drawing/2014/main" id="{C1FC37CF-CFC2-461F-A6ED-AFE8D96D1D0D}"/>
              </a:ext>
            </a:extLst>
          </p:cNvPr>
          <p:cNvGrpSpPr>
            <a:grpSpLocks/>
          </p:cNvGrpSpPr>
          <p:nvPr/>
        </p:nvGrpSpPr>
        <p:grpSpPr bwMode="auto">
          <a:xfrm>
            <a:off x="684295" y="1982788"/>
            <a:ext cx="568325" cy="312737"/>
            <a:chOff x="4921365" y="2350167"/>
            <a:chExt cx="568666" cy="311896"/>
          </a:xfrm>
        </p:grpSpPr>
        <p:sp>
          <p:nvSpPr>
            <p:cNvPr id="174" name="Text Box 16">
              <a:extLst>
                <a:ext uri="{FF2B5EF4-FFF2-40B4-BE49-F238E27FC236}">
                  <a16:creationId xmlns:a16="http://schemas.microsoft.com/office/drawing/2014/main" id="{B90A8318-C52D-4DD0-93C8-E4E2BE6DDD84}"/>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dirty="0">
                  <a:solidFill>
                    <a:srgbClr val="000000"/>
                  </a:solidFill>
                  <a:latin typeface="Arial Narrow"/>
                  <a:cs typeface="Arial Narrow"/>
                </a:rPr>
                <a:t>0</a:t>
              </a:r>
            </a:p>
          </p:txBody>
        </p:sp>
        <p:sp>
          <p:nvSpPr>
            <p:cNvPr id="175" name="Line 13">
              <a:extLst>
                <a:ext uri="{FF2B5EF4-FFF2-40B4-BE49-F238E27FC236}">
                  <a16:creationId xmlns:a16="http://schemas.microsoft.com/office/drawing/2014/main" id="{F731995A-ADB4-4350-A550-8E5FD533339E}"/>
                </a:ext>
              </a:extLst>
            </p:cNvPr>
            <p:cNvSpPr>
              <a:spLocks noChangeShapeType="1"/>
            </p:cNvSpPr>
            <p:nvPr/>
          </p:nvSpPr>
          <p:spPr bwMode="auto">
            <a:xfrm rot="5400000">
              <a:off x="5436024" y="2452899"/>
              <a:ext cx="0" cy="108015"/>
            </a:xfrm>
            <a:prstGeom prst="line">
              <a:avLst/>
            </a:prstGeom>
            <a:noFill/>
            <a:ln w="9525">
              <a:solidFill>
                <a:srgbClr val="000000"/>
              </a:solidFill>
              <a:round/>
              <a:headEnd/>
              <a:tailEnd/>
            </a:ln>
          </p:spPr>
          <p:txBody>
            <a:bodyPr/>
            <a:lstStyle/>
            <a:p>
              <a:pPr>
                <a:defRPr/>
              </a:pPr>
              <a:endParaRPr lang="en-US" sz="2400" dirty="0">
                <a:solidFill>
                  <a:srgbClr val="000000"/>
                </a:solidFill>
                <a:effectLst>
                  <a:outerShdw blurRad="38100" dist="38100" dir="2700000" algn="tl">
                    <a:srgbClr val="000000">
                      <a:alpha val="43137"/>
                    </a:srgbClr>
                  </a:outerShdw>
                </a:effectLst>
                <a:latin typeface="Arial Narrow"/>
                <a:cs typeface="Arial Narrow"/>
              </a:endParaRPr>
            </a:p>
          </p:txBody>
        </p:sp>
      </p:grpSp>
      <p:sp>
        <p:nvSpPr>
          <p:cNvPr id="176" name="Text Box 4">
            <a:extLst>
              <a:ext uri="{FF2B5EF4-FFF2-40B4-BE49-F238E27FC236}">
                <a16:creationId xmlns:a16="http://schemas.microsoft.com/office/drawing/2014/main" id="{4C8DD81A-EF6A-41F0-9002-1D49CFBFFCAB}"/>
              </a:ext>
            </a:extLst>
          </p:cNvPr>
          <p:cNvSpPr txBox="1">
            <a:spLocks noChangeArrowheads="1"/>
          </p:cNvSpPr>
          <p:nvPr/>
        </p:nvSpPr>
        <p:spPr bwMode="invGray">
          <a:xfrm>
            <a:off x="1246270" y="1762125"/>
            <a:ext cx="2798762" cy="369322"/>
          </a:xfrm>
          <a:prstGeom prst="rect">
            <a:avLst/>
          </a:prstGeom>
          <a:noFill/>
          <a:ln w="9525">
            <a:noFill/>
            <a:miter lim="800000"/>
            <a:headEnd/>
            <a:tailEnd/>
          </a:ln>
        </p:spPr>
        <p:txBody>
          <a:bodyPr lIns="91430" tIns="45715" rIns="91430" bIns="45715">
            <a:spAutoFit/>
          </a:bodyPr>
          <a:lstStyle/>
          <a:p>
            <a:pPr defTabSz="455613"/>
            <a:r>
              <a:rPr lang="en-US" dirty="0">
                <a:solidFill>
                  <a:srgbClr val="000000"/>
                </a:solidFill>
                <a:latin typeface="Arial Narrow"/>
                <a:cs typeface="Arial Narrow"/>
              </a:rPr>
              <a:t>Men</a:t>
            </a:r>
          </a:p>
        </p:txBody>
      </p:sp>
      <p:grpSp>
        <p:nvGrpSpPr>
          <p:cNvPr id="177" name="Group 22">
            <a:extLst>
              <a:ext uri="{FF2B5EF4-FFF2-40B4-BE49-F238E27FC236}">
                <a16:creationId xmlns:a16="http://schemas.microsoft.com/office/drawing/2014/main" id="{0E90B1F5-FEB4-41B6-AB30-80F9AE80A26E}"/>
              </a:ext>
            </a:extLst>
          </p:cNvPr>
          <p:cNvGrpSpPr>
            <a:grpSpLocks/>
          </p:cNvGrpSpPr>
          <p:nvPr/>
        </p:nvGrpSpPr>
        <p:grpSpPr bwMode="auto">
          <a:xfrm>
            <a:off x="684295" y="3827463"/>
            <a:ext cx="568325" cy="312737"/>
            <a:chOff x="4921365" y="2350167"/>
            <a:chExt cx="568666" cy="311896"/>
          </a:xfrm>
        </p:grpSpPr>
        <p:sp>
          <p:nvSpPr>
            <p:cNvPr id="178" name="Text Box 16">
              <a:extLst>
                <a:ext uri="{FF2B5EF4-FFF2-40B4-BE49-F238E27FC236}">
                  <a16:creationId xmlns:a16="http://schemas.microsoft.com/office/drawing/2014/main" id="{E8D42F48-0D6C-4953-B0D5-B8CB90DAD125}"/>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dirty="0">
                  <a:solidFill>
                    <a:srgbClr val="000000"/>
                  </a:solidFill>
                  <a:latin typeface="Arial Narrow"/>
                  <a:cs typeface="Arial Narrow"/>
                </a:rPr>
                <a:t>-40</a:t>
              </a:r>
            </a:p>
          </p:txBody>
        </p:sp>
        <p:sp>
          <p:nvSpPr>
            <p:cNvPr id="179" name="Line 13">
              <a:extLst>
                <a:ext uri="{FF2B5EF4-FFF2-40B4-BE49-F238E27FC236}">
                  <a16:creationId xmlns:a16="http://schemas.microsoft.com/office/drawing/2014/main" id="{6EC267EF-5E95-4CEA-B64B-DCAC7C136CF2}"/>
                </a:ext>
              </a:extLst>
            </p:cNvPr>
            <p:cNvSpPr>
              <a:spLocks noChangeShapeType="1"/>
            </p:cNvSpPr>
            <p:nvPr/>
          </p:nvSpPr>
          <p:spPr bwMode="auto">
            <a:xfrm rot="5400000">
              <a:off x="5436024" y="2452899"/>
              <a:ext cx="0" cy="108015"/>
            </a:xfrm>
            <a:prstGeom prst="line">
              <a:avLst/>
            </a:prstGeom>
            <a:noFill/>
            <a:ln w="9525">
              <a:solidFill>
                <a:srgbClr val="000000"/>
              </a:solidFill>
              <a:round/>
              <a:headEnd/>
              <a:tailEnd/>
            </a:ln>
          </p:spPr>
          <p:txBody>
            <a:bodyPr/>
            <a:lstStyle/>
            <a:p>
              <a:pPr>
                <a:defRPr/>
              </a:pPr>
              <a:endParaRPr lang="en-US" sz="2400" dirty="0">
                <a:solidFill>
                  <a:srgbClr val="000000"/>
                </a:solidFill>
                <a:effectLst>
                  <a:outerShdw blurRad="38100" dist="38100" dir="2700000" algn="tl">
                    <a:srgbClr val="000000">
                      <a:alpha val="43137"/>
                    </a:srgbClr>
                  </a:outerShdw>
                </a:effectLst>
                <a:latin typeface="Arial Narrow"/>
                <a:cs typeface="Arial Narrow"/>
              </a:endParaRPr>
            </a:p>
          </p:txBody>
        </p:sp>
      </p:grpSp>
      <p:grpSp>
        <p:nvGrpSpPr>
          <p:cNvPr id="180" name="Group 25">
            <a:extLst>
              <a:ext uri="{FF2B5EF4-FFF2-40B4-BE49-F238E27FC236}">
                <a16:creationId xmlns:a16="http://schemas.microsoft.com/office/drawing/2014/main" id="{AA7C1E06-E32F-4D78-B9B0-375C9068C1F1}"/>
              </a:ext>
            </a:extLst>
          </p:cNvPr>
          <p:cNvGrpSpPr>
            <a:grpSpLocks/>
          </p:cNvGrpSpPr>
          <p:nvPr/>
        </p:nvGrpSpPr>
        <p:grpSpPr bwMode="auto">
          <a:xfrm>
            <a:off x="684295" y="2905125"/>
            <a:ext cx="568325" cy="312738"/>
            <a:chOff x="4921365" y="2350167"/>
            <a:chExt cx="568666" cy="311896"/>
          </a:xfrm>
        </p:grpSpPr>
        <p:sp>
          <p:nvSpPr>
            <p:cNvPr id="181" name="Text Box 16">
              <a:extLst>
                <a:ext uri="{FF2B5EF4-FFF2-40B4-BE49-F238E27FC236}">
                  <a16:creationId xmlns:a16="http://schemas.microsoft.com/office/drawing/2014/main" id="{580CEE71-794D-4E5B-8176-B598462AEC63}"/>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dirty="0">
                  <a:solidFill>
                    <a:srgbClr val="000000"/>
                  </a:solidFill>
                  <a:latin typeface="Arial Narrow"/>
                  <a:cs typeface="Arial Narrow"/>
                </a:rPr>
                <a:t>-20</a:t>
              </a:r>
            </a:p>
          </p:txBody>
        </p:sp>
        <p:sp>
          <p:nvSpPr>
            <p:cNvPr id="182" name="Line 13">
              <a:extLst>
                <a:ext uri="{FF2B5EF4-FFF2-40B4-BE49-F238E27FC236}">
                  <a16:creationId xmlns:a16="http://schemas.microsoft.com/office/drawing/2014/main" id="{52A349F4-6666-4FFC-919E-C29243AB09C4}"/>
                </a:ext>
              </a:extLst>
            </p:cNvPr>
            <p:cNvSpPr>
              <a:spLocks noChangeShapeType="1"/>
            </p:cNvSpPr>
            <p:nvPr/>
          </p:nvSpPr>
          <p:spPr bwMode="auto">
            <a:xfrm rot="5400000">
              <a:off x="5436024" y="2452899"/>
              <a:ext cx="0" cy="108015"/>
            </a:xfrm>
            <a:prstGeom prst="line">
              <a:avLst/>
            </a:prstGeom>
            <a:noFill/>
            <a:ln w="9525">
              <a:solidFill>
                <a:srgbClr val="000000"/>
              </a:solidFill>
              <a:round/>
              <a:headEnd/>
              <a:tailEnd/>
            </a:ln>
          </p:spPr>
          <p:txBody>
            <a:bodyPr/>
            <a:lstStyle/>
            <a:p>
              <a:pPr>
                <a:defRPr/>
              </a:pPr>
              <a:endParaRPr lang="en-US" sz="2400" dirty="0">
                <a:solidFill>
                  <a:srgbClr val="000000"/>
                </a:solidFill>
                <a:effectLst>
                  <a:outerShdw blurRad="38100" dist="38100" dir="2700000" algn="tl">
                    <a:srgbClr val="000000">
                      <a:alpha val="43137"/>
                    </a:srgbClr>
                  </a:outerShdw>
                </a:effectLst>
                <a:latin typeface="Arial Narrow"/>
                <a:cs typeface="Arial Narrow"/>
              </a:endParaRPr>
            </a:p>
          </p:txBody>
        </p:sp>
      </p:grpSp>
      <p:sp>
        <p:nvSpPr>
          <p:cNvPr id="183" name="Line 14">
            <a:extLst>
              <a:ext uri="{FF2B5EF4-FFF2-40B4-BE49-F238E27FC236}">
                <a16:creationId xmlns:a16="http://schemas.microsoft.com/office/drawing/2014/main" id="{02942119-F39D-4133-A08C-2251D5B7A2D0}"/>
              </a:ext>
            </a:extLst>
          </p:cNvPr>
          <p:cNvSpPr>
            <a:spLocks noChangeShapeType="1"/>
          </p:cNvSpPr>
          <p:nvPr/>
        </p:nvSpPr>
        <p:spPr bwMode="auto">
          <a:xfrm>
            <a:off x="1249445" y="5367338"/>
            <a:ext cx="2795587" cy="0"/>
          </a:xfrm>
          <a:prstGeom prst="line">
            <a:avLst/>
          </a:prstGeom>
          <a:noFill/>
          <a:ln w="15875">
            <a:solidFill>
              <a:srgbClr val="000000"/>
            </a:solidFill>
            <a:round/>
            <a:headEnd/>
            <a:tailEnd/>
          </a:ln>
        </p:spPr>
        <p:txBody>
          <a:bodyPr wrap="none" lIns="91430" tIns="45715" rIns="91430" bIns="45715" anchor="ctr"/>
          <a:lstStyle/>
          <a:p>
            <a:pPr>
              <a:defRPr/>
            </a:pPr>
            <a:endParaRPr lang="en-US" sz="2400" dirty="0">
              <a:solidFill>
                <a:srgbClr val="000000"/>
              </a:solidFill>
              <a:effectLst>
                <a:outerShdw blurRad="38100" dist="38100" dir="2700000" algn="tl">
                  <a:srgbClr val="000000">
                    <a:alpha val="43137"/>
                  </a:srgbClr>
                </a:outerShdw>
              </a:effectLst>
              <a:latin typeface="Arial Narrow"/>
              <a:cs typeface="Arial Narrow"/>
            </a:endParaRPr>
          </a:p>
        </p:txBody>
      </p:sp>
      <p:sp>
        <p:nvSpPr>
          <p:cNvPr id="184" name="Text Box 4">
            <a:extLst>
              <a:ext uri="{FF2B5EF4-FFF2-40B4-BE49-F238E27FC236}">
                <a16:creationId xmlns:a16="http://schemas.microsoft.com/office/drawing/2014/main" id="{5E8540F0-58E4-4E53-9BFD-0F2A560EA030}"/>
              </a:ext>
            </a:extLst>
          </p:cNvPr>
          <p:cNvSpPr txBox="1">
            <a:spLocks noChangeArrowheads="1"/>
          </p:cNvSpPr>
          <p:nvPr/>
        </p:nvSpPr>
        <p:spPr bwMode="invGray">
          <a:xfrm>
            <a:off x="5753577" y="1763713"/>
            <a:ext cx="2795587" cy="369322"/>
          </a:xfrm>
          <a:prstGeom prst="rect">
            <a:avLst/>
          </a:prstGeom>
          <a:noFill/>
          <a:ln w="9525">
            <a:noFill/>
            <a:miter lim="800000"/>
            <a:headEnd/>
            <a:tailEnd/>
          </a:ln>
        </p:spPr>
        <p:txBody>
          <a:bodyPr lIns="91430" tIns="45715" rIns="91430" bIns="45715">
            <a:spAutoFit/>
          </a:bodyPr>
          <a:lstStyle/>
          <a:p>
            <a:pPr defTabSz="455613"/>
            <a:r>
              <a:rPr lang="en-US" dirty="0">
                <a:solidFill>
                  <a:srgbClr val="000000"/>
                </a:solidFill>
                <a:latin typeface="Arial Narrow"/>
                <a:cs typeface="Arial Narrow"/>
              </a:rPr>
              <a:t>Women</a:t>
            </a:r>
          </a:p>
        </p:txBody>
      </p:sp>
      <p:sp>
        <p:nvSpPr>
          <p:cNvPr id="185" name="Line 14">
            <a:extLst>
              <a:ext uri="{FF2B5EF4-FFF2-40B4-BE49-F238E27FC236}">
                <a16:creationId xmlns:a16="http://schemas.microsoft.com/office/drawing/2014/main" id="{22E51650-3457-4790-93FB-0C8DC1704719}"/>
              </a:ext>
            </a:extLst>
          </p:cNvPr>
          <p:cNvSpPr>
            <a:spLocks noChangeShapeType="1"/>
          </p:cNvSpPr>
          <p:nvPr/>
        </p:nvSpPr>
        <p:spPr bwMode="auto">
          <a:xfrm>
            <a:off x="5755164" y="5368925"/>
            <a:ext cx="2795588" cy="0"/>
          </a:xfrm>
          <a:prstGeom prst="line">
            <a:avLst/>
          </a:prstGeom>
          <a:noFill/>
          <a:ln w="15875">
            <a:solidFill>
              <a:srgbClr val="000000"/>
            </a:solidFill>
            <a:round/>
            <a:headEnd/>
            <a:tailEnd/>
          </a:ln>
        </p:spPr>
        <p:txBody>
          <a:bodyPr wrap="none" lIns="91430" tIns="45715" rIns="91430" bIns="45715" anchor="ctr"/>
          <a:lstStyle/>
          <a:p>
            <a:pPr>
              <a:defRPr/>
            </a:pPr>
            <a:endParaRPr lang="en-US" sz="2400" dirty="0">
              <a:solidFill>
                <a:srgbClr val="000000"/>
              </a:solidFill>
              <a:effectLst>
                <a:outerShdw blurRad="38100" dist="38100" dir="2700000" algn="tl">
                  <a:srgbClr val="000000">
                    <a:alpha val="43137"/>
                  </a:srgbClr>
                </a:outerShdw>
              </a:effectLst>
              <a:latin typeface="Arial Narrow"/>
              <a:cs typeface="Arial Narrow"/>
            </a:endParaRPr>
          </a:p>
        </p:txBody>
      </p:sp>
      <p:grpSp>
        <p:nvGrpSpPr>
          <p:cNvPr id="186" name="Group 77">
            <a:extLst>
              <a:ext uri="{FF2B5EF4-FFF2-40B4-BE49-F238E27FC236}">
                <a16:creationId xmlns:a16="http://schemas.microsoft.com/office/drawing/2014/main" id="{307AA552-2FD1-461C-A070-9B8C9E2A6B1A}"/>
              </a:ext>
            </a:extLst>
          </p:cNvPr>
          <p:cNvGrpSpPr>
            <a:grpSpLocks/>
          </p:cNvGrpSpPr>
          <p:nvPr/>
        </p:nvGrpSpPr>
        <p:grpSpPr bwMode="auto">
          <a:xfrm>
            <a:off x="5182077" y="5213350"/>
            <a:ext cx="568325" cy="311150"/>
            <a:chOff x="4921365" y="2350167"/>
            <a:chExt cx="568666" cy="311896"/>
          </a:xfrm>
        </p:grpSpPr>
        <p:sp>
          <p:nvSpPr>
            <p:cNvPr id="187" name="Text Box 16">
              <a:extLst>
                <a:ext uri="{FF2B5EF4-FFF2-40B4-BE49-F238E27FC236}">
                  <a16:creationId xmlns:a16="http://schemas.microsoft.com/office/drawing/2014/main" id="{059F4CC1-A98E-4C81-93A3-B413121BAAFD}"/>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dirty="0">
                  <a:solidFill>
                    <a:srgbClr val="000000"/>
                  </a:solidFill>
                  <a:latin typeface="Arial Narrow"/>
                  <a:cs typeface="Arial Narrow"/>
                </a:rPr>
                <a:t>-70</a:t>
              </a:r>
            </a:p>
          </p:txBody>
        </p:sp>
        <p:sp>
          <p:nvSpPr>
            <p:cNvPr id="188" name="Line 13">
              <a:extLst>
                <a:ext uri="{FF2B5EF4-FFF2-40B4-BE49-F238E27FC236}">
                  <a16:creationId xmlns:a16="http://schemas.microsoft.com/office/drawing/2014/main" id="{CF79DF85-921F-4782-BC80-C5755C0F08D8}"/>
                </a:ext>
              </a:extLst>
            </p:cNvPr>
            <p:cNvSpPr>
              <a:spLocks noChangeShapeType="1"/>
            </p:cNvSpPr>
            <p:nvPr/>
          </p:nvSpPr>
          <p:spPr bwMode="auto">
            <a:xfrm rot="5400000">
              <a:off x="5436024" y="2452108"/>
              <a:ext cx="0" cy="108015"/>
            </a:xfrm>
            <a:prstGeom prst="line">
              <a:avLst/>
            </a:prstGeom>
            <a:noFill/>
            <a:ln w="9525">
              <a:solidFill>
                <a:srgbClr val="FFFFFF"/>
              </a:solidFill>
              <a:round/>
              <a:headEnd/>
              <a:tailEnd/>
            </a:ln>
          </p:spPr>
          <p:txBody>
            <a:bodyPr/>
            <a:lstStyle/>
            <a:p>
              <a:pPr>
                <a:defRPr/>
              </a:pPr>
              <a:endParaRPr lang="en-US" sz="2400" dirty="0">
                <a:solidFill>
                  <a:srgbClr val="000000"/>
                </a:solidFill>
                <a:effectLst>
                  <a:outerShdw blurRad="38100" dist="38100" dir="2700000" algn="tl">
                    <a:srgbClr val="000000">
                      <a:alpha val="43137"/>
                    </a:srgbClr>
                  </a:outerShdw>
                </a:effectLst>
                <a:latin typeface="Arial Narrow"/>
                <a:cs typeface="Arial Narrow"/>
              </a:endParaRPr>
            </a:p>
          </p:txBody>
        </p:sp>
      </p:grpSp>
      <p:sp>
        <p:nvSpPr>
          <p:cNvPr id="189" name="Rectangle 83">
            <a:extLst>
              <a:ext uri="{FF2B5EF4-FFF2-40B4-BE49-F238E27FC236}">
                <a16:creationId xmlns:a16="http://schemas.microsoft.com/office/drawing/2014/main" id="{8EF1C02C-1C05-4A3F-AF17-3CF16AD374C5}"/>
              </a:ext>
            </a:extLst>
          </p:cNvPr>
          <p:cNvSpPr>
            <a:spLocks noChangeArrowheads="1"/>
          </p:cNvSpPr>
          <p:nvPr/>
        </p:nvSpPr>
        <p:spPr bwMode="auto">
          <a:xfrm rot="-5400000">
            <a:off x="3467577" y="3570571"/>
            <a:ext cx="3322637" cy="369322"/>
          </a:xfrm>
          <a:prstGeom prst="rect">
            <a:avLst/>
          </a:prstGeom>
          <a:noFill/>
          <a:ln w="9525">
            <a:noFill/>
            <a:miter lim="800000"/>
            <a:headEnd/>
            <a:tailEnd/>
          </a:ln>
        </p:spPr>
        <p:txBody>
          <a:bodyPr lIns="91430" tIns="45715" rIns="91430" bIns="45715">
            <a:spAutoFit/>
          </a:bodyPr>
          <a:lstStyle/>
          <a:p>
            <a:pPr algn="ctr" defTabSz="455613"/>
            <a:r>
              <a:rPr lang="en-US" dirty="0">
                <a:solidFill>
                  <a:srgbClr val="000000"/>
                </a:solidFill>
                <a:latin typeface="Arial Narrow"/>
                <a:cs typeface="Arial Narrow"/>
              </a:rPr>
              <a:t>Percent LDL-C change</a:t>
            </a:r>
          </a:p>
        </p:txBody>
      </p:sp>
      <p:grpSp>
        <p:nvGrpSpPr>
          <p:cNvPr id="190" name="Group 93">
            <a:extLst>
              <a:ext uri="{FF2B5EF4-FFF2-40B4-BE49-F238E27FC236}">
                <a16:creationId xmlns:a16="http://schemas.microsoft.com/office/drawing/2014/main" id="{AB209622-75E0-4C7D-BCAA-1A1539E5FFD2}"/>
              </a:ext>
            </a:extLst>
          </p:cNvPr>
          <p:cNvGrpSpPr>
            <a:grpSpLocks/>
          </p:cNvGrpSpPr>
          <p:nvPr/>
        </p:nvGrpSpPr>
        <p:grpSpPr bwMode="auto">
          <a:xfrm>
            <a:off x="677945" y="4289425"/>
            <a:ext cx="568325" cy="312738"/>
            <a:chOff x="4921365" y="2350167"/>
            <a:chExt cx="568666" cy="311896"/>
          </a:xfrm>
        </p:grpSpPr>
        <p:sp>
          <p:nvSpPr>
            <p:cNvPr id="191" name="Text Box 16">
              <a:extLst>
                <a:ext uri="{FF2B5EF4-FFF2-40B4-BE49-F238E27FC236}">
                  <a16:creationId xmlns:a16="http://schemas.microsoft.com/office/drawing/2014/main" id="{F4DC5E9E-1558-4938-BA3A-1D874EDAE908}"/>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dirty="0">
                  <a:solidFill>
                    <a:srgbClr val="000000"/>
                  </a:solidFill>
                  <a:latin typeface="Arial Narrow"/>
                  <a:cs typeface="Arial Narrow"/>
                </a:rPr>
                <a:t>-50</a:t>
              </a:r>
            </a:p>
          </p:txBody>
        </p:sp>
        <p:sp>
          <p:nvSpPr>
            <p:cNvPr id="192" name="Line 13">
              <a:extLst>
                <a:ext uri="{FF2B5EF4-FFF2-40B4-BE49-F238E27FC236}">
                  <a16:creationId xmlns:a16="http://schemas.microsoft.com/office/drawing/2014/main" id="{71DB063C-52AA-4576-AF0E-A31CE8C05EC9}"/>
                </a:ext>
              </a:extLst>
            </p:cNvPr>
            <p:cNvSpPr>
              <a:spLocks noChangeShapeType="1"/>
            </p:cNvSpPr>
            <p:nvPr/>
          </p:nvSpPr>
          <p:spPr bwMode="auto">
            <a:xfrm rot="5400000">
              <a:off x="5436024" y="2452899"/>
              <a:ext cx="0" cy="108015"/>
            </a:xfrm>
            <a:prstGeom prst="line">
              <a:avLst/>
            </a:prstGeom>
            <a:noFill/>
            <a:ln w="9525">
              <a:solidFill>
                <a:srgbClr val="000000"/>
              </a:solidFill>
              <a:round/>
              <a:headEnd/>
              <a:tailEnd/>
            </a:ln>
          </p:spPr>
          <p:txBody>
            <a:bodyPr/>
            <a:lstStyle/>
            <a:p>
              <a:pPr>
                <a:defRPr/>
              </a:pPr>
              <a:endParaRPr lang="en-US" sz="2400" dirty="0">
                <a:solidFill>
                  <a:srgbClr val="000000"/>
                </a:solidFill>
                <a:effectLst>
                  <a:outerShdw blurRad="38100" dist="38100" dir="2700000" algn="tl">
                    <a:srgbClr val="000000">
                      <a:alpha val="43137"/>
                    </a:srgbClr>
                  </a:outerShdw>
                </a:effectLst>
                <a:latin typeface="Arial Narrow"/>
                <a:cs typeface="Arial Narrow"/>
              </a:endParaRPr>
            </a:p>
          </p:txBody>
        </p:sp>
      </p:grpSp>
      <p:grpSp>
        <p:nvGrpSpPr>
          <p:cNvPr id="193" name="Group 96">
            <a:extLst>
              <a:ext uri="{FF2B5EF4-FFF2-40B4-BE49-F238E27FC236}">
                <a16:creationId xmlns:a16="http://schemas.microsoft.com/office/drawing/2014/main" id="{9D45768C-1D71-46CB-A268-36618F846F48}"/>
              </a:ext>
            </a:extLst>
          </p:cNvPr>
          <p:cNvGrpSpPr>
            <a:grpSpLocks/>
          </p:cNvGrpSpPr>
          <p:nvPr/>
        </p:nvGrpSpPr>
        <p:grpSpPr bwMode="auto">
          <a:xfrm>
            <a:off x="677945" y="4751388"/>
            <a:ext cx="568325" cy="311150"/>
            <a:chOff x="4921365" y="2350167"/>
            <a:chExt cx="568666" cy="311896"/>
          </a:xfrm>
        </p:grpSpPr>
        <p:sp>
          <p:nvSpPr>
            <p:cNvPr id="194" name="Text Box 16">
              <a:extLst>
                <a:ext uri="{FF2B5EF4-FFF2-40B4-BE49-F238E27FC236}">
                  <a16:creationId xmlns:a16="http://schemas.microsoft.com/office/drawing/2014/main" id="{FDDBEE90-0136-4730-8B02-675BC861B210}"/>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dirty="0">
                  <a:solidFill>
                    <a:srgbClr val="000000"/>
                  </a:solidFill>
                  <a:latin typeface="Arial Narrow"/>
                  <a:cs typeface="Arial Narrow"/>
                </a:rPr>
                <a:t>-60</a:t>
              </a:r>
            </a:p>
          </p:txBody>
        </p:sp>
        <p:sp>
          <p:nvSpPr>
            <p:cNvPr id="195" name="Line 13">
              <a:extLst>
                <a:ext uri="{FF2B5EF4-FFF2-40B4-BE49-F238E27FC236}">
                  <a16:creationId xmlns:a16="http://schemas.microsoft.com/office/drawing/2014/main" id="{7EE3B9A0-D20E-417A-A7E5-7B93A6B72BF5}"/>
                </a:ext>
              </a:extLst>
            </p:cNvPr>
            <p:cNvSpPr>
              <a:spLocks noChangeShapeType="1"/>
            </p:cNvSpPr>
            <p:nvPr/>
          </p:nvSpPr>
          <p:spPr bwMode="auto">
            <a:xfrm rot="5400000">
              <a:off x="5436024" y="2452108"/>
              <a:ext cx="0" cy="108015"/>
            </a:xfrm>
            <a:prstGeom prst="line">
              <a:avLst/>
            </a:prstGeom>
            <a:noFill/>
            <a:ln w="9525">
              <a:solidFill>
                <a:srgbClr val="000000"/>
              </a:solidFill>
              <a:round/>
              <a:headEnd/>
              <a:tailEnd/>
            </a:ln>
          </p:spPr>
          <p:txBody>
            <a:bodyPr/>
            <a:lstStyle/>
            <a:p>
              <a:pPr>
                <a:defRPr/>
              </a:pPr>
              <a:endParaRPr lang="en-US" sz="2400" dirty="0">
                <a:solidFill>
                  <a:srgbClr val="000000"/>
                </a:solidFill>
                <a:effectLst>
                  <a:outerShdw blurRad="38100" dist="38100" dir="2700000" algn="tl">
                    <a:srgbClr val="000000">
                      <a:alpha val="43137"/>
                    </a:srgbClr>
                  </a:outerShdw>
                </a:effectLst>
                <a:latin typeface="Arial Narrow"/>
                <a:cs typeface="Arial Narrow"/>
              </a:endParaRPr>
            </a:p>
          </p:txBody>
        </p:sp>
      </p:grpSp>
      <p:cxnSp>
        <p:nvCxnSpPr>
          <p:cNvPr id="196" name="Straight Connector 195">
            <a:extLst>
              <a:ext uri="{FF2B5EF4-FFF2-40B4-BE49-F238E27FC236}">
                <a16:creationId xmlns:a16="http://schemas.microsoft.com/office/drawing/2014/main" id="{1AA61046-E701-47DD-9498-F97C9F607CD1}"/>
              </a:ext>
            </a:extLst>
          </p:cNvPr>
          <p:cNvCxnSpPr/>
          <p:nvPr/>
        </p:nvCxnSpPr>
        <p:spPr>
          <a:xfrm>
            <a:off x="1247857" y="2141538"/>
            <a:ext cx="2806700" cy="2619375"/>
          </a:xfrm>
          <a:prstGeom prst="line">
            <a:avLst/>
          </a:prstGeom>
          <a:noFill/>
          <a:ln w="25400" cap="flat" cmpd="sng" algn="ctr">
            <a:solidFill>
              <a:srgbClr val="525F83"/>
            </a:solidFill>
            <a:prstDash val="solid"/>
            <a:round/>
            <a:headEnd type="none" w="med" len="med"/>
            <a:tailEnd type="diamond" w="med" len="med"/>
          </a:ln>
          <a:effectLst/>
        </p:spPr>
      </p:cxnSp>
      <p:cxnSp>
        <p:nvCxnSpPr>
          <p:cNvPr id="197" name="Straight Connector 196">
            <a:extLst>
              <a:ext uri="{FF2B5EF4-FFF2-40B4-BE49-F238E27FC236}">
                <a16:creationId xmlns:a16="http://schemas.microsoft.com/office/drawing/2014/main" id="{D1045C23-4D92-4813-BA86-D39705DE3B5E}"/>
              </a:ext>
            </a:extLst>
          </p:cNvPr>
          <p:cNvCxnSpPr/>
          <p:nvPr/>
        </p:nvCxnSpPr>
        <p:spPr>
          <a:xfrm>
            <a:off x="1247857" y="2141538"/>
            <a:ext cx="2806700" cy="2687637"/>
          </a:xfrm>
          <a:prstGeom prst="line">
            <a:avLst/>
          </a:prstGeom>
          <a:noFill/>
          <a:ln w="25400" cap="flat" cmpd="sng" algn="ctr">
            <a:solidFill>
              <a:srgbClr val="525F83"/>
            </a:solidFill>
            <a:prstDash val="solid"/>
            <a:round/>
            <a:headEnd type="none" w="med" len="med"/>
            <a:tailEnd type="diamond" w="med" len="med"/>
          </a:ln>
          <a:effectLst/>
        </p:spPr>
      </p:cxnSp>
      <p:cxnSp>
        <p:nvCxnSpPr>
          <p:cNvPr id="198" name="Straight Connector 197">
            <a:extLst>
              <a:ext uri="{FF2B5EF4-FFF2-40B4-BE49-F238E27FC236}">
                <a16:creationId xmlns:a16="http://schemas.microsoft.com/office/drawing/2014/main" id="{5F97E100-F816-48F8-869E-6B3703938232}"/>
              </a:ext>
            </a:extLst>
          </p:cNvPr>
          <p:cNvCxnSpPr/>
          <p:nvPr/>
        </p:nvCxnSpPr>
        <p:spPr>
          <a:xfrm>
            <a:off x="1247857" y="2141538"/>
            <a:ext cx="2806700" cy="2549525"/>
          </a:xfrm>
          <a:prstGeom prst="line">
            <a:avLst/>
          </a:prstGeom>
          <a:noFill/>
          <a:ln w="25400" cap="flat" cmpd="sng" algn="ctr">
            <a:solidFill>
              <a:srgbClr val="525F83"/>
            </a:solidFill>
            <a:prstDash val="solid"/>
            <a:round/>
            <a:headEnd type="none" w="med" len="med"/>
            <a:tailEnd type="diamond" w="med" len="med"/>
          </a:ln>
          <a:effectLst/>
        </p:spPr>
      </p:cxnSp>
      <p:cxnSp>
        <p:nvCxnSpPr>
          <p:cNvPr id="199" name="Straight Connector 198">
            <a:extLst>
              <a:ext uri="{FF2B5EF4-FFF2-40B4-BE49-F238E27FC236}">
                <a16:creationId xmlns:a16="http://schemas.microsoft.com/office/drawing/2014/main" id="{B520A87E-9DFF-4B69-A650-B1E9978EF61A}"/>
              </a:ext>
            </a:extLst>
          </p:cNvPr>
          <p:cNvCxnSpPr/>
          <p:nvPr/>
        </p:nvCxnSpPr>
        <p:spPr>
          <a:xfrm>
            <a:off x="1247857" y="2141538"/>
            <a:ext cx="2806700" cy="2481262"/>
          </a:xfrm>
          <a:prstGeom prst="line">
            <a:avLst/>
          </a:prstGeom>
          <a:noFill/>
          <a:ln w="25400" cap="flat" cmpd="sng" algn="ctr">
            <a:solidFill>
              <a:srgbClr val="525F83"/>
            </a:solidFill>
            <a:prstDash val="solid"/>
            <a:round/>
            <a:headEnd type="none" w="med" len="med"/>
            <a:tailEnd type="diamond" w="med" len="med"/>
          </a:ln>
          <a:effectLst/>
        </p:spPr>
      </p:cxnSp>
      <p:cxnSp>
        <p:nvCxnSpPr>
          <p:cNvPr id="200" name="Straight Connector 199">
            <a:extLst>
              <a:ext uri="{FF2B5EF4-FFF2-40B4-BE49-F238E27FC236}">
                <a16:creationId xmlns:a16="http://schemas.microsoft.com/office/drawing/2014/main" id="{149BF3B5-F1C6-41CD-9EB6-AC1DE7EF9E6D}"/>
              </a:ext>
            </a:extLst>
          </p:cNvPr>
          <p:cNvCxnSpPr/>
          <p:nvPr/>
        </p:nvCxnSpPr>
        <p:spPr>
          <a:xfrm>
            <a:off x="1246270" y="2141538"/>
            <a:ext cx="2808287" cy="2424112"/>
          </a:xfrm>
          <a:prstGeom prst="line">
            <a:avLst/>
          </a:prstGeom>
          <a:noFill/>
          <a:ln w="25400" cap="flat" cmpd="sng" algn="ctr">
            <a:solidFill>
              <a:srgbClr val="525F83"/>
            </a:solidFill>
            <a:prstDash val="solid"/>
            <a:round/>
            <a:headEnd type="none" w="med" len="med"/>
            <a:tailEnd type="diamond" w="med" len="med"/>
          </a:ln>
          <a:effectLst/>
        </p:spPr>
      </p:cxnSp>
      <p:cxnSp>
        <p:nvCxnSpPr>
          <p:cNvPr id="201" name="Straight Connector 200">
            <a:extLst>
              <a:ext uri="{FF2B5EF4-FFF2-40B4-BE49-F238E27FC236}">
                <a16:creationId xmlns:a16="http://schemas.microsoft.com/office/drawing/2014/main" id="{B1060A64-9591-4E9D-A906-18FF88992F5A}"/>
              </a:ext>
            </a:extLst>
          </p:cNvPr>
          <p:cNvCxnSpPr/>
          <p:nvPr/>
        </p:nvCxnSpPr>
        <p:spPr>
          <a:xfrm>
            <a:off x="1246270" y="2141538"/>
            <a:ext cx="2808287" cy="2378075"/>
          </a:xfrm>
          <a:prstGeom prst="line">
            <a:avLst/>
          </a:prstGeom>
          <a:noFill/>
          <a:ln w="25400" cap="flat" cmpd="sng" algn="ctr">
            <a:solidFill>
              <a:srgbClr val="525F83"/>
            </a:solidFill>
            <a:prstDash val="solid"/>
            <a:round/>
            <a:headEnd type="none" w="med" len="med"/>
            <a:tailEnd type="diamond" w="med" len="med"/>
          </a:ln>
          <a:effectLst/>
        </p:spPr>
      </p:cxnSp>
      <p:cxnSp>
        <p:nvCxnSpPr>
          <p:cNvPr id="202" name="Straight Connector 201">
            <a:extLst>
              <a:ext uri="{FF2B5EF4-FFF2-40B4-BE49-F238E27FC236}">
                <a16:creationId xmlns:a16="http://schemas.microsoft.com/office/drawing/2014/main" id="{194F7DBC-0BB8-4141-849C-D40156AC7814}"/>
              </a:ext>
            </a:extLst>
          </p:cNvPr>
          <p:cNvCxnSpPr/>
          <p:nvPr/>
        </p:nvCxnSpPr>
        <p:spPr>
          <a:xfrm>
            <a:off x="1246270" y="2141538"/>
            <a:ext cx="2808287" cy="2332037"/>
          </a:xfrm>
          <a:prstGeom prst="line">
            <a:avLst/>
          </a:prstGeom>
          <a:noFill/>
          <a:ln w="25400" cap="flat" cmpd="sng" algn="ctr">
            <a:solidFill>
              <a:srgbClr val="525F83"/>
            </a:solidFill>
            <a:prstDash val="solid"/>
            <a:round/>
            <a:headEnd type="none" w="med" len="med"/>
            <a:tailEnd type="diamond" w="med" len="med"/>
          </a:ln>
          <a:effectLst/>
        </p:spPr>
      </p:cxnSp>
      <p:cxnSp>
        <p:nvCxnSpPr>
          <p:cNvPr id="203" name="Straight Connector 202">
            <a:extLst>
              <a:ext uri="{FF2B5EF4-FFF2-40B4-BE49-F238E27FC236}">
                <a16:creationId xmlns:a16="http://schemas.microsoft.com/office/drawing/2014/main" id="{CE681EBE-D1C9-4310-8486-49740C3172B0}"/>
              </a:ext>
            </a:extLst>
          </p:cNvPr>
          <p:cNvCxnSpPr/>
          <p:nvPr/>
        </p:nvCxnSpPr>
        <p:spPr>
          <a:xfrm>
            <a:off x="1247857" y="2141538"/>
            <a:ext cx="2806700" cy="2314575"/>
          </a:xfrm>
          <a:prstGeom prst="line">
            <a:avLst/>
          </a:prstGeom>
          <a:noFill/>
          <a:ln w="25400" cap="flat" cmpd="sng" algn="ctr">
            <a:solidFill>
              <a:srgbClr val="525F83"/>
            </a:solidFill>
            <a:prstDash val="solid"/>
            <a:round/>
            <a:headEnd type="none" w="med" len="med"/>
            <a:tailEnd type="diamond" w="med" len="med"/>
          </a:ln>
          <a:effectLst/>
        </p:spPr>
      </p:cxnSp>
      <p:cxnSp>
        <p:nvCxnSpPr>
          <p:cNvPr id="204" name="Straight Connector 203">
            <a:extLst>
              <a:ext uri="{FF2B5EF4-FFF2-40B4-BE49-F238E27FC236}">
                <a16:creationId xmlns:a16="http://schemas.microsoft.com/office/drawing/2014/main" id="{92FD35AF-BA11-4007-9B70-5B71BD692E44}"/>
              </a:ext>
            </a:extLst>
          </p:cNvPr>
          <p:cNvCxnSpPr/>
          <p:nvPr/>
        </p:nvCxnSpPr>
        <p:spPr>
          <a:xfrm>
            <a:off x="1246270" y="2141538"/>
            <a:ext cx="2808287" cy="2279650"/>
          </a:xfrm>
          <a:prstGeom prst="line">
            <a:avLst/>
          </a:prstGeom>
          <a:noFill/>
          <a:ln w="25400" cap="flat" cmpd="sng" algn="ctr">
            <a:solidFill>
              <a:srgbClr val="525F83"/>
            </a:solidFill>
            <a:prstDash val="solid"/>
            <a:round/>
            <a:headEnd type="none" w="med" len="med"/>
            <a:tailEnd type="diamond" w="med" len="med"/>
          </a:ln>
          <a:effectLst/>
        </p:spPr>
      </p:cxnSp>
      <p:cxnSp>
        <p:nvCxnSpPr>
          <p:cNvPr id="205" name="Straight Connector 204">
            <a:extLst>
              <a:ext uri="{FF2B5EF4-FFF2-40B4-BE49-F238E27FC236}">
                <a16:creationId xmlns:a16="http://schemas.microsoft.com/office/drawing/2014/main" id="{FA2C42A9-2BBB-4725-9136-DAFE84FC4485}"/>
              </a:ext>
            </a:extLst>
          </p:cNvPr>
          <p:cNvCxnSpPr/>
          <p:nvPr/>
        </p:nvCxnSpPr>
        <p:spPr>
          <a:xfrm>
            <a:off x="1246270" y="2141538"/>
            <a:ext cx="2808287" cy="2222500"/>
          </a:xfrm>
          <a:prstGeom prst="line">
            <a:avLst/>
          </a:prstGeom>
          <a:noFill/>
          <a:ln w="25400" cap="flat" cmpd="sng" algn="ctr">
            <a:solidFill>
              <a:srgbClr val="525F83"/>
            </a:solidFill>
            <a:prstDash val="solid"/>
            <a:round/>
            <a:headEnd type="none" w="med" len="med"/>
            <a:tailEnd type="diamond" w="med" len="med"/>
          </a:ln>
          <a:effectLst/>
        </p:spPr>
      </p:cxnSp>
      <p:cxnSp>
        <p:nvCxnSpPr>
          <p:cNvPr id="206" name="Straight Connector 205">
            <a:extLst>
              <a:ext uri="{FF2B5EF4-FFF2-40B4-BE49-F238E27FC236}">
                <a16:creationId xmlns:a16="http://schemas.microsoft.com/office/drawing/2014/main" id="{04DC5A36-F083-4B0F-928A-F57BDA34C512}"/>
              </a:ext>
            </a:extLst>
          </p:cNvPr>
          <p:cNvCxnSpPr/>
          <p:nvPr/>
        </p:nvCxnSpPr>
        <p:spPr>
          <a:xfrm>
            <a:off x="1241507" y="2141538"/>
            <a:ext cx="2819400" cy="2165350"/>
          </a:xfrm>
          <a:prstGeom prst="line">
            <a:avLst/>
          </a:prstGeom>
          <a:noFill/>
          <a:ln w="25400" cap="flat" cmpd="sng" algn="ctr">
            <a:solidFill>
              <a:srgbClr val="525F83"/>
            </a:solidFill>
            <a:prstDash val="solid"/>
            <a:round/>
            <a:headEnd type="none" w="med" len="med"/>
            <a:tailEnd type="diamond" w="med" len="med"/>
          </a:ln>
          <a:effectLst/>
        </p:spPr>
      </p:cxnSp>
      <p:cxnSp>
        <p:nvCxnSpPr>
          <p:cNvPr id="207" name="Straight Connector 206">
            <a:extLst>
              <a:ext uri="{FF2B5EF4-FFF2-40B4-BE49-F238E27FC236}">
                <a16:creationId xmlns:a16="http://schemas.microsoft.com/office/drawing/2014/main" id="{92EC7471-FAA4-464C-AFA2-9B59657D5EBF}"/>
              </a:ext>
            </a:extLst>
          </p:cNvPr>
          <p:cNvCxnSpPr/>
          <p:nvPr/>
        </p:nvCxnSpPr>
        <p:spPr>
          <a:xfrm>
            <a:off x="1246270" y="2141538"/>
            <a:ext cx="2814637" cy="2119312"/>
          </a:xfrm>
          <a:prstGeom prst="line">
            <a:avLst/>
          </a:prstGeom>
          <a:noFill/>
          <a:ln w="25400" cap="flat" cmpd="sng" algn="ctr">
            <a:solidFill>
              <a:srgbClr val="525F83"/>
            </a:solidFill>
            <a:prstDash val="solid"/>
            <a:round/>
            <a:headEnd type="none" w="med" len="med"/>
            <a:tailEnd type="diamond" w="med" len="med"/>
          </a:ln>
          <a:effectLst/>
        </p:spPr>
      </p:cxnSp>
      <p:cxnSp>
        <p:nvCxnSpPr>
          <p:cNvPr id="208" name="Straight Connector 207">
            <a:extLst>
              <a:ext uri="{FF2B5EF4-FFF2-40B4-BE49-F238E27FC236}">
                <a16:creationId xmlns:a16="http://schemas.microsoft.com/office/drawing/2014/main" id="{2A64AB15-B471-41E6-A4E2-5B63EADE839F}"/>
              </a:ext>
            </a:extLst>
          </p:cNvPr>
          <p:cNvCxnSpPr/>
          <p:nvPr/>
        </p:nvCxnSpPr>
        <p:spPr>
          <a:xfrm>
            <a:off x="1247857" y="2141538"/>
            <a:ext cx="2813050" cy="2066925"/>
          </a:xfrm>
          <a:prstGeom prst="line">
            <a:avLst/>
          </a:prstGeom>
          <a:noFill/>
          <a:ln w="25400" cap="flat" cmpd="sng" algn="ctr">
            <a:solidFill>
              <a:srgbClr val="525F83"/>
            </a:solidFill>
            <a:prstDash val="solid"/>
            <a:round/>
            <a:headEnd type="none" w="med" len="med"/>
            <a:tailEnd type="diamond" w="med" len="med"/>
          </a:ln>
          <a:effectLst/>
        </p:spPr>
      </p:cxnSp>
      <p:cxnSp>
        <p:nvCxnSpPr>
          <p:cNvPr id="209" name="Straight Connector 208">
            <a:extLst>
              <a:ext uri="{FF2B5EF4-FFF2-40B4-BE49-F238E27FC236}">
                <a16:creationId xmlns:a16="http://schemas.microsoft.com/office/drawing/2014/main" id="{61621C2F-DFD8-4B56-AE9D-C170D118E7B4}"/>
              </a:ext>
            </a:extLst>
          </p:cNvPr>
          <p:cNvCxnSpPr/>
          <p:nvPr/>
        </p:nvCxnSpPr>
        <p:spPr>
          <a:xfrm>
            <a:off x="1247857" y="2141538"/>
            <a:ext cx="2813050" cy="2016125"/>
          </a:xfrm>
          <a:prstGeom prst="line">
            <a:avLst/>
          </a:prstGeom>
          <a:noFill/>
          <a:ln w="25400" cap="flat" cmpd="sng" algn="ctr">
            <a:solidFill>
              <a:srgbClr val="525F83"/>
            </a:solidFill>
            <a:prstDash val="solid"/>
            <a:round/>
            <a:headEnd type="none" w="med" len="med"/>
            <a:tailEnd type="diamond" w="med" len="med"/>
          </a:ln>
          <a:effectLst/>
        </p:spPr>
      </p:cxnSp>
      <p:cxnSp>
        <p:nvCxnSpPr>
          <p:cNvPr id="210" name="Straight Connector 209">
            <a:extLst>
              <a:ext uri="{FF2B5EF4-FFF2-40B4-BE49-F238E27FC236}">
                <a16:creationId xmlns:a16="http://schemas.microsoft.com/office/drawing/2014/main" id="{D2B50996-D2C7-4C34-BF19-CDA8F94DD75E}"/>
              </a:ext>
            </a:extLst>
          </p:cNvPr>
          <p:cNvCxnSpPr/>
          <p:nvPr/>
        </p:nvCxnSpPr>
        <p:spPr>
          <a:xfrm>
            <a:off x="1246270" y="2141538"/>
            <a:ext cx="2814637" cy="1958975"/>
          </a:xfrm>
          <a:prstGeom prst="line">
            <a:avLst/>
          </a:prstGeom>
          <a:noFill/>
          <a:ln w="25400" cap="flat" cmpd="sng" algn="ctr">
            <a:solidFill>
              <a:srgbClr val="525F83"/>
            </a:solidFill>
            <a:prstDash val="solid"/>
            <a:round/>
            <a:headEnd type="none" w="med" len="med"/>
            <a:tailEnd type="diamond" w="med" len="med"/>
          </a:ln>
          <a:effectLst/>
        </p:spPr>
      </p:cxnSp>
      <p:cxnSp>
        <p:nvCxnSpPr>
          <p:cNvPr id="211" name="Straight Connector 210">
            <a:extLst>
              <a:ext uri="{FF2B5EF4-FFF2-40B4-BE49-F238E27FC236}">
                <a16:creationId xmlns:a16="http://schemas.microsoft.com/office/drawing/2014/main" id="{1391EA0C-CEAF-4224-9FE8-0D33247DED32}"/>
              </a:ext>
            </a:extLst>
          </p:cNvPr>
          <p:cNvCxnSpPr/>
          <p:nvPr/>
        </p:nvCxnSpPr>
        <p:spPr>
          <a:xfrm>
            <a:off x="1246270" y="2141538"/>
            <a:ext cx="2814637" cy="1900237"/>
          </a:xfrm>
          <a:prstGeom prst="line">
            <a:avLst/>
          </a:prstGeom>
          <a:noFill/>
          <a:ln w="25400" cap="flat" cmpd="sng" algn="ctr">
            <a:solidFill>
              <a:srgbClr val="525F83"/>
            </a:solidFill>
            <a:prstDash val="solid"/>
            <a:round/>
            <a:headEnd type="none" w="med" len="med"/>
            <a:tailEnd type="diamond" w="med" len="med"/>
          </a:ln>
          <a:effectLst/>
        </p:spPr>
      </p:cxnSp>
      <p:cxnSp>
        <p:nvCxnSpPr>
          <p:cNvPr id="212" name="Straight Connector 211">
            <a:extLst>
              <a:ext uri="{FF2B5EF4-FFF2-40B4-BE49-F238E27FC236}">
                <a16:creationId xmlns:a16="http://schemas.microsoft.com/office/drawing/2014/main" id="{4D888F50-A9CB-4A54-A4A7-1C388E75445F}"/>
              </a:ext>
            </a:extLst>
          </p:cNvPr>
          <p:cNvCxnSpPr/>
          <p:nvPr/>
        </p:nvCxnSpPr>
        <p:spPr>
          <a:xfrm>
            <a:off x="1241507" y="2141538"/>
            <a:ext cx="2819400" cy="1860550"/>
          </a:xfrm>
          <a:prstGeom prst="line">
            <a:avLst/>
          </a:prstGeom>
          <a:noFill/>
          <a:ln w="25400" cap="flat" cmpd="sng" algn="ctr">
            <a:solidFill>
              <a:srgbClr val="525F83"/>
            </a:solidFill>
            <a:prstDash val="solid"/>
            <a:round/>
            <a:headEnd type="none" w="med" len="med"/>
            <a:tailEnd type="diamond" w="med" len="med"/>
          </a:ln>
          <a:effectLst/>
        </p:spPr>
      </p:cxnSp>
      <p:cxnSp>
        <p:nvCxnSpPr>
          <p:cNvPr id="213" name="Straight Connector 212">
            <a:extLst>
              <a:ext uri="{FF2B5EF4-FFF2-40B4-BE49-F238E27FC236}">
                <a16:creationId xmlns:a16="http://schemas.microsoft.com/office/drawing/2014/main" id="{E52654E4-8C38-4BF7-9C66-ACFCDD128B27}"/>
              </a:ext>
            </a:extLst>
          </p:cNvPr>
          <p:cNvCxnSpPr/>
          <p:nvPr/>
        </p:nvCxnSpPr>
        <p:spPr>
          <a:xfrm>
            <a:off x="1241507" y="2141538"/>
            <a:ext cx="2819400" cy="1814512"/>
          </a:xfrm>
          <a:prstGeom prst="line">
            <a:avLst/>
          </a:prstGeom>
          <a:noFill/>
          <a:ln w="25400" cap="flat" cmpd="sng" algn="ctr">
            <a:solidFill>
              <a:srgbClr val="525F83"/>
            </a:solidFill>
            <a:prstDash val="solid"/>
            <a:round/>
            <a:headEnd type="none" w="med" len="med"/>
            <a:tailEnd type="diamond" w="med" len="med"/>
          </a:ln>
          <a:effectLst/>
        </p:spPr>
      </p:cxnSp>
      <p:cxnSp>
        <p:nvCxnSpPr>
          <p:cNvPr id="214" name="Straight Connector 213">
            <a:extLst>
              <a:ext uri="{FF2B5EF4-FFF2-40B4-BE49-F238E27FC236}">
                <a16:creationId xmlns:a16="http://schemas.microsoft.com/office/drawing/2014/main" id="{5E94C6E7-DA07-4759-B2F9-70031DCAABC3}"/>
              </a:ext>
            </a:extLst>
          </p:cNvPr>
          <p:cNvCxnSpPr/>
          <p:nvPr/>
        </p:nvCxnSpPr>
        <p:spPr>
          <a:xfrm>
            <a:off x="1247857" y="2141538"/>
            <a:ext cx="2806700" cy="1779587"/>
          </a:xfrm>
          <a:prstGeom prst="line">
            <a:avLst/>
          </a:prstGeom>
          <a:noFill/>
          <a:ln w="25400" cap="flat" cmpd="sng" algn="ctr">
            <a:solidFill>
              <a:srgbClr val="525F83"/>
            </a:solidFill>
            <a:prstDash val="solid"/>
            <a:round/>
            <a:headEnd type="none" w="med" len="med"/>
            <a:tailEnd type="diamond" w="med" len="med"/>
          </a:ln>
          <a:effectLst/>
        </p:spPr>
      </p:cxnSp>
      <p:cxnSp>
        <p:nvCxnSpPr>
          <p:cNvPr id="215" name="Straight Connector 214">
            <a:extLst>
              <a:ext uri="{FF2B5EF4-FFF2-40B4-BE49-F238E27FC236}">
                <a16:creationId xmlns:a16="http://schemas.microsoft.com/office/drawing/2014/main" id="{01304C0F-6B77-44A0-8CA2-41A24EF778E3}"/>
              </a:ext>
            </a:extLst>
          </p:cNvPr>
          <p:cNvCxnSpPr/>
          <p:nvPr/>
        </p:nvCxnSpPr>
        <p:spPr>
          <a:xfrm>
            <a:off x="1241507" y="2141538"/>
            <a:ext cx="2813050" cy="1728787"/>
          </a:xfrm>
          <a:prstGeom prst="line">
            <a:avLst/>
          </a:prstGeom>
          <a:noFill/>
          <a:ln w="25400" cap="flat" cmpd="sng" algn="ctr">
            <a:solidFill>
              <a:srgbClr val="525F83"/>
            </a:solidFill>
            <a:prstDash val="solid"/>
            <a:round/>
            <a:headEnd type="none" w="med" len="med"/>
            <a:tailEnd type="diamond" w="med" len="med"/>
          </a:ln>
          <a:effectLst/>
        </p:spPr>
      </p:cxnSp>
      <p:cxnSp>
        <p:nvCxnSpPr>
          <p:cNvPr id="216" name="Straight Connector 215">
            <a:extLst>
              <a:ext uri="{FF2B5EF4-FFF2-40B4-BE49-F238E27FC236}">
                <a16:creationId xmlns:a16="http://schemas.microsoft.com/office/drawing/2014/main" id="{5A989783-9DC5-4083-AEB1-B47D1375687E}"/>
              </a:ext>
            </a:extLst>
          </p:cNvPr>
          <p:cNvCxnSpPr/>
          <p:nvPr/>
        </p:nvCxnSpPr>
        <p:spPr>
          <a:xfrm>
            <a:off x="1241507" y="2141538"/>
            <a:ext cx="2819400" cy="1682750"/>
          </a:xfrm>
          <a:prstGeom prst="line">
            <a:avLst/>
          </a:prstGeom>
          <a:noFill/>
          <a:ln w="25400" cap="flat" cmpd="sng" algn="ctr">
            <a:solidFill>
              <a:srgbClr val="525F83"/>
            </a:solidFill>
            <a:prstDash val="solid"/>
            <a:round/>
            <a:headEnd type="none" w="med" len="med"/>
            <a:tailEnd type="diamond" w="med" len="med"/>
          </a:ln>
          <a:effectLst/>
        </p:spPr>
      </p:cxnSp>
      <p:cxnSp>
        <p:nvCxnSpPr>
          <p:cNvPr id="217" name="Straight Connector 216">
            <a:extLst>
              <a:ext uri="{FF2B5EF4-FFF2-40B4-BE49-F238E27FC236}">
                <a16:creationId xmlns:a16="http://schemas.microsoft.com/office/drawing/2014/main" id="{AC7C475D-AEEB-428F-A18F-A84402C4A8D3}"/>
              </a:ext>
            </a:extLst>
          </p:cNvPr>
          <p:cNvCxnSpPr/>
          <p:nvPr/>
        </p:nvCxnSpPr>
        <p:spPr>
          <a:xfrm>
            <a:off x="1246270" y="2141538"/>
            <a:ext cx="2808287" cy="1625600"/>
          </a:xfrm>
          <a:prstGeom prst="line">
            <a:avLst/>
          </a:prstGeom>
          <a:noFill/>
          <a:ln w="25400" cap="flat" cmpd="sng" algn="ctr">
            <a:solidFill>
              <a:srgbClr val="525F83"/>
            </a:solidFill>
            <a:prstDash val="solid"/>
            <a:round/>
            <a:headEnd type="none" w="med" len="med"/>
            <a:tailEnd type="diamond" w="med" len="med"/>
          </a:ln>
          <a:effectLst/>
        </p:spPr>
      </p:cxnSp>
      <p:cxnSp>
        <p:nvCxnSpPr>
          <p:cNvPr id="218" name="Straight Connector 217">
            <a:extLst>
              <a:ext uri="{FF2B5EF4-FFF2-40B4-BE49-F238E27FC236}">
                <a16:creationId xmlns:a16="http://schemas.microsoft.com/office/drawing/2014/main" id="{B6963009-91DA-4B1A-B637-8F6ED9969EF2}"/>
              </a:ext>
            </a:extLst>
          </p:cNvPr>
          <p:cNvCxnSpPr/>
          <p:nvPr/>
        </p:nvCxnSpPr>
        <p:spPr>
          <a:xfrm>
            <a:off x="1247857" y="2141538"/>
            <a:ext cx="2806700" cy="1573212"/>
          </a:xfrm>
          <a:prstGeom prst="line">
            <a:avLst/>
          </a:prstGeom>
          <a:noFill/>
          <a:ln w="25400" cap="flat" cmpd="sng" algn="ctr">
            <a:solidFill>
              <a:srgbClr val="525F83"/>
            </a:solidFill>
            <a:prstDash val="solid"/>
            <a:round/>
            <a:headEnd type="none" w="med" len="med"/>
            <a:tailEnd type="diamond" w="med" len="med"/>
          </a:ln>
          <a:effectLst/>
        </p:spPr>
      </p:cxnSp>
      <p:cxnSp>
        <p:nvCxnSpPr>
          <p:cNvPr id="219" name="Straight Connector 218">
            <a:extLst>
              <a:ext uri="{FF2B5EF4-FFF2-40B4-BE49-F238E27FC236}">
                <a16:creationId xmlns:a16="http://schemas.microsoft.com/office/drawing/2014/main" id="{7F824AAC-52AF-49AC-9B75-5D97F96509F1}"/>
              </a:ext>
            </a:extLst>
          </p:cNvPr>
          <p:cNvCxnSpPr/>
          <p:nvPr/>
        </p:nvCxnSpPr>
        <p:spPr>
          <a:xfrm>
            <a:off x="1247857" y="2141538"/>
            <a:ext cx="2813050" cy="1527175"/>
          </a:xfrm>
          <a:prstGeom prst="line">
            <a:avLst/>
          </a:prstGeom>
          <a:noFill/>
          <a:ln w="25400" cap="flat" cmpd="sng" algn="ctr">
            <a:solidFill>
              <a:srgbClr val="525F83"/>
            </a:solidFill>
            <a:prstDash val="solid"/>
            <a:round/>
            <a:headEnd type="none" w="med" len="med"/>
            <a:tailEnd type="diamond" w="med" len="med"/>
          </a:ln>
          <a:effectLst/>
        </p:spPr>
      </p:cxnSp>
      <p:cxnSp>
        <p:nvCxnSpPr>
          <p:cNvPr id="220" name="Straight Connector 219">
            <a:extLst>
              <a:ext uri="{FF2B5EF4-FFF2-40B4-BE49-F238E27FC236}">
                <a16:creationId xmlns:a16="http://schemas.microsoft.com/office/drawing/2014/main" id="{429547F7-C390-4692-BA91-CF7D0B8B9733}"/>
              </a:ext>
            </a:extLst>
          </p:cNvPr>
          <p:cNvCxnSpPr/>
          <p:nvPr/>
        </p:nvCxnSpPr>
        <p:spPr>
          <a:xfrm>
            <a:off x="1246270" y="2141538"/>
            <a:ext cx="2814637" cy="1474787"/>
          </a:xfrm>
          <a:prstGeom prst="line">
            <a:avLst/>
          </a:prstGeom>
          <a:noFill/>
          <a:ln w="25400" cap="flat" cmpd="sng" algn="ctr">
            <a:solidFill>
              <a:srgbClr val="525F83"/>
            </a:solidFill>
            <a:prstDash val="solid"/>
            <a:round/>
            <a:headEnd type="none" w="med" len="med"/>
            <a:tailEnd type="diamond" w="med" len="med"/>
          </a:ln>
          <a:effectLst/>
        </p:spPr>
      </p:cxnSp>
      <p:cxnSp>
        <p:nvCxnSpPr>
          <p:cNvPr id="221" name="Straight Connector 220">
            <a:extLst>
              <a:ext uri="{FF2B5EF4-FFF2-40B4-BE49-F238E27FC236}">
                <a16:creationId xmlns:a16="http://schemas.microsoft.com/office/drawing/2014/main" id="{5081542C-5DBD-401C-9FFC-C34A0E6CAFB4}"/>
              </a:ext>
            </a:extLst>
          </p:cNvPr>
          <p:cNvCxnSpPr/>
          <p:nvPr/>
        </p:nvCxnSpPr>
        <p:spPr>
          <a:xfrm>
            <a:off x="1247857" y="2141538"/>
            <a:ext cx="2806700" cy="1416050"/>
          </a:xfrm>
          <a:prstGeom prst="line">
            <a:avLst/>
          </a:prstGeom>
          <a:noFill/>
          <a:ln w="25400" cap="flat" cmpd="sng" algn="ctr">
            <a:solidFill>
              <a:srgbClr val="525F83"/>
            </a:solidFill>
            <a:prstDash val="solid"/>
            <a:round/>
            <a:headEnd type="none" w="med" len="med"/>
            <a:tailEnd type="diamond" w="med" len="med"/>
          </a:ln>
          <a:effectLst/>
        </p:spPr>
      </p:cxnSp>
      <p:cxnSp>
        <p:nvCxnSpPr>
          <p:cNvPr id="222" name="Straight Connector 221">
            <a:extLst>
              <a:ext uri="{FF2B5EF4-FFF2-40B4-BE49-F238E27FC236}">
                <a16:creationId xmlns:a16="http://schemas.microsoft.com/office/drawing/2014/main" id="{E73C1356-E38F-47FC-8570-2E93EC207131}"/>
              </a:ext>
            </a:extLst>
          </p:cNvPr>
          <p:cNvCxnSpPr/>
          <p:nvPr/>
        </p:nvCxnSpPr>
        <p:spPr>
          <a:xfrm>
            <a:off x="1247857" y="2141538"/>
            <a:ext cx="2806700" cy="1366837"/>
          </a:xfrm>
          <a:prstGeom prst="line">
            <a:avLst/>
          </a:prstGeom>
          <a:noFill/>
          <a:ln w="25400" cap="flat" cmpd="sng" algn="ctr">
            <a:solidFill>
              <a:srgbClr val="525F83"/>
            </a:solidFill>
            <a:prstDash val="solid"/>
            <a:round/>
            <a:headEnd type="none" w="med" len="med"/>
            <a:tailEnd type="diamond" w="med" len="med"/>
          </a:ln>
          <a:effectLst/>
        </p:spPr>
      </p:cxnSp>
      <p:cxnSp>
        <p:nvCxnSpPr>
          <p:cNvPr id="223" name="Straight Connector 222">
            <a:extLst>
              <a:ext uri="{FF2B5EF4-FFF2-40B4-BE49-F238E27FC236}">
                <a16:creationId xmlns:a16="http://schemas.microsoft.com/office/drawing/2014/main" id="{7A99E976-91EE-4FF2-84AC-D1455D83B980}"/>
              </a:ext>
            </a:extLst>
          </p:cNvPr>
          <p:cNvCxnSpPr/>
          <p:nvPr/>
        </p:nvCxnSpPr>
        <p:spPr>
          <a:xfrm>
            <a:off x="1246270" y="2141538"/>
            <a:ext cx="2814637" cy="1320800"/>
          </a:xfrm>
          <a:prstGeom prst="line">
            <a:avLst/>
          </a:prstGeom>
          <a:noFill/>
          <a:ln w="25400" cap="flat" cmpd="sng" algn="ctr">
            <a:solidFill>
              <a:srgbClr val="525F83"/>
            </a:solidFill>
            <a:prstDash val="solid"/>
            <a:round/>
            <a:headEnd type="none" w="med" len="med"/>
            <a:tailEnd type="diamond" w="med" len="med"/>
          </a:ln>
          <a:effectLst/>
        </p:spPr>
      </p:cxnSp>
      <p:cxnSp>
        <p:nvCxnSpPr>
          <p:cNvPr id="224" name="Straight Connector 223">
            <a:extLst>
              <a:ext uri="{FF2B5EF4-FFF2-40B4-BE49-F238E27FC236}">
                <a16:creationId xmlns:a16="http://schemas.microsoft.com/office/drawing/2014/main" id="{01C09792-716F-4FC7-8679-FF621CA44CD4}"/>
              </a:ext>
            </a:extLst>
          </p:cNvPr>
          <p:cNvCxnSpPr/>
          <p:nvPr/>
        </p:nvCxnSpPr>
        <p:spPr>
          <a:xfrm>
            <a:off x="1247857" y="2141538"/>
            <a:ext cx="2813050" cy="1263650"/>
          </a:xfrm>
          <a:prstGeom prst="line">
            <a:avLst/>
          </a:prstGeom>
          <a:noFill/>
          <a:ln w="25400" cap="flat" cmpd="sng" algn="ctr">
            <a:solidFill>
              <a:srgbClr val="525F83"/>
            </a:solidFill>
            <a:prstDash val="solid"/>
            <a:round/>
            <a:headEnd type="none" w="med" len="med"/>
            <a:tailEnd type="diamond" w="med" len="med"/>
          </a:ln>
          <a:effectLst/>
        </p:spPr>
      </p:cxnSp>
      <p:cxnSp>
        <p:nvCxnSpPr>
          <p:cNvPr id="225" name="Straight Connector 224">
            <a:extLst>
              <a:ext uri="{FF2B5EF4-FFF2-40B4-BE49-F238E27FC236}">
                <a16:creationId xmlns:a16="http://schemas.microsoft.com/office/drawing/2014/main" id="{51DD4078-E7CB-4B4A-B1FE-2D97D22FDE14}"/>
              </a:ext>
            </a:extLst>
          </p:cNvPr>
          <p:cNvCxnSpPr/>
          <p:nvPr/>
        </p:nvCxnSpPr>
        <p:spPr>
          <a:xfrm>
            <a:off x="1247857" y="2141538"/>
            <a:ext cx="2806700" cy="1217612"/>
          </a:xfrm>
          <a:prstGeom prst="line">
            <a:avLst/>
          </a:prstGeom>
          <a:noFill/>
          <a:ln w="25400" cap="flat" cmpd="sng" algn="ctr">
            <a:solidFill>
              <a:srgbClr val="525F83"/>
            </a:solidFill>
            <a:prstDash val="solid"/>
            <a:round/>
            <a:headEnd type="none" w="med" len="med"/>
            <a:tailEnd type="diamond" w="med" len="med"/>
          </a:ln>
          <a:effectLst/>
        </p:spPr>
      </p:cxnSp>
      <p:cxnSp>
        <p:nvCxnSpPr>
          <p:cNvPr id="226" name="Straight Connector 225">
            <a:extLst>
              <a:ext uri="{FF2B5EF4-FFF2-40B4-BE49-F238E27FC236}">
                <a16:creationId xmlns:a16="http://schemas.microsoft.com/office/drawing/2014/main" id="{01D7BFA3-035E-46D4-A260-5FEE61B1979C}"/>
              </a:ext>
            </a:extLst>
          </p:cNvPr>
          <p:cNvCxnSpPr/>
          <p:nvPr/>
        </p:nvCxnSpPr>
        <p:spPr>
          <a:xfrm>
            <a:off x="1247857" y="2141538"/>
            <a:ext cx="2813050" cy="1136650"/>
          </a:xfrm>
          <a:prstGeom prst="line">
            <a:avLst/>
          </a:prstGeom>
          <a:noFill/>
          <a:ln w="25400" cap="flat" cmpd="sng" algn="ctr">
            <a:solidFill>
              <a:srgbClr val="525F83"/>
            </a:solidFill>
            <a:prstDash val="solid"/>
            <a:round/>
            <a:headEnd type="none" w="med" len="med"/>
            <a:tailEnd type="diamond" w="med" len="med"/>
          </a:ln>
          <a:effectLst/>
        </p:spPr>
      </p:cxnSp>
      <p:cxnSp>
        <p:nvCxnSpPr>
          <p:cNvPr id="227" name="Straight Connector 226">
            <a:extLst>
              <a:ext uri="{FF2B5EF4-FFF2-40B4-BE49-F238E27FC236}">
                <a16:creationId xmlns:a16="http://schemas.microsoft.com/office/drawing/2014/main" id="{06FAF4C4-5947-4BB6-83C0-D41AC9B108C3}"/>
              </a:ext>
            </a:extLst>
          </p:cNvPr>
          <p:cNvCxnSpPr/>
          <p:nvPr/>
        </p:nvCxnSpPr>
        <p:spPr>
          <a:xfrm>
            <a:off x="1247857" y="2141538"/>
            <a:ext cx="2813050" cy="1096962"/>
          </a:xfrm>
          <a:prstGeom prst="line">
            <a:avLst/>
          </a:prstGeom>
          <a:noFill/>
          <a:ln w="25400" cap="flat" cmpd="sng" algn="ctr">
            <a:solidFill>
              <a:srgbClr val="525F83"/>
            </a:solidFill>
            <a:prstDash val="solid"/>
            <a:round/>
            <a:headEnd type="none" w="med" len="med"/>
            <a:tailEnd type="diamond" w="med" len="med"/>
          </a:ln>
          <a:effectLst/>
        </p:spPr>
      </p:cxnSp>
      <p:cxnSp>
        <p:nvCxnSpPr>
          <p:cNvPr id="228" name="Straight Connector 227">
            <a:extLst>
              <a:ext uri="{FF2B5EF4-FFF2-40B4-BE49-F238E27FC236}">
                <a16:creationId xmlns:a16="http://schemas.microsoft.com/office/drawing/2014/main" id="{A0E5C23F-96F8-48D8-AB56-449DD2AA1169}"/>
              </a:ext>
            </a:extLst>
          </p:cNvPr>
          <p:cNvCxnSpPr/>
          <p:nvPr/>
        </p:nvCxnSpPr>
        <p:spPr>
          <a:xfrm>
            <a:off x="1246270" y="2141538"/>
            <a:ext cx="2808287" cy="1062037"/>
          </a:xfrm>
          <a:prstGeom prst="line">
            <a:avLst/>
          </a:prstGeom>
          <a:noFill/>
          <a:ln w="25400" cap="flat" cmpd="sng" algn="ctr">
            <a:solidFill>
              <a:srgbClr val="525F83"/>
            </a:solidFill>
            <a:prstDash val="solid"/>
            <a:round/>
            <a:headEnd type="none" w="med" len="med"/>
            <a:tailEnd type="diamond" w="med" len="med"/>
          </a:ln>
          <a:effectLst/>
        </p:spPr>
      </p:cxnSp>
      <p:cxnSp>
        <p:nvCxnSpPr>
          <p:cNvPr id="229" name="Straight Connector 228">
            <a:extLst>
              <a:ext uri="{FF2B5EF4-FFF2-40B4-BE49-F238E27FC236}">
                <a16:creationId xmlns:a16="http://schemas.microsoft.com/office/drawing/2014/main" id="{6FDDAD76-6931-4264-AFF5-26ADF17869EC}"/>
              </a:ext>
            </a:extLst>
          </p:cNvPr>
          <p:cNvCxnSpPr/>
          <p:nvPr/>
        </p:nvCxnSpPr>
        <p:spPr>
          <a:xfrm>
            <a:off x="1256324" y="2209271"/>
            <a:ext cx="2813050" cy="1020762"/>
          </a:xfrm>
          <a:prstGeom prst="line">
            <a:avLst/>
          </a:prstGeom>
          <a:noFill/>
          <a:ln w="25400" cap="flat" cmpd="sng" algn="ctr">
            <a:solidFill>
              <a:srgbClr val="525F83"/>
            </a:solidFill>
            <a:prstDash val="solid"/>
            <a:round/>
            <a:headEnd type="none" w="med" len="med"/>
            <a:tailEnd type="diamond" w="med" len="med"/>
          </a:ln>
          <a:effectLst/>
        </p:spPr>
      </p:cxnSp>
      <p:cxnSp>
        <p:nvCxnSpPr>
          <p:cNvPr id="230" name="Straight Connector 229">
            <a:extLst>
              <a:ext uri="{FF2B5EF4-FFF2-40B4-BE49-F238E27FC236}">
                <a16:creationId xmlns:a16="http://schemas.microsoft.com/office/drawing/2014/main" id="{053CE3C2-46B4-470F-8124-127353B8A3C8}"/>
              </a:ext>
            </a:extLst>
          </p:cNvPr>
          <p:cNvCxnSpPr/>
          <p:nvPr/>
        </p:nvCxnSpPr>
        <p:spPr>
          <a:xfrm>
            <a:off x="1246270" y="2141538"/>
            <a:ext cx="2808287" cy="987425"/>
          </a:xfrm>
          <a:prstGeom prst="line">
            <a:avLst/>
          </a:prstGeom>
          <a:noFill/>
          <a:ln w="25400" cap="flat" cmpd="sng" algn="ctr">
            <a:solidFill>
              <a:srgbClr val="525F83"/>
            </a:solidFill>
            <a:prstDash val="solid"/>
            <a:round/>
            <a:headEnd type="none" w="med" len="med"/>
            <a:tailEnd type="diamond" w="med" len="med"/>
          </a:ln>
          <a:effectLst/>
        </p:spPr>
      </p:cxnSp>
      <p:cxnSp>
        <p:nvCxnSpPr>
          <p:cNvPr id="231" name="Straight Connector 230">
            <a:extLst>
              <a:ext uri="{FF2B5EF4-FFF2-40B4-BE49-F238E27FC236}">
                <a16:creationId xmlns:a16="http://schemas.microsoft.com/office/drawing/2014/main" id="{9D75E9C9-A87F-4BA0-B398-472F660F7814}"/>
              </a:ext>
            </a:extLst>
          </p:cNvPr>
          <p:cNvCxnSpPr/>
          <p:nvPr/>
        </p:nvCxnSpPr>
        <p:spPr>
          <a:xfrm>
            <a:off x="1247857" y="2141538"/>
            <a:ext cx="2806700" cy="900112"/>
          </a:xfrm>
          <a:prstGeom prst="line">
            <a:avLst/>
          </a:prstGeom>
          <a:noFill/>
          <a:ln w="25400" cap="flat" cmpd="sng" algn="ctr">
            <a:solidFill>
              <a:srgbClr val="525F83"/>
            </a:solidFill>
            <a:prstDash val="solid"/>
            <a:round/>
            <a:headEnd type="none" w="med" len="med"/>
            <a:tailEnd type="diamond" w="med" len="med"/>
          </a:ln>
          <a:effectLst/>
        </p:spPr>
      </p:cxnSp>
      <p:cxnSp>
        <p:nvCxnSpPr>
          <p:cNvPr id="232" name="Straight Connector 231">
            <a:extLst>
              <a:ext uri="{FF2B5EF4-FFF2-40B4-BE49-F238E27FC236}">
                <a16:creationId xmlns:a16="http://schemas.microsoft.com/office/drawing/2014/main" id="{CF3CDEA8-046F-487B-87A2-91957F81C3A2}"/>
              </a:ext>
            </a:extLst>
          </p:cNvPr>
          <p:cNvCxnSpPr/>
          <p:nvPr/>
        </p:nvCxnSpPr>
        <p:spPr>
          <a:xfrm>
            <a:off x="1247857" y="2141538"/>
            <a:ext cx="2813050" cy="860425"/>
          </a:xfrm>
          <a:prstGeom prst="line">
            <a:avLst/>
          </a:prstGeom>
          <a:noFill/>
          <a:ln w="25400" cap="flat" cmpd="sng" algn="ctr">
            <a:solidFill>
              <a:srgbClr val="525F83"/>
            </a:solidFill>
            <a:prstDash val="solid"/>
            <a:round/>
            <a:headEnd type="none" w="med" len="med"/>
            <a:tailEnd type="diamond" w="med" len="med"/>
          </a:ln>
          <a:effectLst/>
        </p:spPr>
      </p:cxnSp>
      <p:cxnSp>
        <p:nvCxnSpPr>
          <p:cNvPr id="233" name="Straight Connector 232">
            <a:extLst>
              <a:ext uri="{FF2B5EF4-FFF2-40B4-BE49-F238E27FC236}">
                <a16:creationId xmlns:a16="http://schemas.microsoft.com/office/drawing/2014/main" id="{25B0C813-867C-4E84-A037-F6FB12060CD3}"/>
              </a:ext>
            </a:extLst>
          </p:cNvPr>
          <p:cNvCxnSpPr/>
          <p:nvPr/>
        </p:nvCxnSpPr>
        <p:spPr>
          <a:xfrm>
            <a:off x="1247857" y="2141538"/>
            <a:ext cx="2806700" cy="825500"/>
          </a:xfrm>
          <a:prstGeom prst="line">
            <a:avLst/>
          </a:prstGeom>
          <a:noFill/>
          <a:ln w="25400" cap="flat" cmpd="sng" algn="ctr">
            <a:solidFill>
              <a:srgbClr val="525F83"/>
            </a:solidFill>
            <a:prstDash val="solid"/>
            <a:round/>
            <a:headEnd type="none" w="med" len="med"/>
            <a:tailEnd type="diamond" w="med" len="med"/>
          </a:ln>
          <a:effectLst/>
        </p:spPr>
      </p:cxnSp>
      <p:cxnSp>
        <p:nvCxnSpPr>
          <p:cNvPr id="234" name="Straight Connector 233">
            <a:extLst>
              <a:ext uri="{FF2B5EF4-FFF2-40B4-BE49-F238E27FC236}">
                <a16:creationId xmlns:a16="http://schemas.microsoft.com/office/drawing/2014/main" id="{13DE951F-CDFA-439D-AED9-303F5E82E967}"/>
              </a:ext>
            </a:extLst>
          </p:cNvPr>
          <p:cNvCxnSpPr/>
          <p:nvPr/>
        </p:nvCxnSpPr>
        <p:spPr>
          <a:xfrm>
            <a:off x="1247857" y="2141538"/>
            <a:ext cx="2806700" cy="763587"/>
          </a:xfrm>
          <a:prstGeom prst="line">
            <a:avLst/>
          </a:prstGeom>
          <a:noFill/>
          <a:ln w="25400" cap="flat" cmpd="sng" algn="ctr">
            <a:solidFill>
              <a:srgbClr val="525F83"/>
            </a:solidFill>
            <a:prstDash val="solid"/>
            <a:round/>
            <a:headEnd type="none" w="med" len="med"/>
            <a:tailEnd type="diamond" w="med" len="med"/>
          </a:ln>
          <a:effectLst/>
        </p:spPr>
      </p:cxnSp>
      <p:cxnSp>
        <p:nvCxnSpPr>
          <p:cNvPr id="235" name="Straight Connector 234">
            <a:extLst>
              <a:ext uri="{FF2B5EF4-FFF2-40B4-BE49-F238E27FC236}">
                <a16:creationId xmlns:a16="http://schemas.microsoft.com/office/drawing/2014/main" id="{D05C3C3C-D3AC-48BF-876F-B20394A5E853}"/>
              </a:ext>
            </a:extLst>
          </p:cNvPr>
          <p:cNvCxnSpPr/>
          <p:nvPr/>
        </p:nvCxnSpPr>
        <p:spPr>
          <a:xfrm>
            <a:off x="1247857" y="2141538"/>
            <a:ext cx="2806700" cy="704850"/>
          </a:xfrm>
          <a:prstGeom prst="line">
            <a:avLst/>
          </a:prstGeom>
          <a:noFill/>
          <a:ln w="25400" cap="flat" cmpd="sng" algn="ctr">
            <a:solidFill>
              <a:srgbClr val="525F83"/>
            </a:solidFill>
            <a:prstDash val="solid"/>
            <a:round/>
            <a:headEnd type="none" w="med" len="med"/>
            <a:tailEnd type="diamond" w="med" len="med"/>
          </a:ln>
          <a:effectLst/>
        </p:spPr>
      </p:cxnSp>
      <p:cxnSp>
        <p:nvCxnSpPr>
          <p:cNvPr id="236" name="Straight Connector 235">
            <a:extLst>
              <a:ext uri="{FF2B5EF4-FFF2-40B4-BE49-F238E27FC236}">
                <a16:creationId xmlns:a16="http://schemas.microsoft.com/office/drawing/2014/main" id="{5F50CCD4-9A61-4459-86AB-C8F83D7EBA2E}"/>
              </a:ext>
            </a:extLst>
          </p:cNvPr>
          <p:cNvCxnSpPr/>
          <p:nvPr/>
        </p:nvCxnSpPr>
        <p:spPr>
          <a:xfrm>
            <a:off x="1247857" y="2141538"/>
            <a:ext cx="2806700" cy="658812"/>
          </a:xfrm>
          <a:prstGeom prst="line">
            <a:avLst/>
          </a:prstGeom>
          <a:noFill/>
          <a:ln w="25400" cap="flat" cmpd="sng" algn="ctr">
            <a:solidFill>
              <a:srgbClr val="525F83"/>
            </a:solidFill>
            <a:prstDash val="solid"/>
            <a:round/>
            <a:headEnd type="none" w="med" len="med"/>
            <a:tailEnd type="diamond" w="med" len="med"/>
          </a:ln>
          <a:effectLst/>
        </p:spPr>
      </p:cxnSp>
      <p:cxnSp>
        <p:nvCxnSpPr>
          <p:cNvPr id="237" name="Straight Connector 236">
            <a:extLst>
              <a:ext uri="{FF2B5EF4-FFF2-40B4-BE49-F238E27FC236}">
                <a16:creationId xmlns:a16="http://schemas.microsoft.com/office/drawing/2014/main" id="{05333B45-E73C-4E17-BC28-C88F0360AF68}"/>
              </a:ext>
            </a:extLst>
          </p:cNvPr>
          <p:cNvCxnSpPr/>
          <p:nvPr/>
        </p:nvCxnSpPr>
        <p:spPr>
          <a:xfrm>
            <a:off x="1246270" y="2141538"/>
            <a:ext cx="2808287" cy="596900"/>
          </a:xfrm>
          <a:prstGeom prst="line">
            <a:avLst/>
          </a:prstGeom>
          <a:noFill/>
          <a:ln w="25400" cap="flat" cmpd="sng" algn="ctr">
            <a:solidFill>
              <a:srgbClr val="525F83"/>
            </a:solidFill>
            <a:prstDash val="solid"/>
            <a:round/>
            <a:headEnd type="none" w="med" len="med"/>
            <a:tailEnd type="diamond" w="med" len="med"/>
          </a:ln>
          <a:effectLst/>
        </p:spPr>
      </p:cxnSp>
      <p:cxnSp>
        <p:nvCxnSpPr>
          <p:cNvPr id="238" name="Straight Connector 237">
            <a:extLst>
              <a:ext uri="{FF2B5EF4-FFF2-40B4-BE49-F238E27FC236}">
                <a16:creationId xmlns:a16="http://schemas.microsoft.com/office/drawing/2014/main" id="{264DA164-9B48-4696-A339-66DB6635F1A6}"/>
              </a:ext>
            </a:extLst>
          </p:cNvPr>
          <p:cNvCxnSpPr/>
          <p:nvPr/>
        </p:nvCxnSpPr>
        <p:spPr>
          <a:xfrm>
            <a:off x="1247857" y="2141538"/>
            <a:ext cx="2813050" cy="349250"/>
          </a:xfrm>
          <a:prstGeom prst="line">
            <a:avLst/>
          </a:prstGeom>
          <a:noFill/>
          <a:ln w="25400" cap="flat" cmpd="sng" algn="ctr">
            <a:solidFill>
              <a:srgbClr val="525F83"/>
            </a:solidFill>
            <a:prstDash val="solid"/>
            <a:round/>
            <a:headEnd type="none" w="med" len="med"/>
            <a:tailEnd type="diamond" w="med" len="med"/>
          </a:ln>
          <a:effectLst/>
        </p:spPr>
      </p:cxnSp>
      <p:cxnSp>
        <p:nvCxnSpPr>
          <p:cNvPr id="239" name="Straight Connector 238">
            <a:extLst>
              <a:ext uri="{FF2B5EF4-FFF2-40B4-BE49-F238E27FC236}">
                <a16:creationId xmlns:a16="http://schemas.microsoft.com/office/drawing/2014/main" id="{46ACC8E3-92C2-4EFC-BB7F-06FF117D1A8A}"/>
              </a:ext>
            </a:extLst>
          </p:cNvPr>
          <p:cNvCxnSpPr/>
          <p:nvPr/>
        </p:nvCxnSpPr>
        <p:spPr>
          <a:xfrm>
            <a:off x="1247857" y="2141538"/>
            <a:ext cx="2806700" cy="239712"/>
          </a:xfrm>
          <a:prstGeom prst="line">
            <a:avLst/>
          </a:prstGeom>
          <a:noFill/>
          <a:ln w="25400" cap="flat" cmpd="sng" algn="ctr">
            <a:solidFill>
              <a:srgbClr val="525F83"/>
            </a:solidFill>
            <a:prstDash val="solid"/>
            <a:round/>
            <a:headEnd type="none" w="med" len="med"/>
            <a:tailEnd type="diamond" w="med" len="med"/>
          </a:ln>
          <a:effectLst/>
        </p:spPr>
      </p:cxnSp>
      <p:cxnSp>
        <p:nvCxnSpPr>
          <p:cNvPr id="240" name="Straight Connector 239">
            <a:extLst>
              <a:ext uri="{FF2B5EF4-FFF2-40B4-BE49-F238E27FC236}">
                <a16:creationId xmlns:a16="http://schemas.microsoft.com/office/drawing/2014/main" id="{118EFB95-285E-4D4C-BEE2-8B9A00775A50}"/>
              </a:ext>
            </a:extLst>
          </p:cNvPr>
          <p:cNvCxnSpPr/>
          <p:nvPr/>
        </p:nvCxnSpPr>
        <p:spPr>
          <a:xfrm>
            <a:off x="1247857" y="2141538"/>
            <a:ext cx="2813050" cy="153987"/>
          </a:xfrm>
          <a:prstGeom prst="line">
            <a:avLst/>
          </a:prstGeom>
          <a:noFill/>
          <a:ln w="25400" cap="flat" cmpd="sng" algn="ctr">
            <a:solidFill>
              <a:srgbClr val="525F83"/>
            </a:solidFill>
            <a:prstDash val="solid"/>
            <a:round/>
            <a:headEnd type="none" w="med" len="med"/>
            <a:tailEnd type="diamond" w="med" len="med"/>
          </a:ln>
          <a:effectLst/>
        </p:spPr>
      </p:cxnSp>
      <p:cxnSp>
        <p:nvCxnSpPr>
          <p:cNvPr id="241" name="Straight Connector 240">
            <a:extLst>
              <a:ext uri="{FF2B5EF4-FFF2-40B4-BE49-F238E27FC236}">
                <a16:creationId xmlns:a16="http://schemas.microsoft.com/office/drawing/2014/main" id="{EBEC54A8-0A9F-4A50-8E46-E01E3A5B1AA2}"/>
              </a:ext>
            </a:extLst>
          </p:cNvPr>
          <p:cNvCxnSpPr/>
          <p:nvPr/>
        </p:nvCxnSpPr>
        <p:spPr>
          <a:xfrm>
            <a:off x="1247857" y="2141538"/>
            <a:ext cx="2813050" cy="22225"/>
          </a:xfrm>
          <a:prstGeom prst="line">
            <a:avLst/>
          </a:prstGeom>
          <a:noFill/>
          <a:ln w="25400" cap="flat" cmpd="sng" algn="ctr">
            <a:solidFill>
              <a:srgbClr val="525F83"/>
            </a:solidFill>
            <a:prstDash val="solid"/>
            <a:round/>
            <a:headEnd type="none" w="med" len="med"/>
            <a:tailEnd type="diamond" w="med" len="med"/>
          </a:ln>
          <a:effectLst/>
        </p:spPr>
      </p:cxnSp>
      <p:cxnSp>
        <p:nvCxnSpPr>
          <p:cNvPr id="242" name="Straight Connector 241">
            <a:extLst>
              <a:ext uri="{FF2B5EF4-FFF2-40B4-BE49-F238E27FC236}">
                <a16:creationId xmlns:a16="http://schemas.microsoft.com/office/drawing/2014/main" id="{011CF2F8-5485-446A-8F43-6E5A62D3DA7E}"/>
              </a:ext>
            </a:extLst>
          </p:cNvPr>
          <p:cNvCxnSpPr/>
          <p:nvPr/>
        </p:nvCxnSpPr>
        <p:spPr>
          <a:xfrm>
            <a:off x="5761514" y="2141538"/>
            <a:ext cx="2779713" cy="2687637"/>
          </a:xfrm>
          <a:prstGeom prst="line">
            <a:avLst/>
          </a:prstGeom>
          <a:noFill/>
          <a:ln w="25400" cap="flat" cmpd="sng" algn="ctr">
            <a:solidFill>
              <a:srgbClr val="B8BFD0"/>
            </a:solidFill>
            <a:prstDash val="solid"/>
            <a:round/>
            <a:headEnd type="none" w="med" len="med"/>
            <a:tailEnd type="diamond" w="med" len="med"/>
          </a:ln>
          <a:effectLst/>
        </p:spPr>
      </p:cxnSp>
      <p:cxnSp>
        <p:nvCxnSpPr>
          <p:cNvPr id="243" name="Straight Connector 242">
            <a:extLst>
              <a:ext uri="{FF2B5EF4-FFF2-40B4-BE49-F238E27FC236}">
                <a16:creationId xmlns:a16="http://schemas.microsoft.com/office/drawing/2014/main" id="{038690D1-6A64-406D-83C7-A974C5C6EEDC}"/>
              </a:ext>
            </a:extLst>
          </p:cNvPr>
          <p:cNvCxnSpPr/>
          <p:nvPr/>
        </p:nvCxnSpPr>
        <p:spPr>
          <a:xfrm>
            <a:off x="5761514" y="2141538"/>
            <a:ext cx="2795588" cy="2549525"/>
          </a:xfrm>
          <a:prstGeom prst="line">
            <a:avLst/>
          </a:prstGeom>
          <a:noFill/>
          <a:ln w="25400" cap="flat" cmpd="sng" algn="ctr">
            <a:solidFill>
              <a:srgbClr val="B8BFD0"/>
            </a:solidFill>
            <a:prstDash val="solid"/>
            <a:round/>
            <a:headEnd type="none" w="med" len="med"/>
            <a:tailEnd type="diamond" w="med" len="med"/>
          </a:ln>
          <a:effectLst/>
        </p:spPr>
      </p:cxnSp>
      <p:cxnSp>
        <p:nvCxnSpPr>
          <p:cNvPr id="244" name="Straight Connector 243">
            <a:extLst>
              <a:ext uri="{FF2B5EF4-FFF2-40B4-BE49-F238E27FC236}">
                <a16:creationId xmlns:a16="http://schemas.microsoft.com/office/drawing/2014/main" id="{2466EBA1-B144-410F-A31E-AB2495A1B895}"/>
              </a:ext>
            </a:extLst>
          </p:cNvPr>
          <p:cNvCxnSpPr/>
          <p:nvPr/>
        </p:nvCxnSpPr>
        <p:spPr>
          <a:xfrm>
            <a:off x="5761514" y="2141538"/>
            <a:ext cx="2795588" cy="2474912"/>
          </a:xfrm>
          <a:prstGeom prst="line">
            <a:avLst/>
          </a:prstGeom>
          <a:noFill/>
          <a:ln w="25400" cap="flat" cmpd="sng" algn="ctr">
            <a:solidFill>
              <a:srgbClr val="B8BFD0"/>
            </a:solidFill>
            <a:prstDash val="solid"/>
            <a:round/>
            <a:headEnd type="none" w="med" len="med"/>
            <a:tailEnd type="diamond" w="med" len="med"/>
          </a:ln>
          <a:effectLst/>
        </p:spPr>
      </p:cxnSp>
      <p:cxnSp>
        <p:nvCxnSpPr>
          <p:cNvPr id="245" name="Straight Connector 244">
            <a:extLst>
              <a:ext uri="{FF2B5EF4-FFF2-40B4-BE49-F238E27FC236}">
                <a16:creationId xmlns:a16="http://schemas.microsoft.com/office/drawing/2014/main" id="{2E137BD5-880C-452C-8FA5-820E5886D365}"/>
              </a:ext>
            </a:extLst>
          </p:cNvPr>
          <p:cNvCxnSpPr/>
          <p:nvPr/>
        </p:nvCxnSpPr>
        <p:spPr>
          <a:xfrm>
            <a:off x="5758339" y="2141538"/>
            <a:ext cx="2798763" cy="2417762"/>
          </a:xfrm>
          <a:prstGeom prst="line">
            <a:avLst/>
          </a:prstGeom>
          <a:noFill/>
          <a:ln w="25400" cap="flat" cmpd="sng" algn="ctr">
            <a:solidFill>
              <a:srgbClr val="B8BFD0"/>
            </a:solidFill>
            <a:prstDash val="solid"/>
            <a:round/>
            <a:headEnd type="none" w="med" len="med"/>
            <a:tailEnd type="diamond" w="med" len="med"/>
          </a:ln>
          <a:effectLst/>
        </p:spPr>
      </p:cxnSp>
      <p:cxnSp>
        <p:nvCxnSpPr>
          <p:cNvPr id="246" name="Straight Connector 245">
            <a:extLst>
              <a:ext uri="{FF2B5EF4-FFF2-40B4-BE49-F238E27FC236}">
                <a16:creationId xmlns:a16="http://schemas.microsoft.com/office/drawing/2014/main" id="{9392A865-6A01-4276-9A16-DCD8F766AAE0}"/>
              </a:ext>
            </a:extLst>
          </p:cNvPr>
          <p:cNvCxnSpPr/>
          <p:nvPr/>
        </p:nvCxnSpPr>
        <p:spPr>
          <a:xfrm>
            <a:off x="5758339" y="2141538"/>
            <a:ext cx="2798763" cy="2366962"/>
          </a:xfrm>
          <a:prstGeom prst="line">
            <a:avLst/>
          </a:prstGeom>
          <a:noFill/>
          <a:ln w="25400" cap="flat" cmpd="sng" algn="ctr">
            <a:solidFill>
              <a:srgbClr val="B8BFD0"/>
            </a:solidFill>
            <a:prstDash val="solid"/>
            <a:round/>
            <a:headEnd type="none" w="med" len="med"/>
            <a:tailEnd type="diamond" w="med" len="med"/>
          </a:ln>
          <a:effectLst/>
        </p:spPr>
      </p:cxnSp>
      <p:cxnSp>
        <p:nvCxnSpPr>
          <p:cNvPr id="247" name="Straight Connector 246">
            <a:extLst>
              <a:ext uri="{FF2B5EF4-FFF2-40B4-BE49-F238E27FC236}">
                <a16:creationId xmlns:a16="http://schemas.microsoft.com/office/drawing/2014/main" id="{81D5FAC9-1CB7-4413-BF2F-AEBD9CE2A08E}"/>
              </a:ext>
            </a:extLst>
          </p:cNvPr>
          <p:cNvCxnSpPr/>
          <p:nvPr/>
        </p:nvCxnSpPr>
        <p:spPr>
          <a:xfrm>
            <a:off x="5759927" y="2141538"/>
            <a:ext cx="2797175" cy="2308225"/>
          </a:xfrm>
          <a:prstGeom prst="line">
            <a:avLst/>
          </a:prstGeom>
          <a:noFill/>
          <a:ln w="25400" cap="flat" cmpd="sng" algn="ctr">
            <a:solidFill>
              <a:srgbClr val="B8BFD0"/>
            </a:solidFill>
            <a:prstDash val="solid"/>
            <a:round/>
            <a:headEnd type="none" w="med" len="med"/>
            <a:tailEnd type="diamond" w="med" len="med"/>
          </a:ln>
          <a:effectLst/>
        </p:spPr>
      </p:cxnSp>
      <p:cxnSp>
        <p:nvCxnSpPr>
          <p:cNvPr id="248" name="Straight Connector 247">
            <a:extLst>
              <a:ext uri="{FF2B5EF4-FFF2-40B4-BE49-F238E27FC236}">
                <a16:creationId xmlns:a16="http://schemas.microsoft.com/office/drawing/2014/main" id="{2DEC0961-0365-485E-930E-D45C81EFE2A6}"/>
              </a:ext>
            </a:extLst>
          </p:cNvPr>
          <p:cNvCxnSpPr/>
          <p:nvPr/>
        </p:nvCxnSpPr>
        <p:spPr>
          <a:xfrm>
            <a:off x="5759927" y="2141538"/>
            <a:ext cx="2797175" cy="2262187"/>
          </a:xfrm>
          <a:prstGeom prst="line">
            <a:avLst/>
          </a:prstGeom>
          <a:noFill/>
          <a:ln w="25400" cap="flat" cmpd="sng" algn="ctr">
            <a:solidFill>
              <a:srgbClr val="B8BFD0"/>
            </a:solidFill>
            <a:prstDash val="solid"/>
            <a:round/>
            <a:headEnd type="none" w="med" len="med"/>
            <a:tailEnd type="diamond" w="med" len="med"/>
          </a:ln>
          <a:effectLst/>
        </p:spPr>
      </p:cxnSp>
      <p:cxnSp>
        <p:nvCxnSpPr>
          <p:cNvPr id="249" name="Straight Connector 248">
            <a:extLst>
              <a:ext uri="{FF2B5EF4-FFF2-40B4-BE49-F238E27FC236}">
                <a16:creationId xmlns:a16="http://schemas.microsoft.com/office/drawing/2014/main" id="{EE593C77-0359-49FB-8145-78F83EED10B7}"/>
              </a:ext>
            </a:extLst>
          </p:cNvPr>
          <p:cNvCxnSpPr/>
          <p:nvPr/>
        </p:nvCxnSpPr>
        <p:spPr>
          <a:xfrm>
            <a:off x="5759927" y="2141538"/>
            <a:ext cx="2797175" cy="2193925"/>
          </a:xfrm>
          <a:prstGeom prst="line">
            <a:avLst/>
          </a:prstGeom>
          <a:noFill/>
          <a:ln w="25400" cap="flat" cmpd="sng" algn="ctr">
            <a:solidFill>
              <a:srgbClr val="B8BFD0"/>
            </a:solidFill>
            <a:prstDash val="solid"/>
            <a:round/>
            <a:headEnd type="none" w="med" len="med"/>
            <a:tailEnd type="diamond" w="med" len="med"/>
          </a:ln>
          <a:effectLst/>
        </p:spPr>
      </p:cxnSp>
      <p:cxnSp>
        <p:nvCxnSpPr>
          <p:cNvPr id="250" name="Straight Connector 249">
            <a:extLst>
              <a:ext uri="{FF2B5EF4-FFF2-40B4-BE49-F238E27FC236}">
                <a16:creationId xmlns:a16="http://schemas.microsoft.com/office/drawing/2014/main" id="{DE793C02-658B-446D-B007-7100E8163D70}"/>
              </a:ext>
            </a:extLst>
          </p:cNvPr>
          <p:cNvCxnSpPr/>
          <p:nvPr/>
        </p:nvCxnSpPr>
        <p:spPr>
          <a:xfrm>
            <a:off x="5761514" y="2141538"/>
            <a:ext cx="2795588" cy="2141537"/>
          </a:xfrm>
          <a:prstGeom prst="line">
            <a:avLst/>
          </a:prstGeom>
          <a:noFill/>
          <a:ln w="25400" cap="flat" cmpd="sng" algn="ctr">
            <a:solidFill>
              <a:srgbClr val="B8BFD0"/>
            </a:solidFill>
            <a:prstDash val="solid"/>
            <a:round/>
            <a:headEnd type="none" w="med" len="med"/>
            <a:tailEnd type="diamond" w="med" len="med"/>
          </a:ln>
          <a:effectLst/>
        </p:spPr>
      </p:cxnSp>
      <p:cxnSp>
        <p:nvCxnSpPr>
          <p:cNvPr id="251" name="Straight Connector 250">
            <a:extLst>
              <a:ext uri="{FF2B5EF4-FFF2-40B4-BE49-F238E27FC236}">
                <a16:creationId xmlns:a16="http://schemas.microsoft.com/office/drawing/2014/main" id="{58694B4E-3E76-43AE-8A34-C2D9C314ECEA}"/>
              </a:ext>
            </a:extLst>
          </p:cNvPr>
          <p:cNvCxnSpPr/>
          <p:nvPr/>
        </p:nvCxnSpPr>
        <p:spPr>
          <a:xfrm>
            <a:off x="5759927" y="2141538"/>
            <a:ext cx="2797175" cy="2101850"/>
          </a:xfrm>
          <a:prstGeom prst="line">
            <a:avLst/>
          </a:prstGeom>
          <a:noFill/>
          <a:ln w="25400" cap="flat" cmpd="sng" algn="ctr">
            <a:solidFill>
              <a:srgbClr val="B8BFD0"/>
            </a:solidFill>
            <a:prstDash val="solid"/>
            <a:round/>
            <a:headEnd type="none" w="med" len="med"/>
            <a:tailEnd type="diamond" w="med" len="med"/>
          </a:ln>
          <a:effectLst/>
        </p:spPr>
      </p:cxnSp>
      <p:cxnSp>
        <p:nvCxnSpPr>
          <p:cNvPr id="252" name="Straight Connector 251">
            <a:extLst>
              <a:ext uri="{FF2B5EF4-FFF2-40B4-BE49-F238E27FC236}">
                <a16:creationId xmlns:a16="http://schemas.microsoft.com/office/drawing/2014/main" id="{46D5D84B-5FC1-4ED3-B836-FE472027282C}"/>
              </a:ext>
            </a:extLst>
          </p:cNvPr>
          <p:cNvCxnSpPr/>
          <p:nvPr/>
        </p:nvCxnSpPr>
        <p:spPr>
          <a:xfrm>
            <a:off x="5759927" y="2141538"/>
            <a:ext cx="2797175" cy="2049462"/>
          </a:xfrm>
          <a:prstGeom prst="line">
            <a:avLst/>
          </a:prstGeom>
          <a:noFill/>
          <a:ln w="25400" cap="flat" cmpd="sng" algn="ctr">
            <a:solidFill>
              <a:srgbClr val="B8BFD0"/>
            </a:solidFill>
            <a:prstDash val="solid"/>
            <a:round/>
            <a:headEnd type="none" w="med" len="med"/>
            <a:tailEnd type="diamond" w="med" len="med"/>
          </a:ln>
          <a:effectLst/>
        </p:spPr>
      </p:cxnSp>
      <p:cxnSp>
        <p:nvCxnSpPr>
          <p:cNvPr id="253" name="Straight Connector 252">
            <a:extLst>
              <a:ext uri="{FF2B5EF4-FFF2-40B4-BE49-F238E27FC236}">
                <a16:creationId xmlns:a16="http://schemas.microsoft.com/office/drawing/2014/main" id="{A3EED37F-D29E-445A-AF5C-370F38A88FE5}"/>
              </a:ext>
            </a:extLst>
          </p:cNvPr>
          <p:cNvCxnSpPr/>
          <p:nvPr/>
        </p:nvCxnSpPr>
        <p:spPr>
          <a:xfrm>
            <a:off x="5758339" y="2141538"/>
            <a:ext cx="2798763" cy="2016125"/>
          </a:xfrm>
          <a:prstGeom prst="line">
            <a:avLst/>
          </a:prstGeom>
          <a:noFill/>
          <a:ln w="25400" cap="flat" cmpd="sng" algn="ctr">
            <a:solidFill>
              <a:srgbClr val="B8BFD0"/>
            </a:solidFill>
            <a:prstDash val="solid"/>
            <a:round/>
            <a:headEnd type="none" w="med" len="med"/>
            <a:tailEnd type="diamond" w="med" len="med"/>
          </a:ln>
          <a:effectLst/>
        </p:spPr>
      </p:cxnSp>
      <p:cxnSp>
        <p:nvCxnSpPr>
          <p:cNvPr id="254" name="Straight Connector 253">
            <a:extLst>
              <a:ext uri="{FF2B5EF4-FFF2-40B4-BE49-F238E27FC236}">
                <a16:creationId xmlns:a16="http://schemas.microsoft.com/office/drawing/2014/main" id="{E97CA988-8011-4A02-AB94-E2E65AFD65B5}"/>
              </a:ext>
            </a:extLst>
          </p:cNvPr>
          <p:cNvCxnSpPr/>
          <p:nvPr/>
        </p:nvCxnSpPr>
        <p:spPr>
          <a:xfrm>
            <a:off x="5758339" y="2141538"/>
            <a:ext cx="2798763" cy="1970087"/>
          </a:xfrm>
          <a:prstGeom prst="line">
            <a:avLst/>
          </a:prstGeom>
          <a:noFill/>
          <a:ln w="25400" cap="flat" cmpd="sng" algn="ctr">
            <a:solidFill>
              <a:srgbClr val="B8BFD0"/>
            </a:solidFill>
            <a:prstDash val="solid"/>
            <a:round/>
            <a:headEnd type="none" w="med" len="med"/>
            <a:tailEnd type="diamond" w="med" len="med"/>
          </a:ln>
          <a:effectLst/>
        </p:spPr>
      </p:cxnSp>
      <p:cxnSp>
        <p:nvCxnSpPr>
          <p:cNvPr id="255" name="Straight Connector 254">
            <a:extLst>
              <a:ext uri="{FF2B5EF4-FFF2-40B4-BE49-F238E27FC236}">
                <a16:creationId xmlns:a16="http://schemas.microsoft.com/office/drawing/2014/main" id="{3655A01B-CC2E-4AB5-8847-F227B7114489}"/>
              </a:ext>
            </a:extLst>
          </p:cNvPr>
          <p:cNvCxnSpPr/>
          <p:nvPr/>
        </p:nvCxnSpPr>
        <p:spPr>
          <a:xfrm>
            <a:off x="5761514" y="2141538"/>
            <a:ext cx="2795588" cy="1924050"/>
          </a:xfrm>
          <a:prstGeom prst="line">
            <a:avLst/>
          </a:prstGeom>
          <a:noFill/>
          <a:ln w="25400" cap="flat" cmpd="sng" algn="ctr">
            <a:solidFill>
              <a:srgbClr val="B8BFD0"/>
            </a:solidFill>
            <a:prstDash val="solid"/>
            <a:round/>
            <a:headEnd type="none" w="med" len="med"/>
            <a:tailEnd type="diamond" w="med" len="med"/>
          </a:ln>
          <a:effectLst/>
        </p:spPr>
      </p:cxnSp>
      <p:cxnSp>
        <p:nvCxnSpPr>
          <p:cNvPr id="256" name="Straight Connector 255">
            <a:extLst>
              <a:ext uri="{FF2B5EF4-FFF2-40B4-BE49-F238E27FC236}">
                <a16:creationId xmlns:a16="http://schemas.microsoft.com/office/drawing/2014/main" id="{63670E69-A6E9-4C70-BE64-69B7AC50A3D9}"/>
              </a:ext>
            </a:extLst>
          </p:cNvPr>
          <p:cNvCxnSpPr/>
          <p:nvPr/>
        </p:nvCxnSpPr>
        <p:spPr>
          <a:xfrm>
            <a:off x="5761514" y="2141538"/>
            <a:ext cx="2795588" cy="1878012"/>
          </a:xfrm>
          <a:prstGeom prst="line">
            <a:avLst/>
          </a:prstGeom>
          <a:noFill/>
          <a:ln w="25400" cap="flat" cmpd="sng" algn="ctr">
            <a:solidFill>
              <a:srgbClr val="B8BFD0"/>
            </a:solidFill>
            <a:prstDash val="solid"/>
            <a:round/>
            <a:headEnd type="none" w="med" len="med"/>
            <a:tailEnd type="diamond" w="med" len="med"/>
          </a:ln>
          <a:effectLst/>
        </p:spPr>
      </p:cxnSp>
      <p:cxnSp>
        <p:nvCxnSpPr>
          <p:cNvPr id="257" name="Straight Connector 256">
            <a:extLst>
              <a:ext uri="{FF2B5EF4-FFF2-40B4-BE49-F238E27FC236}">
                <a16:creationId xmlns:a16="http://schemas.microsoft.com/office/drawing/2014/main" id="{F2E5A34B-0F40-4545-8414-42F1A15B28B3}"/>
              </a:ext>
            </a:extLst>
          </p:cNvPr>
          <p:cNvCxnSpPr/>
          <p:nvPr/>
        </p:nvCxnSpPr>
        <p:spPr>
          <a:xfrm>
            <a:off x="5758339" y="2141538"/>
            <a:ext cx="2798763" cy="1838325"/>
          </a:xfrm>
          <a:prstGeom prst="line">
            <a:avLst/>
          </a:prstGeom>
          <a:noFill/>
          <a:ln w="25400" cap="flat" cmpd="sng" algn="ctr">
            <a:solidFill>
              <a:srgbClr val="B8BFD0"/>
            </a:solidFill>
            <a:prstDash val="solid"/>
            <a:round/>
            <a:headEnd type="none" w="med" len="med"/>
            <a:tailEnd type="diamond" w="med" len="med"/>
          </a:ln>
          <a:effectLst/>
        </p:spPr>
      </p:cxnSp>
      <p:cxnSp>
        <p:nvCxnSpPr>
          <p:cNvPr id="258" name="Straight Connector 257">
            <a:extLst>
              <a:ext uri="{FF2B5EF4-FFF2-40B4-BE49-F238E27FC236}">
                <a16:creationId xmlns:a16="http://schemas.microsoft.com/office/drawing/2014/main" id="{36D3A83A-AFA3-43E5-AA28-F97AA6797A79}"/>
              </a:ext>
            </a:extLst>
          </p:cNvPr>
          <p:cNvCxnSpPr/>
          <p:nvPr/>
        </p:nvCxnSpPr>
        <p:spPr>
          <a:xfrm>
            <a:off x="5759927" y="2141538"/>
            <a:ext cx="2797175" cy="1797050"/>
          </a:xfrm>
          <a:prstGeom prst="line">
            <a:avLst/>
          </a:prstGeom>
          <a:noFill/>
          <a:ln w="25400" cap="flat" cmpd="sng" algn="ctr">
            <a:solidFill>
              <a:srgbClr val="B8BFD0"/>
            </a:solidFill>
            <a:prstDash val="solid"/>
            <a:round/>
            <a:headEnd type="none" w="med" len="med"/>
            <a:tailEnd type="diamond" w="med" len="med"/>
          </a:ln>
          <a:effectLst/>
        </p:spPr>
      </p:cxnSp>
      <p:cxnSp>
        <p:nvCxnSpPr>
          <p:cNvPr id="259" name="Straight Connector 258">
            <a:extLst>
              <a:ext uri="{FF2B5EF4-FFF2-40B4-BE49-F238E27FC236}">
                <a16:creationId xmlns:a16="http://schemas.microsoft.com/office/drawing/2014/main" id="{A02DF56E-5740-4CD8-B697-BD6838B76C9F}"/>
              </a:ext>
            </a:extLst>
          </p:cNvPr>
          <p:cNvCxnSpPr/>
          <p:nvPr/>
        </p:nvCxnSpPr>
        <p:spPr>
          <a:xfrm>
            <a:off x="5761514" y="2141538"/>
            <a:ext cx="2795588" cy="1762125"/>
          </a:xfrm>
          <a:prstGeom prst="line">
            <a:avLst/>
          </a:prstGeom>
          <a:noFill/>
          <a:ln w="25400" cap="flat" cmpd="sng" algn="ctr">
            <a:solidFill>
              <a:srgbClr val="B8BFD0"/>
            </a:solidFill>
            <a:prstDash val="solid"/>
            <a:round/>
            <a:headEnd type="none" w="med" len="med"/>
            <a:tailEnd type="diamond" w="med" len="med"/>
          </a:ln>
          <a:effectLst/>
        </p:spPr>
      </p:cxnSp>
      <p:cxnSp>
        <p:nvCxnSpPr>
          <p:cNvPr id="260" name="Straight Connector 259">
            <a:extLst>
              <a:ext uri="{FF2B5EF4-FFF2-40B4-BE49-F238E27FC236}">
                <a16:creationId xmlns:a16="http://schemas.microsoft.com/office/drawing/2014/main" id="{B7139931-7348-49F6-BEA3-A47C6885F9D6}"/>
              </a:ext>
            </a:extLst>
          </p:cNvPr>
          <p:cNvCxnSpPr/>
          <p:nvPr/>
        </p:nvCxnSpPr>
        <p:spPr>
          <a:xfrm>
            <a:off x="5761514" y="2141538"/>
            <a:ext cx="2795588" cy="1722437"/>
          </a:xfrm>
          <a:prstGeom prst="line">
            <a:avLst/>
          </a:prstGeom>
          <a:noFill/>
          <a:ln w="25400" cap="flat" cmpd="sng" algn="ctr">
            <a:solidFill>
              <a:srgbClr val="B8BFD0"/>
            </a:solidFill>
            <a:prstDash val="solid"/>
            <a:round/>
            <a:headEnd type="none" w="med" len="med"/>
            <a:tailEnd type="diamond" w="med" len="med"/>
          </a:ln>
          <a:effectLst/>
        </p:spPr>
      </p:cxnSp>
      <p:cxnSp>
        <p:nvCxnSpPr>
          <p:cNvPr id="261" name="Straight Connector 260">
            <a:extLst>
              <a:ext uri="{FF2B5EF4-FFF2-40B4-BE49-F238E27FC236}">
                <a16:creationId xmlns:a16="http://schemas.microsoft.com/office/drawing/2014/main" id="{BFDE0041-F1B4-4E4D-AA82-867777081D3F}"/>
              </a:ext>
            </a:extLst>
          </p:cNvPr>
          <p:cNvCxnSpPr/>
          <p:nvPr/>
        </p:nvCxnSpPr>
        <p:spPr>
          <a:xfrm>
            <a:off x="5761514" y="2141538"/>
            <a:ext cx="2795588" cy="1682750"/>
          </a:xfrm>
          <a:prstGeom prst="line">
            <a:avLst/>
          </a:prstGeom>
          <a:noFill/>
          <a:ln w="25400" cap="flat" cmpd="sng" algn="ctr">
            <a:solidFill>
              <a:srgbClr val="B8BFD0"/>
            </a:solidFill>
            <a:prstDash val="solid"/>
            <a:round/>
            <a:headEnd type="none" w="med" len="med"/>
            <a:tailEnd type="diamond" w="med" len="med"/>
          </a:ln>
          <a:effectLst/>
        </p:spPr>
      </p:cxnSp>
      <p:cxnSp>
        <p:nvCxnSpPr>
          <p:cNvPr id="262" name="Straight Connector 261">
            <a:extLst>
              <a:ext uri="{FF2B5EF4-FFF2-40B4-BE49-F238E27FC236}">
                <a16:creationId xmlns:a16="http://schemas.microsoft.com/office/drawing/2014/main" id="{25863429-C3DE-44FA-9F36-843ADADCB63F}"/>
              </a:ext>
            </a:extLst>
          </p:cNvPr>
          <p:cNvCxnSpPr/>
          <p:nvPr/>
        </p:nvCxnSpPr>
        <p:spPr>
          <a:xfrm>
            <a:off x="5758339" y="2141538"/>
            <a:ext cx="2798763" cy="1641475"/>
          </a:xfrm>
          <a:prstGeom prst="line">
            <a:avLst/>
          </a:prstGeom>
          <a:noFill/>
          <a:ln w="25400" cap="flat" cmpd="sng" algn="ctr">
            <a:solidFill>
              <a:srgbClr val="B8BFD0"/>
            </a:solidFill>
            <a:prstDash val="solid"/>
            <a:round/>
            <a:headEnd type="none" w="med" len="med"/>
            <a:tailEnd type="diamond" w="med" len="med"/>
          </a:ln>
          <a:effectLst/>
        </p:spPr>
      </p:cxnSp>
      <p:cxnSp>
        <p:nvCxnSpPr>
          <p:cNvPr id="263" name="Straight Connector 262">
            <a:extLst>
              <a:ext uri="{FF2B5EF4-FFF2-40B4-BE49-F238E27FC236}">
                <a16:creationId xmlns:a16="http://schemas.microsoft.com/office/drawing/2014/main" id="{9961EE72-B1B7-4268-8D03-7007F918977D}"/>
              </a:ext>
            </a:extLst>
          </p:cNvPr>
          <p:cNvCxnSpPr/>
          <p:nvPr/>
        </p:nvCxnSpPr>
        <p:spPr>
          <a:xfrm>
            <a:off x="5761514" y="2141538"/>
            <a:ext cx="2795588" cy="1612900"/>
          </a:xfrm>
          <a:prstGeom prst="line">
            <a:avLst/>
          </a:prstGeom>
          <a:noFill/>
          <a:ln w="25400" cap="flat" cmpd="sng" algn="ctr">
            <a:solidFill>
              <a:srgbClr val="B8BFD0"/>
            </a:solidFill>
            <a:prstDash val="solid"/>
            <a:round/>
            <a:headEnd type="none" w="med" len="med"/>
            <a:tailEnd type="diamond" w="med" len="med"/>
          </a:ln>
          <a:effectLst/>
        </p:spPr>
      </p:cxnSp>
      <p:cxnSp>
        <p:nvCxnSpPr>
          <p:cNvPr id="264" name="Straight Connector 263">
            <a:extLst>
              <a:ext uri="{FF2B5EF4-FFF2-40B4-BE49-F238E27FC236}">
                <a16:creationId xmlns:a16="http://schemas.microsoft.com/office/drawing/2014/main" id="{5E16E1F9-D74D-41D0-9028-905409E00989}"/>
              </a:ext>
            </a:extLst>
          </p:cNvPr>
          <p:cNvCxnSpPr/>
          <p:nvPr/>
        </p:nvCxnSpPr>
        <p:spPr>
          <a:xfrm>
            <a:off x="5759927" y="2141538"/>
            <a:ext cx="2797175" cy="1566862"/>
          </a:xfrm>
          <a:prstGeom prst="line">
            <a:avLst/>
          </a:prstGeom>
          <a:noFill/>
          <a:ln w="25400" cap="flat" cmpd="sng" algn="ctr">
            <a:solidFill>
              <a:srgbClr val="B8BFD0"/>
            </a:solidFill>
            <a:prstDash val="solid"/>
            <a:round/>
            <a:headEnd type="none" w="med" len="med"/>
            <a:tailEnd type="diamond" w="med" len="med"/>
          </a:ln>
          <a:effectLst/>
        </p:spPr>
      </p:cxnSp>
      <p:cxnSp>
        <p:nvCxnSpPr>
          <p:cNvPr id="265" name="Straight Connector 264">
            <a:extLst>
              <a:ext uri="{FF2B5EF4-FFF2-40B4-BE49-F238E27FC236}">
                <a16:creationId xmlns:a16="http://schemas.microsoft.com/office/drawing/2014/main" id="{47EB3859-CB23-4EAD-A996-5C7D32AE19D0}"/>
              </a:ext>
            </a:extLst>
          </p:cNvPr>
          <p:cNvCxnSpPr/>
          <p:nvPr/>
        </p:nvCxnSpPr>
        <p:spPr>
          <a:xfrm>
            <a:off x="5761514" y="2141538"/>
            <a:ext cx="2795588" cy="1538287"/>
          </a:xfrm>
          <a:prstGeom prst="line">
            <a:avLst/>
          </a:prstGeom>
          <a:noFill/>
          <a:ln w="25400" cap="flat" cmpd="sng" algn="ctr">
            <a:solidFill>
              <a:srgbClr val="B8BFD0"/>
            </a:solidFill>
            <a:prstDash val="solid"/>
            <a:round/>
            <a:headEnd type="none" w="med" len="med"/>
            <a:tailEnd type="diamond" w="med" len="med"/>
          </a:ln>
          <a:effectLst/>
        </p:spPr>
      </p:cxnSp>
      <p:cxnSp>
        <p:nvCxnSpPr>
          <p:cNvPr id="266" name="Straight Connector 265">
            <a:extLst>
              <a:ext uri="{FF2B5EF4-FFF2-40B4-BE49-F238E27FC236}">
                <a16:creationId xmlns:a16="http://schemas.microsoft.com/office/drawing/2014/main" id="{32131D08-5359-4DF5-82DE-CF087FAE3374}"/>
              </a:ext>
            </a:extLst>
          </p:cNvPr>
          <p:cNvCxnSpPr/>
          <p:nvPr/>
        </p:nvCxnSpPr>
        <p:spPr>
          <a:xfrm>
            <a:off x="5759927" y="2141538"/>
            <a:ext cx="2797175" cy="1481137"/>
          </a:xfrm>
          <a:prstGeom prst="line">
            <a:avLst/>
          </a:prstGeom>
          <a:noFill/>
          <a:ln w="25400" cap="flat" cmpd="sng" algn="ctr">
            <a:solidFill>
              <a:srgbClr val="B8BFD0"/>
            </a:solidFill>
            <a:prstDash val="solid"/>
            <a:round/>
            <a:headEnd type="none" w="med" len="med"/>
            <a:tailEnd type="diamond" w="med" len="med"/>
          </a:ln>
          <a:effectLst/>
        </p:spPr>
      </p:cxnSp>
      <p:cxnSp>
        <p:nvCxnSpPr>
          <p:cNvPr id="267" name="Straight Connector 266">
            <a:extLst>
              <a:ext uri="{FF2B5EF4-FFF2-40B4-BE49-F238E27FC236}">
                <a16:creationId xmlns:a16="http://schemas.microsoft.com/office/drawing/2014/main" id="{7D48CF66-A2D5-40DF-8502-BFD39C68B599}"/>
              </a:ext>
            </a:extLst>
          </p:cNvPr>
          <p:cNvCxnSpPr/>
          <p:nvPr/>
        </p:nvCxnSpPr>
        <p:spPr>
          <a:xfrm>
            <a:off x="5758339" y="2141538"/>
            <a:ext cx="2798763" cy="1446212"/>
          </a:xfrm>
          <a:prstGeom prst="line">
            <a:avLst/>
          </a:prstGeom>
          <a:noFill/>
          <a:ln w="25400" cap="flat" cmpd="sng" algn="ctr">
            <a:solidFill>
              <a:srgbClr val="B8BFD0"/>
            </a:solidFill>
            <a:prstDash val="solid"/>
            <a:round/>
            <a:headEnd type="none" w="med" len="med"/>
            <a:tailEnd type="diamond" w="med" len="med"/>
          </a:ln>
          <a:effectLst/>
        </p:spPr>
      </p:cxnSp>
      <p:cxnSp>
        <p:nvCxnSpPr>
          <p:cNvPr id="268" name="Straight Connector 267">
            <a:extLst>
              <a:ext uri="{FF2B5EF4-FFF2-40B4-BE49-F238E27FC236}">
                <a16:creationId xmlns:a16="http://schemas.microsoft.com/office/drawing/2014/main" id="{67DC0D1B-1CC8-4592-9EB5-FD595CAE010B}"/>
              </a:ext>
            </a:extLst>
          </p:cNvPr>
          <p:cNvCxnSpPr/>
          <p:nvPr/>
        </p:nvCxnSpPr>
        <p:spPr>
          <a:xfrm>
            <a:off x="5761514" y="2141538"/>
            <a:ext cx="2795588" cy="1395412"/>
          </a:xfrm>
          <a:prstGeom prst="line">
            <a:avLst/>
          </a:prstGeom>
          <a:noFill/>
          <a:ln w="25400" cap="flat" cmpd="sng" algn="ctr">
            <a:solidFill>
              <a:srgbClr val="B8BFD0"/>
            </a:solidFill>
            <a:prstDash val="solid"/>
            <a:round/>
            <a:headEnd type="none" w="med" len="med"/>
            <a:tailEnd type="diamond" w="med" len="med"/>
          </a:ln>
          <a:effectLst/>
        </p:spPr>
      </p:cxnSp>
      <p:cxnSp>
        <p:nvCxnSpPr>
          <p:cNvPr id="269" name="Straight Connector 268">
            <a:extLst>
              <a:ext uri="{FF2B5EF4-FFF2-40B4-BE49-F238E27FC236}">
                <a16:creationId xmlns:a16="http://schemas.microsoft.com/office/drawing/2014/main" id="{6FB31993-BE69-405E-AE5D-4711E8E49539}"/>
              </a:ext>
            </a:extLst>
          </p:cNvPr>
          <p:cNvCxnSpPr/>
          <p:nvPr/>
        </p:nvCxnSpPr>
        <p:spPr>
          <a:xfrm>
            <a:off x="5761514" y="2141538"/>
            <a:ext cx="2795588" cy="1428750"/>
          </a:xfrm>
          <a:prstGeom prst="line">
            <a:avLst/>
          </a:prstGeom>
          <a:noFill/>
          <a:ln w="25400" cap="flat" cmpd="sng" algn="ctr">
            <a:solidFill>
              <a:srgbClr val="B8BFD0"/>
            </a:solidFill>
            <a:prstDash val="solid"/>
            <a:round/>
            <a:headEnd type="none" w="med" len="med"/>
            <a:tailEnd type="diamond" w="med" len="med"/>
          </a:ln>
          <a:effectLst/>
        </p:spPr>
      </p:cxnSp>
      <p:cxnSp>
        <p:nvCxnSpPr>
          <p:cNvPr id="270" name="Straight Connector 269">
            <a:extLst>
              <a:ext uri="{FF2B5EF4-FFF2-40B4-BE49-F238E27FC236}">
                <a16:creationId xmlns:a16="http://schemas.microsoft.com/office/drawing/2014/main" id="{28C40B80-3356-4740-8BA3-A9386230E94B}"/>
              </a:ext>
            </a:extLst>
          </p:cNvPr>
          <p:cNvCxnSpPr/>
          <p:nvPr/>
        </p:nvCxnSpPr>
        <p:spPr>
          <a:xfrm>
            <a:off x="5761514" y="2141538"/>
            <a:ext cx="2795588" cy="1366837"/>
          </a:xfrm>
          <a:prstGeom prst="line">
            <a:avLst/>
          </a:prstGeom>
          <a:noFill/>
          <a:ln w="25400" cap="flat" cmpd="sng" algn="ctr">
            <a:solidFill>
              <a:srgbClr val="B8BFD0"/>
            </a:solidFill>
            <a:prstDash val="solid"/>
            <a:round/>
            <a:headEnd type="none" w="med" len="med"/>
            <a:tailEnd type="diamond" w="med" len="med"/>
          </a:ln>
          <a:effectLst/>
        </p:spPr>
      </p:cxnSp>
      <p:cxnSp>
        <p:nvCxnSpPr>
          <p:cNvPr id="271" name="Straight Connector 270">
            <a:extLst>
              <a:ext uri="{FF2B5EF4-FFF2-40B4-BE49-F238E27FC236}">
                <a16:creationId xmlns:a16="http://schemas.microsoft.com/office/drawing/2014/main" id="{9800C7C5-55C7-4836-8111-8A3CB467C3E0}"/>
              </a:ext>
            </a:extLst>
          </p:cNvPr>
          <p:cNvCxnSpPr/>
          <p:nvPr/>
        </p:nvCxnSpPr>
        <p:spPr>
          <a:xfrm>
            <a:off x="5761514" y="2141538"/>
            <a:ext cx="2801938" cy="1303337"/>
          </a:xfrm>
          <a:prstGeom prst="line">
            <a:avLst/>
          </a:prstGeom>
          <a:noFill/>
          <a:ln w="25400" cap="flat" cmpd="sng" algn="ctr">
            <a:solidFill>
              <a:srgbClr val="B8BFD0"/>
            </a:solidFill>
            <a:prstDash val="solid"/>
            <a:round/>
            <a:headEnd type="none" w="med" len="med"/>
            <a:tailEnd type="diamond" w="med" len="med"/>
          </a:ln>
          <a:effectLst/>
        </p:spPr>
      </p:cxnSp>
      <p:cxnSp>
        <p:nvCxnSpPr>
          <p:cNvPr id="272" name="Straight Connector 271">
            <a:extLst>
              <a:ext uri="{FF2B5EF4-FFF2-40B4-BE49-F238E27FC236}">
                <a16:creationId xmlns:a16="http://schemas.microsoft.com/office/drawing/2014/main" id="{FA8CC661-F249-4285-B579-4CA41D9E0F7B}"/>
              </a:ext>
            </a:extLst>
          </p:cNvPr>
          <p:cNvCxnSpPr/>
          <p:nvPr/>
        </p:nvCxnSpPr>
        <p:spPr>
          <a:xfrm>
            <a:off x="5759927" y="2141538"/>
            <a:ext cx="2803525" cy="1233487"/>
          </a:xfrm>
          <a:prstGeom prst="line">
            <a:avLst/>
          </a:prstGeom>
          <a:noFill/>
          <a:ln w="25400" cap="flat" cmpd="sng" algn="ctr">
            <a:solidFill>
              <a:srgbClr val="B8BFD0"/>
            </a:solidFill>
            <a:prstDash val="solid"/>
            <a:round/>
            <a:headEnd type="none" w="med" len="med"/>
            <a:tailEnd type="diamond" w="med" len="med"/>
          </a:ln>
          <a:effectLst/>
        </p:spPr>
      </p:cxnSp>
      <p:cxnSp>
        <p:nvCxnSpPr>
          <p:cNvPr id="273" name="Straight Connector 272">
            <a:extLst>
              <a:ext uri="{FF2B5EF4-FFF2-40B4-BE49-F238E27FC236}">
                <a16:creationId xmlns:a16="http://schemas.microsoft.com/office/drawing/2014/main" id="{D2DC8747-2E5C-4C55-87D0-568B605F0297}"/>
              </a:ext>
            </a:extLst>
          </p:cNvPr>
          <p:cNvCxnSpPr/>
          <p:nvPr/>
        </p:nvCxnSpPr>
        <p:spPr>
          <a:xfrm>
            <a:off x="5758339" y="2141538"/>
            <a:ext cx="2798763" cy="1200150"/>
          </a:xfrm>
          <a:prstGeom prst="line">
            <a:avLst/>
          </a:prstGeom>
          <a:noFill/>
          <a:ln w="25400" cap="flat" cmpd="sng" algn="ctr">
            <a:solidFill>
              <a:srgbClr val="B8BFD0"/>
            </a:solidFill>
            <a:prstDash val="solid"/>
            <a:round/>
            <a:headEnd type="none" w="med" len="med"/>
            <a:tailEnd type="diamond" w="med" len="med"/>
          </a:ln>
          <a:effectLst/>
        </p:spPr>
      </p:cxnSp>
      <p:cxnSp>
        <p:nvCxnSpPr>
          <p:cNvPr id="274" name="Straight Connector 273">
            <a:extLst>
              <a:ext uri="{FF2B5EF4-FFF2-40B4-BE49-F238E27FC236}">
                <a16:creationId xmlns:a16="http://schemas.microsoft.com/office/drawing/2014/main" id="{A0567DF1-D44E-433D-A8BA-DA2852D9C8CD}"/>
              </a:ext>
            </a:extLst>
          </p:cNvPr>
          <p:cNvCxnSpPr/>
          <p:nvPr/>
        </p:nvCxnSpPr>
        <p:spPr>
          <a:xfrm>
            <a:off x="5759927" y="2141538"/>
            <a:ext cx="2797175" cy="1154112"/>
          </a:xfrm>
          <a:prstGeom prst="line">
            <a:avLst/>
          </a:prstGeom>
          <a:noFill/>
          <a:ln w="25400" cap="flat" cmpd="sng" algn="ctr">
            <a:solidFill>
              <a:srgbClr val="B8BFD0"/>
            </a:solidFill>
            <a:prstDash val="solid"/>
            <a:round/>
            <a:headEnd type="none" w="med" len="med"/>
            <a:tailEnd type="diamond" w="med" len="med"/>
          </a:ln>
          <a:effectLst/>
        </p:spPr>
      </p:cxnSp>
      <p:cxnSp>
        <p:nvCxnSpPr>
          <p:cNvPr id="275" name="Straight Connector 274">
            <a:extLst>
              <a:ext uri="{FF2B5EF4-FFF2-40B4-BE49-F238E27FC236}">
                <a16:creationId xmlns:a16="http://schemas.microsoft.com/office/drawing/2014/main" id="{7ECE6F7B-F915-4F15-8CE5-A918A6F5A309}"/>
              </a:ext>
            </a:extLst>
          </p:cNvPr>
          <p:cNvCxnSpPr/>
          <p:nvPr/>
        </p:nvCxnSpPr>
        <p:spPr>
          <a:xfrm>
            <a:off x="5761514" y="2141538"/>
            <a:ext cx="2795588" cy="1101725"/>
          </a:xfrm>
          <a:prstGeom prst="line">
            <a:avLst/>
          </a:prstGeom>
          <a:noFill/>
          <a:ln w="25400" cap="flat" cmpd="sng" algn="ctr">
            <a:solidFill>
              <a:srgbClr val="B8BFD0"/>
            </a:solidFill>
            <a:prstDash val="solid"/>
            <a:round/>
            <a:headEnd type="none" w="med" len="med"/>
            <a:tailEnd type="diamond" w="med" len="med"/>
          </a:ln>
          <a:effectLst/>
        </p:spPr>
      </p:cxnSp>
      <p:cxnSp>
        <p:nvCxnSpPr>
          <p:cNvPr id="276" name="Straight Connector 275">
            <a:extLst>
              <a:ext uri="{FF2B5EF4-FFF2-40B4-BE49-F238E27FC236}">
                <a16:creationId xmlns:a16="http://schemas.microsoft.com/office/drawing/2014/main" id="{F7E76C24-3165-4526-8722-557CF365CF3D}"/>
              </a:ext>
            </a:extLst>
          </p:cNvPr>
          <p:cNvCxnSpPr/>
          <p:nvPr/>
        </p:nvCxnSpPr>
        <p:spPr>
          <a:xfrm>
            <a:off x="5761514" y="2141538"/>
            <a:ext cx="2795588" cy="1027112"/>
          </a:xfrm>
          <a:prstGeom prst="line">
            <a:avLst/>
          </a:prstGeom>
          <a:noFill/>
          <a:ln w="25400" cap="flat" cmpd="sng" algn="ctr">
            <a:solidFill>
              <a:srgbClr val="B8BFD0"/>
            </a:solidFill>
            <a:prstDash val="solid"/>
            <a:round/>
            <a:headEnd type="none" w="med" len="med"/>
            <a:tailEnd type="diamond" w="med" len="med"/>
          </a:ln>
          <a:effectLst/>
        </p:spPr>
      </p:cxnSp>
      <p:cxnSp>
        <p:nvCxnSpPr>
          <p:cNvPr id="277" name="Straight Connector 276">
            <a:extLst>
              <a:ext uri="{FF2B5EF4-FFF2-40B4-BE49-F238E27FC236}">
                <a16:creationId xmlns:a16="http://schemas.microsoft.com/office/drawing/2014/main" id="{EE383C11-F92B-4155-B1D0-59C386CDFAC6}"/>
              </a:ext>
            </a:extLst>
          </p:cNvPr>
          <p:cNvCxnSpPr/>
          <p:nvPr/>
        </p:nvCxnSpPr>
        <p:spPr>
          <a:xfrm>
            <a:off x="5759927" y="2141538"/>
            <a:ext cx="2797175" cy="935037"/>
          </a:xfrm>
          <a:prstGeom prst="line">
            <a:avLst/>
          </a:prstGeom>
          <a:noFill/>
          <a:ln w="25400" cap="flat" cmpd="sng" algn="ctr">
            <a:solidFill>
              <a:srgbClr val="B8BFD0"/>
            </a:solidFill>
            <a:prstDash val="solid"/>
            <a:round/>
            <a:headEnd type="none" w="med" len="med"/>
            <a:tailEnd type="diamond" w="med" len="med"/>
          </a:ln>
          <a:effectLst/>
        </p:spPr>
      </p:cxnSp>
      <p:cxnSp>
        <p:nvCxnSpPr>
          <p:cNvPr id="278" name="Straight Connector 277">
            <a:extLst>
              <a:ext uri="{FF2B5EF4-FFF2-40B4-BE49-F238E27FC236}">
                <a16:creationId xmlns:a16="http://schemas.microsoft.com/office/drawing/2014/main" id="{3AB8A3C5-E1C9-4545-B7EB-4D8A6C42462B}"/>
              </a:ext>
            </a:extLst>
          </p:cNvPr>
          <p:cNvCxnSpPr/>
          <p:nvPr/>
        </p:nvCxnSpPr>
        <p:spPr>
          <a:xfrm>
            <a:off x="5758339" y="2141538"/>
            <a:ext cx="2805113" cy="820737"/>
          </a:xfrm>
          <a:prstGeom prst="line">
            <a:avLst/>
          </a:prstGeom>
          <a:noFill/>
          <a:ln w="25400" cap="flat" cmpd="sng" algn="ctr">
            <a:solidFill>
              <a:srgbClr val="B8BFD0"/>
            </a:solidFill>
            <a:prstDash val="solid"/>
            <a:round/>
            <a:headEnd type="none" w="med" len="med"/>
            <a:tailEnd type="diamond" w="med" len="med"/>
          </a:ln>
          <a:effectLst/>
        </p:spPr>
      </p:cxnSp>
      <p:cxnSp>
        <p:nvCxnSpPr>
          <p:cNvPr id="279" name="Straight Connector 278">
            <a:extLst>
              <a:ext uri="{FF2B5EF4-FFF2-40B4-BE49-F238E27FC236}">
                <a16:creationId xmlns:a16="http://schemas.microsoft.com/office/drawing/2014/main" id="{E1960EF5-72C9-449E-BE88-A4E15D014F62}"/>
              </a:ext>
            </a:extLst>
          </p:cNvPr>
          <p:cNvCxnSpPr/>
          <p:nvPr/>
        </p:nvCxnSpPr>
        <p:spPr>
          <a:xfrm>
            <a:off x="5761514" y="2141538"/>
            <a:ext cx="2801938" cy="654050"/>
          </a:xfrm>
          <a:prstGeom prst="line">
            <a:avLst/>
          </a:prstGeom>
          <a:noFill/>
          <a:ln w="25400" cap="flat" cmpd="sng" algn="ctr">
            <a:solidFill>
              <a:srgbClr val="B8BFD0"/>
            </a:solidFill>
            <a:prstDash val="solid"/>
            <a:round/>
            <a:headEnd type="none" w="med" len="med"/>
            <a:tailEnd type="diamond" w="med" len="med"/>
          </a:ln>
          <a:effectLst/>
        </p:spPr>
      </p:cxnSp>
      <p:cxnSp>
        <p:nvCxnSpPr>
          <p:cNvPr id="280" name="Straight Connector 279">
            <a:extLst>
              <a:ext uri="{FF2B5EF4-FFF2-40B4-BE49-F238E27FC236}">
                <a16:creationId xmlns:a16="http://schemas.microsoft.com/office/drawing/2014/main" id="{DA7FBEBE-F115-4AEC-AC8B-D0759E39F5CE}"/>
              </a:ext>
            </a:extLst>
          </p:cNvPr>
          <p:cNvCxnSpPr/>
          <p:nvPr/>
        </p:nvCxnSpPr>
        <p:spPr>
          <a:xfrm>
            <a:off x="5761514" y="2141538"/>
            <a:ext cx="2795588" cy="430212"/>
          </a:xfrm>
          <a:prstGeom prst="line">
            <a:avLst/>
          </a:prstGeom>
          <a:noFill/>
          <a:ln w="25400" cap="flat" cmpd="sng" algn="ctr">
            <a:solidFill>
              <a:srgbClr val="B8BFD0"/>
            </a:solidFill>
            <a:prstDash val="solid"/>
            <a:round/>
            <a:headEnd type="none" w="med" len="med"/>
            <a:tailEnd type="diamond" w="med" len="med"/>
          </a:ln>
          <a:effectLst/>
        </p:spPr>
      </p:cxnSp>
      <p:cxnSp>
        <p:nvCxnSpPr>
          <p:cNvPr id="281" name="Straight Connector 280">
            <a:extLst>
              <a:ext uri="{FF2B5EF4-FFF2-40B4-BE49-F238E27FC236}">
                <a16:creationId xmlns:a16="http://schemas.microsoft.com/office/drawing/2014/main" id="{B9CB32EA-7ACF-4CAA-8D83-CD8D5341DE9F}"/>
              </a:ext>
            </a:extLst>
          </p:cNvPr>
          <p:cNvCxnSpPr/>
          <p:nvPr/>
        </p:nvCxnSpPr>
        <p:spPr>
          <a:xfrm>
            <a:off x="5758339" y="2141538"/>
            <a:ext cx="2805113" cy="23812"/>
          </a:xfrm>
          <a:prstGeom prst="line">
            <a:avLst/>
          </a:prstGeom>
          <a:noFill/>
          <a:ln w="25400" cap="flat" cmpd="sng" algn="ctr">
            <a:solidFill>
              <a:srgbClr val="B8BFD0"/>
            </a:solidFill>
            <a:prstDash val="solid"/>
            <a:round/>
            <a:headEnd type="none" w="med" len="med"/>
            <a:tailEnd type="diamond" w="med" len="med"/>
          </a:ln>
          <a:effectLst/>
        </p:spPr>
      </p:cxnSp>
      <p:grpSp>
        <p:nvGrpSpPr>
          <p:cNvPr id="282" name="Group 188">
            <a:extLst>
              <a:ext uri="{FF2B5EF4-FFF2-40B4-BE49-F238E27FC236}">
                <a16:creationId xmlns:a16="http://schemas.microsoft.com/office/drawing/2014/main" id="{9533F1A3-8817-4E59-B73B-74BE3DC9F1CB}"/>
              </a:ext>
            </a:extLst>
          </p:cNvPr>
          <p:cNvGrpSpPr>
            <a:grpSpLocks/>
          </p:cNvGrpSpPr>
          <p:nvPr/>
        </p:nvGrpSpPr>
        <p:grpSpPr bwMode="auto">
          <a:xfrm>
            <a:off x="5175727" y="2446338"/>
            <a:ext cx="568325" cy="312737"/>
            <a:chOff x="4921365" y="2350167"/>
            <a:chExt cx="568666" cy="311896"/>
          </a:xfrm>
        </p:grpSpPr>
        <p:sp>
          <p:nvSpPr>
            <p:cNvPr id="283" name="Text Box 16">
              <a:extLst>
                <a:ext uri="{FF2B5EF4-FFF2-40B4-BE49-F238E27FC236}">
                  <a16:creationId xmlns:a16="http://schemas.microsoft.com/office/drawing/2014/main" id="{0625A6C5-9C23-4201-93EF-3661B95C6591}"/>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dirty="0">
                  <a:solidFill>
                    <a:srgbClr val="000000"/>
                  </a:solidFill>
                  <a:latin typeface="Arial Narrow"/>
                  <a:cs typeface="Arial Narrow"/>
                </a:rPr>
                <a:t>-10</a:t>
              </a:r>
            </a:p>
          </p:txBody>
        </p:sp>
        <p:sp>
          <p:nvSpPr>
            <p:cNvPr id="284" name="Line 13">
              <a:extLst>
                <a:ext uri="{FF2B5EF4-FFF2-40B4-BE49-F238E27FC236}">
                  <a16:creationId xmlns:a16="http://schemas.microsoft.com/office/drawing/2014/main" id="{67C38067-DEEC-4295-91CE-AE275025B0F3}"/>
                </a:ext>
              </a:extLst>
            </p:cNvPr>
            <p:cNvSpPr>
              <a:spLocks noChangeShapeType="1"/>
            </p:cNvSpPr>
            <p:nvPr/>
          </p:nvSpPr>
          <p:spPr bwMode="auto">
            <a:xfrm rot="5400000">
              <a:off x="5436024" y="2452899"/>
              <a:ext cx="0" cy="108015"/>
            </a:xfrm>
            <a:prstGeom prst="line">
              <a:avLst/>
            </a:prstGeom>
            <a:noFill/>
            <a:ln w="9525">
              <a:solidFill>
                <a:srgbClr val="000000"/>
              </a:solidFill>
              <a:round/>
              <a:headEnd/>
              <a:tailEnd/>
            </a:ln>
          </p:spPr>
          <p:txBody>
            <a:bodyPr/>
            <a:lstStyle/>
            <a:p>
              <a:pPr>
                <a:defRPr/>
              </a:pPr>
              <a:endParaRPr lang="en-US" sz="2400" dirty="0">
                <a:solidFill>
                  <a:srgbClr val="000000"/>
                </a:solidFill>
                <a:effectLst>
                  <a:outerShdw blurRad="38100" dist="38100" dir="2700000" algn="tl">
                    <a:srgbClr val="000000">
                      <a:alpha val="43137"/>
                    </a:srgbClr>
                  </a:outerShdw>
                </a:effectLst>
                <a:latin typeface="Arial Narrow"/>
                <a:cs typeface="Arial Narrow"/>
              </a:endParaRPr>
            </a:p>
          </p:txBody>
        </p:sp>
      </p:grpSp>
      <p:sp>
        <p:nvSpPr>
          <p:cNvPr id="285" name="Line 13">
            <a:extLst>
              <a:ext uri="{FF2B5EF4-FFF2-40B4-BE49-F238E27FC236}">
                <a16:creationId xmlns:a16="http://schemas.microsoft.com/office/drawing/2014/main" id="{005C0E14-E64B-4FA5-8C84-ECA0C41B9150}"/>
              </a:ext>
            </a:extLst>
          </p:cNvPr>
          <p:cNvSpPr>
            <a:spLocks noChangeShapeType="1"/>
          </p:cNvSpPr>
          <p:nvPr/>
        </p:nvSpPr>
        <p:spPr bwMode="auto">
          <a:xfrm rot="5400000">
            <a:off x="5690077" y="5316538"/>
            <a:ext cx="0" cy="107950"/>
          </a:xfrm>
          <a:prstGeom prst="line">
            <a:avLst/>
          </a:prstGeom>
          <a:noFill/>
          <a:ln w="9525">
            <a:solidFill>
              <a:srgbClr val="000000"/>
            </a:solidFill>
            <a:round/>
            <a:headEnd/>
            <a:tailEnd/>
          </a:ln>
        </p:spPr>
        <p:txBody>
          <a:bodyPr lIns="91430" tIns="45715" rIns="91430" bIns="45715"/>
          <a:lstStyle/>
          <a:p>
            <a:pPr>
              <a:defRPr/>
            </a:pPr>
            <a:endParaRPr lang="en-US" sz="2400" dirty="0">
              <a:solidFill>
                <a:srgbClr val="000000"/>
              </a:solidFill>
              <a:effectLst>
                <a:outerShdw blurRad="38100" dist="38100" dir="2700000" algn="tl">
                  <a:srgbClr val="000000">
                    <a:alpha val="43137"/>
                  </a:srgbClr>
                </a:outerShdw>
              </a:effectLst>
              <a:latin typeface="Arial Narrow"/>
              <a:cs typeface="Arial Narrow"/>
            </a:endParaRPr>
          </a:p>
        </p:txBody>
      </p:sp>
      <p:grpSp>
        <p:nvGrpSpPr>
          <p:cNvPr id="286" name="Group 194">
            <a:extLst>
              <a:ext uri="{FF2B5EF4-FFF2-40B4-BE49-F238E27FC236}">
                <a16:creationId xmlns:a16="http://schemas.microsoft.com/office/drawing/2014/main" id="{A36082E4-25F6-4BFF-B7D4-53B87E83CD45}"/>
              </a:ext>
            </a:extLst>
          </p:cNvPr>
          <p:cNvGrpSpPr>
            <a:grpSpLocks/>
          </p:cNvGrpSpPr>
          <p:nvPr/>
        </p:nvGrpSpPr>
        <p:grpSpPr bwMode="auto">
          <a:xfrm>
            <a:off x="5175727" y="3368675"/>
            <a:ext cx="568325" cy="312738"/>
            <a:chOff x="4921365" y="2350167"/>
            <a:chExt cx="568666" cy="311896"/>
          </a:xfrm>
        </p:grpSpPr>
        <p:sp>
          <p:nvSpPr>
            <p:cNvPr id="287" name="Text Box 16">
              <a:extLst>
                <a:ext uri="{FF2B5EF4-FFF2-40B4-BE49-F238E27FC236}">
                  <a16:creationId xmlns:a16="http://schemas.microsoft.com/office/drawing/2014/main" id="{2E3B207A-3F75-48E5-A733-5907B3A873F9}"/>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dirty="0">
                  <a:solidFill>
                    <a:srgbClr val="000000"/>
                  </a:solidFill>
                  <a:latin typeface="Arial Narrow"/>
                  <a:cs typeface="Arial Narrow"/>
                </a:rPr>
                <a:t>-30</a:t>
              </a:r>
            </a:p>
          </p:txBody>
        </p:sp>
        <p:sp>
          <p:nvSpPr>
            <p:cNvPr id="288" name="Line 13">
              <a:extLst>
                <a:ext uri="{FF2B5EF4-FFF2-40B4-BE49-F238E27FC236}">
                  <a16:creationId xmlns:a16="http://schemas.microsoft.com/office/drawing/2014/main" id="{A95A8249-3E15-4CDB-BCBE-0B57B801DE91}"/>
                </a:ext>
              </a:extLst>
            </p:cNvPr>
            <p:cNvSpPr>
              <a:spLocks noChangeShapeType="1"/>
            </p:cNvSpPr>
            <p:nvPr/>
          </p:nvSpPr>
          <p:spPr bwMode="auto">
            <a:xfrm rot="5400000">
              <a:off x="5436024" y="2452899"/>
              <a:ext cx="0" cy="108015"/>
            </a:xfrm>
            <a:prstGeom prst="line">
              <a:avLst/>
            </a:prstGeom>
            <a:noFill/>
            <a:ln w="9525">
              <a:solidFill>
                <a:srgbClr val="000000"/>
              </a:solidFill>
              <a:round/>
              <a:headEnd/>
              <a:tailEnd/>
            </a:ln>
          </p:spPr>
          <p:txBody>
            <a:bodyPr/>
            <a:lstStyle/>
            <a:p>
              <a:pPr>
                <a:defRPr/>
              </a:pPr>
              <a:endParaRPr lang="en-US" sz="2400" dirty="0">
                <a:solidFill>
                  <a:srgbClr val="000000"/>
                </a:solidFill>
                <a:effectLst>
                  <a:outerShdw blurRad="38100" dist="38100" dir="2700000" algn="tl">
                    <a:srgbClr val="000000">
                      <a:alpha val="43137"/>
                    </a:srgbClr>
                  </a:outerShdw>
                </a:effectLst>
                <a:latin typeface="Arial Narrow"/>
                <a:cs typeface="Arial Narrow"/>
              </a:endParaRPr>
            </a:p>
          </p:txBody>
        </p:sp>
      </p:grpSp>
      <p:grpSp>
        <p:nvGrpSpPr>
          <p:cNvPr id="289" name="Group 197">
            <a:extLst>
              <a:ext uri="{FF2B5EF4-FFF2-40B4-BE49-F238E27FC236}">
                <a16:creationId xmlns:a16="http://schemas.microsoft.com/office/drawing/2014/main" id="{6FDB2826-2AED-4BAD-B88B-142D541E4800}"/>
              </a:ext>
            </a:extLst>
          </p:cNvPr>
          <p:cNvGrpSpPr>
            <a:grpSpLocks/>
          </p:cNvGrpSpPr>
          <p:nvPr/>
        </p:nvGrpSpPr>
        <p:grpSpPr bwMode="auto">
          <a:xfrm>
            <a:off x="5175727" y="1985963"/>
            <a:ext cx="568325" cy="311150"/>
            <a:chOff x="4921365" y="2350167"/>
            <a:chExt cx="568666" cy="311896"/>
          </a:xfrm>
        </p:grpSpPr>
        <p:sp>
          <p:nvSpPr>
            <p:cNvPr id="290" name="Text Box 16">
              <a:extLst>
                <a:ext uri="{FF2B5EF4-FFF2-40B4-BE49-F238E27FC236}">
                  <a16:creationId xmlns:a16="http://schemas.microsoft.com/office/drawing/2014/main" id="{D18FCC5E-EB09-4CBC-99B6-CE995070F352}"/>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dirty="0">
                  <a:solidFill>
                    <a:srgbClr val="000000"/>
                  </a:solidFill>
                  <a:latin typeface="Arial Narrow"/>
                  <a:cs typeface="Arial Narrow"/>
                </a:rPr>
                <a:t>0</a:t>
              </a:r>
            </a:p>
          </p:txBody>
        </p:sp>
        <p:sp>
          <p:nvSpPr>
            <p:cNvPr id="291" name="Line 13">
              <a:extLst>
                <a:ext uri="{FF2B5EF4-FFF2-40B4-BE49-F238E27FC236}">
                  <a16:creationId xmlns:a16="http://schemas.microsoft.com/office/drawing/2014/main" id="{F06F3E58-52D9-4C2B-8F54-B8633370E09B}"/>
                </a:ext>
              </a:extLst>
            </p:cNvPr>
            <p:cNvSpPr>
              <a:spLocks noChangeShapeType="1"/>
            </p:cNvSpPr>
            <p:nvPr/>
          </p:nvSpPr>
          <p:spPr bwMode="auto">
            <a:xfrm rot="5400000">
              <a:off x="5436024" y="2452108"/>
              <a:ext cx="0" cy="108015"/>
            </a:xfrm>
            <a:prstGeom prst="line">
              <a:avLst/>
            </a:prstGeom>
            <a:noFill/>
            <a:ln w="9525">
              <a:solidFill>
                <a:srgbClr val="000000"/>
              </a:solidFill>
              <a:round/>
              <a:headEnd/>
              <a:tailEnd/>
            </a:ln>
          </p:spPr>
          <p:txBody>
            <a:bodyPr/>
            <a:lstStyle/>
            <a:p>
              <a:pPr>
                <a:defRPr/>
              </a:pPr>
              <a:endParaRPr lang="en-US" sz="2400" dirty="0">
                <a:solidFill>
                  <a:srgbClr val="000000"/>
                </a:solidFill>
                <a:effectLst>
                  <a:outerShdw blurRad="38100" dist="38100" dir="2700000" algn="tl">
                    <a:srgbClr val="000000">
                      <a:alpha val="43137"/>
                    </a:srgbClr>
                  </a:outerShdw>
                </a:effectLst>
                <a:latin typeface="Arial Narrow"/>
                <a:cs typeface="Arial Narrow"/>
              </a:endParaRPr>
            </a:p>
          </p:txBody>
        </p:sp>
      </p:grpSp>
      <p:grpSp>
        <p:nvGrpSpPr>
          <p:cNvPr id="292" name="Group 200">
            <a:extLst>
              <a:ext uri="{FF2B5EF4-FFF2-40B4-BE49-F238E27FC236}">
                <a16:creationId xmlns:a16="http://schemas.microsoft.com/office/drawing/2014/main" id="{2B631A35-C8E5-4CC4-9DCF-E8909300707A}"/>
              </a:ext>
            </a:extLst>
          </p:cNvPr>
          <p:cNvGrpSpPr>
            <a:grpSpLocks/>
          </p:cNvGrpSpPr>
          <p:nvPr/>
        </p:nvGrpSpPr>
        <p:grpSpPr bwMode="auto">
          <a:xfrm>
            <a:off x="5175727" y="3830638"/>
            <a:ext cx="568325" cy="311150"/>
            <a:chOff x="4921365" y="2350167"/>
            <a:chExt cx="568666" cy="311896"/>
          </a:xfrm>
        </p:grpSpPr>
        <p:sp>
          <p:nvSpPr>
            <p:cNvPr id="293" name="Text Box 16">
              <a:extLst>
                <a:ext uri="{FF2B5EF4-FFF2-40B4-BE49-F238E27FC236}">
                  <a16:creationId xmlns:a16="http://schemas.microsoft.com/office/drawing/2014/main" id="{2CFE50FB-26AC-496C-B9BE-F29118672750}"/>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dirty="0">
                  <a:solidFill>
                    <a:srgbClr val="000000"/>
                  </a:solidFill>
                  <a:latin typeface="Arial Narrow"/>
                  <a:cs typeface="Arial Narrow"/>
                </a:rPr>
                <a:t>-40</a:t>
              </a:r>
            </a:p>
          </p:txBody>
        </p:sp>
        <p:sp>
          <p:nvSpPr>
            <p:cNvPr id="294" name="Line 13">
              <a:extLst>
                <a:ext uri="{FF2B5EF4-FFF2-40B4-BE49-F238E27FC236}">
                  <a16:creationId xmlns:a16="http://schemas.microsoft.com/office/drawing/2014/main" id="{FF5AB152-4DA7-4787-9C16-0A98278AF968}"/>
                </a:ext>
              </a:extLst>
            </p:cNvPr>
            <p:cNvSpPr>
              <a:spLocks noChangeShapeType="1"/>
            </p:cNvSpPr>
            <p:nvPr/>
          </p:nvSpPr>
          <p:spPr bwMode="auto">
            <a:xfrm rot="5400000">
              <a:off x="5436024" y="2452108"/>
              <a:ext cx="0" cy="108015"/>
            </a:xfrm>
            <a:prstGeom prst="line">
              <a:avLst/>
            </a:prstGeom>
            <a:noFill/>
            <a:ln w="9525">
              <a:solidFill>
                <a:srgbClr val="000000"/>
              </a:solidFill>
              <a:round/>
              <a:headEnd/>
              <a:tailEnd/>
            </a:ln>
          </p:spPr>
          <p:txBody>
            <a:bodyPr/>
            <a:lstStyle/>
            <a:p>
              <a:pPr>
                <a:defRPr/>
              </a:pPr>
              <a:endParaRPr lang="en-US" sz="2400" dirty="0">
                <a:solidFill>
                  <a:srgbClr val="000000"/>
                </a:solidFill>
                <a:effectLst>
                  <a:outerShdw blurRad="38100" dist="38100" dir="2700000" algn="tl">
                    <a:srgbClr val="000000">
                      <a:alpha val="43137"/>
                    </a:srgbClr>
                  </a:outerShdw>
                </a:effectLst>
                <a:latin typeface="Arial Narrow"/>
                <a:cs typeface="Arial Narrow"/>
              </a:endParaRPr>
            </a:p>
          </p:txBody>
        </p:sp>
      </p:grpSp>
      <p:grpSp>
        <p:nvGrpSpPr>
          <p:cNvPr id="295" name="Group 203">
            <a:extLst>
              <a:ext uri="{FF2B5EF4-FFF2-40B4-BE49-F238E27FC236}">
                <a16:creationId xmlns:a16="http://schemas.microsoft.com/office/drawing/2014/main" id="{6AA45027-EEE1-40E4-B97E-553CF1ABF382}"/>
              </a:ext>
            </a:extLst>
          </p:cNvPr>
          <p:cNvGrpSpPr>
            <a:grpSpLocks/>
          </p:cNvGrpSpPr>
          <p:nvPr/>
        </p:nvGrpSpPr>
        <p:grpSpPr bwMode="auto">
          <a:xfrm>
            <a:off x="5175727" y="2908300"/>
            <a:ext cx="568325" cy="311150"/>
            <a:chOff x="4921365" y="2350167"/>
            <a:chExt cx="568666" cy="311896"/>
          </a:xfrm>
        </p:grpSpPr>
        <p:sp>
          <p:nvSpPr>
            <p:cNvPr id="296" name="Text Box 16">
              <a:extLst>
                <a:ext uri="{FF2B5EF4-FFF2-40B4-BE49-F238E27FC236}">
                  <a16:creationId xmlns:a16="http://schemas.microsoft.com/office/drawing/2014/main" id="{628CDC9D-5B01-4C73-B14C-6A791762FC64}"/>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dirty="0">
                  <a:solidFill>
                    <a:srgbClr val="000000"/>
                  </a:solidFill>
                  <a:latin typeface="Arial Narrow"/>
                  <a:cs typeface="Arial Narrow"/>
                </a:rPr>
                <a:t>-20</a:t>
              </a:r>
            </a:p>
          </p:txBody>
        </p:sp>
        <p:sp>
          <p:nvSpPr>
            <p:cNvPr id="297" name="Line 13">
              <a:extLst>
                <a:ext uri="{FF2B5EF4-FFF2-40B4-BE49-F238E27FC236}">
                  <a16:creationId xmlns:a16="http://schemas.microsoft.com/office/drawing/2014/main" id="{B5CEC0BC-A273-48EC-A81D-6C312812D8A5}"/>
                </a:ext>
              </a:extLst>
            </p:cNvPr>
            <p:cNvSpPr>
              <a:spLocks noChangeShapeType="1"/>
            </p:cNvSpPr>
            <p:nvPr/>
          </p:nvSpPr>
          <p:spPr bwMode="auto">
            <a:xfrm rot="5400000">
              <a:off x="5436024" y="2452108"/>
              <a:ext cx="0" cy="108015"/>
            </a:xfrm>
            <a:prstGeom prst="line">
              <a:avLst/>
            </a:prstGeom>
            <a:noFill/>
            <a:ln w="9525">
              <a:solidFill>
                <a:srgbClr val="000000"/>
              </a:solidFill>
              <a:round/>
              <a:headEnd/>
              <a:tailEnd/>
            </a:ln>
          </p:spPr>
          <p:txBody>
            <a:bodyPr/>
            <a:lstStyle/>
            <a:p>
              <a:pPr>
                <a:defRPr/>
              </a:pPr>
              <a:endParaRPr lang="en-US" sz="2400" dirty="0">
                <a:solidFill>
                  <a:srgbClr val="000000"/>
                </a:solidFill>
                <a:effectLst>
                  <a:outerShdw blurRad="38100" dist="38100" dir="2700000" algn="tl">
                    <a:srgbClr val="000000">
                      <a:alpha val="43137"/>
                    </a:srgbClr>
                  </a:outerShdw>
                </a:effectLst>
                <a:latin typeface="Arial Narrow"/>
                <a:cs typeface="Arial Narrow"/>
              </a:endParaRPr>
            </a:p>
          </p:txBody>
        </p:sp>
      </p:grpSp>
      <p:grpSp>
        <p:nvGrpSpPr>
          <p:cNvPr id="298" name="Group 206">
            <a:extLst>
              <a:ext uri="{FF2B5EF4-FFF2-40B4-BE49-F238E27FC236}">
                <a16:creationId xmlns:a16="http://schemas.microsoft.com/office/drawing/2014/main" id="{F9DEC0B6-C9B8-4C9B-ADFB-E2A7565FECB8}"/>
              </a:ext>
            </a:extLst>
          </p:cNvPr>
          <p:cNvGrpSpPr>
            <a:grpSpLocks/>
          </p:cNvGrpSpPr>
          <p:nvPr/>
        </p:nvGrpSpPr>
        <p:grpSpPr bwMode="auto">
          <a:xfrm>
            <a:off x="5169377" y="4291013"/>
            <a:ext cx="568325" cy="312737"/>
            <a:chOff x="4921365" y="2350167"/>
            <a:chExt cx="568666" cy="311896"/>
          </a:xfrm>
        </p:grpSpPr>
        <p:sp>
          <p:nvSpPr>
            <p:cNvPr id="299" name="Text Box 16">
              <a:extLst>
                <a:ext uri="{FF2B5EF4-FFF2-40B4-BE49-F238E27FC236}">
                  <a16:creationId xmlns:a16="http://schemas.microsoft.com/office/drawing/2014/main" id="{ED310486-B43C-4597-88B9-04093239F1BE}"/>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dirty="0">
                  <a:solidFill>
                    <a:srgbClr val="000000"/>
                  </a:solidFill>
                  <a:latin typeface="Arial Narrow"/>
                  <a:cs typeface="Arial Narrow"/>
                </a:rPr>
                <a:t>-50</a:t>
              </a:r>
            </a:p>
          </p:txBody>
        </p:sp>
        <p:sp>
          <p:nvSpPr>
            <p:cNvPr id="300" name="Line 13">
              <a:extLst>
                <a:ext uri="{FF2B5EF4-FFF2-40B4-BE49-F238E27FC236}">
                  <a16:creationId xmlns:a16="http://schemas.microsoft.com/office/drawing/2014/main" id="{9EAFEAA0-6DBE-4B1B-B405-0E8492C2F463}"/>
                </a:ext>
              </a:extLst>
            </p:cNvPr>
            <p:cNvSpPr>
              <a:spLocks noChangeShapeType="1"/>
            </p:cNvSpPr>
            <p:nvPr/>
          </p:nvSpPr>
          <p:spPr bwMode="auto">
            <a:xfrm rot="5400000">
              <a:off x="5436024" y="2452899"/>
              <a:ext cx="0" cy="108015"/>
            </a:xfrm>
            <a:prstGeom prst="line">
              <a:avLst/>
            </a:prstGeom>
            <a:noFill/>
            <a:ln w="9525">
              <a:solidFill>
                <a:srgbClr val="000000"/>
              </a:solidFill>
              <a:round/>
              <a:headEnd/>
              <a:tailEnd/>
            </a:ln>
          </p:spPr>
          <p:txBody>
            <a:bodyPr/>
            <a:lstStyle/>
            <a:p>
              <a:pPr>
                <a:defRPr/>
              </a:pPr>
              <a:endParaRPr lang="en-US" sz="2400" dirty="0">
                <a:solidFill>
                  <a:srgbClr val="000000"/>
                </a:solidFill>
                <a:effectLst>
                  <a:outerShdw blurRad="38100" dist="38100" dir="2700000" algn="tl">
                    <a:srgbClr val="000000">
                      <a:alpha val="43137"/>
                    </a:srgbClr>
                  </a:outerShdw>
                </a:effectLst>
                <a:latin typeface="Arial Narrow"/>
                <a:cs typeface="Arial Narrow"/>
              </a:endParaRPr>
            </a:p>
          </p:txBody>
        </p:sp>
      </p:grpSp>
      <p:grpSp>
        <p:nvGrpSpPr>
          <p:cNvPr id="301" name="Group 209">
            <a:extLst>
              <a:ext uri="{FF2B5EF4-FFF2-40B4-BE49-F238E27FC236}">
                <a16:creationId xmlns:a16="http://schemas.microsoft.com/office/drawing/2014/main" id="{F97DA01C-820A-4A3C-B1A4-E44614DC5A39}"/>
              </a:ext>
            </a:extLst>
          </p:cNvPr>
          <p:cNvGrpSpPr>
            <a:grpSpLocks/>
          </p:cNvGrpSpPr>
          <p:nvPr/>
        </p:nvGrpSpPr>
        <p:grpSpPr bwMode="auto">
          <a:xfrm>
            <a:off x="5169377" y="4752975"/>
            <a:ext cx="568325" cy="311150"/>
            <a:chOff x="4921365" y="2350167"/>
            <a:chExt cx="568666" cy="311896"/>
          </a:xfrm>
        </p:grpSpPr>
        <p:sp>
          <p:nvSpPr>
            <p:cNvPr id="302" name="Text Box 16">
              <a:extLst>
                <a:ext uri="{FF2B5EF4-FFF2-40B4-BE49-F238E27FC236}">
                  <a16:creationId xmlns:a16="http://schemas.microsoft.com/office/drawing/2014/main" id="{5C287C97-A664-46F3-8748-F64D219D4B4D}"/>
                </a:ext>
              </a:extLst>
            </p:cNvPr>
            <p:cNvSpPr txBox="1">
              <a:spLocks noChangeArrowheads="1"/>
            </p:cNvSpPr>
            <p:nvPr/>
          </p:nvSpPr>
          <p:spPr bwMode="auto">
            <a:xfrm>
              <a:off x="4921365" y="2350167"/>
              <a:ext cx="385492" cy="311896"/>
            </a:xfrm>
            <a:prstGeom prst="rect">
              <a:avLst/>
            </a:prstGeom>
            <a:noFill/>
            <a:ln w="9525">
              <a:noFill/>
              <a:miter lim="800000"/>
              <a:headEnd/>
              <a:tailEnd/>
            </a:ln>
          </p:spPr>
          <p:txBody>
            <a:bodyPr lIns="0" tIns="0" rIns="0" bIns="0" anchor="ctr"/>
            <a:lstStyle/>
            <a:p>
              <a:pPr algn="r" defTabSz="455613"/>
              <a:r>
                <a:rPr lang="en-GB" sz="1600" dirty="0">
                  <a:solidFill>
                    <a:srgbClr val="000000"/>
                  </a:solidFill>
                  <a:latin typeface="Arial Narrow"/>
                  <a:cs typeface="Arial Narrow"/>
                </a:rPr>
                <a:t>-60</a:t>
              </a:r>
            </a:p>
          </p:txBody>
        </p:sp>
        <p:sp>
          <p:nvSpPr>
            <p:cNvPr id="303" name="Line 13">
              <a:extLst>
                <a:ext uri="{FF2B5EF4-FFF2-40B4-BE49-F238E27FC236}">
                  <a16:creationId xmlns:a16="http://schemas.microsoft.com/office/drawing/2014/main" id="{14DB9EE4-9E05-4F82-8A39-679D9762916C}"/>
                </a:ext>
              </a:extLst>
            </p:cNvPr>
            <p:cNvSpPr>
              <a:spLocks noChangeShapeType="1"/>
            </p:cNvSpPr>
            <p:nvPr/>
          </p:nvSpPr>
          <p:spPr bwMode="auto">
            <a:xfrm rot="5400000">
              <a:off x="5436024" y="2452108"/>
              <a:ext cx="0" cy="108015"/>
            </a:xfrm>
            <a:prstGeom prst="line">
              <a:avLst/>
            </a:prstGeom>
            <a:noFill/>
            <a:ln w="9525">
              <a:solidFill>
                <a:srgbClr val="000000"/>
              </a:solidFill>
              <a:round/>
              <a:headEnd/>
              <a:tailEnd/>
            </a:ln>
          </p:spPr>
          <p:txBody>
            <a:bodyPr/>
            <a:lstStyle/>
            <a:p>
              <a:pPr>
                <a:defRPr/>
              </a:pPr>
              <a:endParaRPr lang="en-US" sz="2400" dirty="0">
                <a:solidFill>
                  <a:srgbClr val="000000"/>
                </a:solidFill>
                <a:effectLst>
                  <a:outerShdw blurRad="38100" dist="38100" dir="2700000" algn="tl">
                    <a:srgbClr val="000000">
                      <a:alpha val="43137"/>
                    </a:srgbClr>
                  </a:outerShdw>
                </a:effectLst>
                <a:latin typeface="Arial Narrow"/>
                <a:cs typeface="Arial Narrow"/>
              </a:endParaRPr>
            </a:p>
          </p:txBody>
        </p:sp>
      </p:grpSp>
      <p:sp>
        <p:nvSpPr>
          <p:cNvPr id="304" name="Line 13">
            <a:extLst>
              <a:ext uri="{FF2B5EF4-FFF2-40B4-BE49-F238E27FC236}">
                <a16:creationId xmlns:a16="http://schemas.microsoft.com/office/drawing/2014/main" id="{33FB7DC5-8F91-4ABC-BB3A-631E21B357B7}"/>
              </a:ext>
            </a:extLst>
          </p:cNvPr>
          <p:cNvSpPr>
            <a:spLocks noChangeShapeType="1"/>
          </p:cNvSpPr>
          <p:nvPr/>
        </p:nvSpPr>
        <p:spPr bwMode="auto">
          <a:xfrm>
            <a:off x="5751989" y="2133600"/>
            <a:ext cx="0" cy="3238500"/>
          </a:xfrm>
          <a:prstGeom prst="line">
            <a:avLst/>
          </a:prstGeom>
          <a:noFill/>
          <a:ln w="15875">
            <a:solidFill>
              <a:srgbClr val="000000"/>
            </a:solidFill>
            <a:round/>
            <a:headEnd/>
            <a:tailEnd/>
          </a:ln>
        </p:spPr>
        <p:txBody>
          <a:bodyPr wrap="none" lIns="91430" tIns="45715" rIns="91430" bIns="45715" anchor="ctr"/>
          <a:lstStyle/>
          <a:p>
            <a:pPr>
              <a:defRPr/>
            </a:pPr>
            <a:endParaRPr lang="en-US" sz="2400" dirty="0">
              <a:solidFill>
                <a:srgbClr val="000000"/>
              </a:solidFill>
              <a:effectLst>
                <a:outerShdw blurRad="38100" dist="38100" dir="2700000" algn="tl">
                  <a:srgbClr val="000000">
                    <a:alpha val="43137"/>
                  </a:srgbClr>
                </a:outerShdw>
              </a:effectLst>
              <a:latin typeface="Arial Narrow"/>
              <a:cs typeface="Arial Narrow"/>
            </a:endParaRPr>
          </a:p>
        </p:txBody>
      </p:sp>
      <p:sp>
        <p:nvSpPr>
          <p:cNvPr id="305" name="Line 13">
            <a:extLst>
              <a:ext uri="{FF2B5EF4-FFF2-40B4-BE49-F238E27FC236}">
                <a16:creationId xmlns:a16="http://schemas.microsoft.com/office/drawing/2014/main" id="{B60088C2-9ACE-4259-9CBB-70A715221841}"/>
              </a:ext>
            </a:extLst>
          </p:cNvPr>
          <p:cNvSpPr>
            <a:spLocks noChangeShapeType="1"/>
          </p:cNvSpPr>
          <p:nvPr/>
        </p:nvSpPr>
        <p:spPr bwMode="auto">
          <a:xfrm>
            <a:off x="1244682" y="2132013"/>
            <a:ext cx="0" cy="3238500"/>
          </a:xfrm>
          <a:prstGeom prst="line">
            <a:avLst/>
          </a:prstGeom>
          <a:noFill/>
          <a:ln w="15875">
            <a:solidFill>
              <a:srgbClr val="000000"/>
            </a:solidFill>
            <a:round/>
            <a:headEnd/>
            <a:tailEnd/>
          </a:ln>
        </p:spPr>
        <p:txBody>
          <a:bodyPr wrap="none" lIns="91430" tIns="45715" rIns="91430" bIns="45715" anchor="ctr"/>
          <a:lstStyle/>
          <a:p>
            <a:pPr>
              <a:defRPr/>
            </a:pPr>
            <a:endParaRPr lang="en-US" sz="2400" dirty="0">
              <a:solidFill>
                <a:srgbClr val="000000"/>
              </a:solidFill>
              <a:effectLst>
                <a:outerShdw blurRad="38100" dist="38100" dir="2700000" algn="tl">
                  <a:srgbClr val="000000">
                    <a:alpha val="43137"/>
                  </a:srgbClr>
                </a:outerShdw>
              </a:effectLst>
              <a:latin typeface="Arial Narrow"/>
              <a:cs typeface="Arial Narrow"/>
            </a:endParaRPr>
          </a:p>
        </p:txBody>
      </p:sp>
      <p:sp>
        <p:nvSpPr>
          <p:cNvPr id="306" name="Text Box 41">
            <a:extLst>
              <a:ext uri="{FF2B5EF4-FFF2-40B4-BE49-F238E27FC236}">
                <a16:creationId xmlns:a16="http://schemas.microsoft.com/office/drawing/2014/main" id="{E5A38820-3D8A-471C-B194-7747310F2725}"/>
              </a:ext>
            </a:extLst>
          </p:cNvPr>
          <p:cNvSpPr txBox="1">
            <a:spLocks noChangeArrowheads="1"/>
          </p:cNvSpPr>
          <p:nvPr/>
        </p:nvSpPr>
        <p:spPr bwMode="auto">
          <a:xfrm>
            <a:off x="899592" y="5651401"/>
            <a:ext cx="7889875" cy="461655"/>
          </a:xfrm>
          <a:prstGeom prst="rect">
            <a:avLst/>
          </a:prstGeom>
          <a:noFill/>
          <a:ln w="9525">
            <a:noFill/>
            <a:miter lim="800000"/>
            <a:headEnd/>
            <a:tailEnd/>
          </a:ln>
          <a:effectLst>
            <a:prstShdw prst="shdw17" dist="17961" dir="2700000">
              <a:srgbClr val="5B6871">
                <a:gamma/>
                <a:shade val="60000"/>
                <a:invGamma/>
                <a:alpha val="74998"/>
              </a:srgbClr>
            </a:prstShdw>
          </a:effectLst>
        </p:spPr>
        <p:txBody>
          <a:bodyPr lIns="91430" tIns="45715" rIns="91430" bIns="45715">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cs typeface="Arial Narrow"/>
              </a:rPr>
              <a:t>Patients with familial hypercholesterolemia </a:t>
            </a:r>
            <a:endParaRPr kumimoji="0" lang="en-CA" sz="2400" b="1" i="0" u="none" strike="noStrike" kern="0" cap="none" spc="0" normalizeH="0" baseline="0" noProof="0" dirty="0">
              <a:ln>
                <a:noFill/>
              </a:ln>
              <a:solidFill>
                <a:srgbClr val="000000">
                  <a:lumMod val="75000"/>
                  <a:lumOff val="25000"/>
                </a:srgbClr>
              </a:solidFill>
              <a:effectLst/>
              <a:uLnTx/>
              <a:uFillTx/>
              <a:latin typeface="Arial Narrow" panose="020B0606020202030204" pitchFamily="34" charset="0"/>
              <a:cs typeface="Arial Narrow"/>
            </a:endParaRPr>
          </a:p>
        </p:txBody>
      </p:sp>
      <p:sp>
        <p:nvSpPr>
          <p:cNvPr id="307" name="Text Box 29">
            <a:extLst>
              <a:ext uri="{FF2B5EF4-FFF2-40B4-BE49-F238E27FC236}">
                <a16:creationId xmlns:a16="http://schemas.microsoft.com/office/drawing/2014/main" id="{F0C218D9-6E4D-4A48-96C7-77B39B38C4B1}"/>
              </a:ext>
            </a:extLst>
          </p:cNvPr>
          <p:cNvSpPr txBox="1">
            <a:spLocks noChangeArrowheads="1"/>
          </p:cNvSpPr>
          <p:nvPr/>
        </p:nvSpPr>
        <p:spPr bwMode="auto">
          <a:xfrm>
            <a:off x="56265" y="6465814"/>
            <a:ext cx="8726037" cy="253916"/>
          </a:xfrm>
          <a:prstGeom prst="rect">
            <a:avLst/>
          </a:prstGeom>
          <a:noFill/>
          <a:ln w="9525">
            <a:noFill/>
            <a:miter lim="800000"/>
            <a:headEnd/>
            <a:tailEnd/>
          </a:ln>
        </p:spPr>
        <p:txBody>
          <a:bodyPr wrap="square">
            <a:spAutoFit/>
          </a:bodyPr>
          <a:lstStyle/>
          <a:p>
            <a:pPr lvl="0"/>
            <a:r>
              <a:rPr lang="nb-NO" sz="1000" dirty="0">
                <a:solidFill>
                  <a:srgbClr val="FFFFFF"/>
                </a:solidFill>
                <a:latin typeface="Arial Narrow" pitchFamily="34" charset="0"/>
                <a:cs typeface="Arial" charset="0"/>
              </a:rPr>
              <a:t>Pedro-Botet J, et al. Atherosclerosis 2001; 158(1):183-93.</a:t>
            </a:r>
          </a:p>
        </p:txBody>
      </p:sp>
    </p:spTree>
    <p:extLst>
      <p:ext uri="{BB962C8B-B14F-4D97-AF65-F5344CB8AC3E}">
        <p14:creationId xmlns:p14="http://schemas.microsoft.com/office/powerpoint/2010/main" val="3719749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61000">
              <a:srgbClr val="272C40"/>
            </a:gs>
            <a:gs pos="100000">
              <a:srgbClr val="54607F"/>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rotWithShape="1">
          <a:blip r:embed="rId2">
            <a:alphaModFix/>
            <a:extLst>
              <a:ext uri="{28A0092B-C50C-407E-A947-70E740481C1C}">
                <a14:useLocalDpi xmlns:a14="http://schemas.microsoft.com/office/drawing/2010/main" val="0"/>
              </a:ext>
            </a:extLst>
          </a:blip>
          <a:srcRect l="7109" r="5494"/>
          <a:stretch/>
        </p:blipFill>
        <p:spPr>
          <a:xfrm>
            <a:off x="2"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B8BFD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Non-Statin Strategies to Reduce LDL-C</a:t>
            </a:r>
          </a:p>
        </p:txBody>
      </p:sp>
    </p:spTree>
    <p:extLst>
      <p:ext uri="{BB962C8B-B14F-4D97-AF65-F5344CB8AC3E}">
        <p14:creationId xmlns:p14="http://schemas.microsoft.com/office/powerpoint/2010/main" val="396897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2" y="296502"/>
            <a:ext cx="9143998" cy="646331"/>
          </a:xfrm>
          <a:prstGeom prst="rect">
            <a:avLst/>
          </a:prstGeom>
          <a:noFill/>
        </p:spPr>
        <p:txBody>
          <a:bodyPr wrap="square" rtlCol="0">
            <a:spAutoFit/>
          </a:bodyPr>
          <a:lstStyle/>
          <a:p>
            <a:pPr lvl="0" algn="ctr" defTabSz="342991">
              <a:defRPr/>
            </a:pPr>
            <a:r>
              <a:rPr lang="en-US" sz="3600" b="1" dirty="0">
                <a:solidFill>
                  <a:prstClr val="white"/>
                </a:solidFill>
                <a:latin typeface="Arial Narrow" panose="020B0606020202030204" pitchFamily="34" charset="0"/>
              </a:rPr>
              <a:t>Non-Statin Therapy for Adjunct LDL-Lowering</a:t>
            </a:r>
          </a:p>
        </p:txBody>
      </p:sp>
      <p:sp>
        <p:nvSpPr>
          <p:cNvPr id="307" name="Text Box 29">
            <a:extLst>
              <a:ext uri="{FF2B5EF4-FFF2-40B4-BE49-F238E27FC236}">
                <a16:creationId xmlns:a16="http://schemas.microsoft.com/office/drawing/2014/main" id="{F0C218D9-6E4D-4A48-96C7-77B39B38C4B1}"/>
              </a:ext>
            </a:extLst>
          </p:cNvPr>
          <p:cNvSpPr txBox="1">
            <a:spLocks noChangeArrowheads="1"/>
          </p:cNvSpPr>
          <p:nvPr/>
        </p:nvSpPr>
        <p:spPr bwMode="auto">
          <a:xfrm>
            <a:off x="82496" y="6290983"/>
            <a:ext cx="8726037" cy="584775"/>
          </a:xfrm>
          <a:prstGeom prst="rect">
            <a:avLst/>
          </a:prstGeom>
          <a:noFill/>
          <a:ln w="9525">
            <a:noFill/>
            <a:miter lim="800000"/>
            <a:headEnd/>
            <a:tailEnd/>
          </a:ln>
        </p:spPr>
        <p:txBody>
          <a:bodyPr wrap="square">
            <a:spAutoFit/>
          </a:bodyPr>
          <a:lstStyle/>
          <a:p>
            <a:pPr lvl="0"/>
            <a:r>
              <a:rPr lang="nb-NO" sz="800" dirty="0">
                <a:solidFill>
                  <a:srgbClr val="FFFFFF"/>
                </a:solidFill>
                <a:latin typeface="Arial Narrow" pitchFamily="34" charset="0"/>
                <a:cs typeface="Arial" charset="0"/>
              </a:rPr>
              <a:t>* Effects on other lipoproteins not listed for brevity. † Cholesterol Absorption Inhibitor </a:t>
            </a:r>
          </a:p>
          <a:p>
            <a:pPr marL="228600" lvl="0" indent="-228600">
              <a:buAutoNum type="alphaLcPeriod"/>
            </a:pPr>
            <a:r>
              <a:rPr lang="nb-NO" sz="800" dirty="0">
                <a:solidFill>
                  <a:srgbClr val="FFFFFF"/>
                </a:solidFill>
                <a:latin typeface="Arial Narrow" pitchFamily="34" charset="0"/>
                <a:cs typeface="Arial" charset="0"/>
              </a:rPr>
              <a:t>Jacobson TA, et al. J Clin Lipidol 2014;8:473-488; </a:t>
            </a:r>
          </a:p>
          <a:p>
            <a:pPr marL="228600" lvl="0" indent="-228600">
              <a:buAutoNum type="alphaLcPeriod"/>
            </a:pPr>
            <a:r>
              <a:rPr lang="nb-NO" sz="800" dirty="0">
                <a:solidFill>
                  <a:srgbClr val="FFFFFF"/>
                </a:solidFill>
                <a:latin typeface="Arial Narrow" pitchFamily="34" charset="0"/>
                <a:cs typeface="Arial" charset="0"/>
              </a:rPr>
              <a:t>Rosenson RS, et al. J Am Coll Cardiol.2018;72:314-329</a:t>
            </a:r>
          </a:p>
          <a:p>
            <a:pPr marL="228600" lvl="0" indent="-228600">
              <a:buAutoNum type="alphaLcPeriod"/>
            </a:pPr>
            <a:r>
              <a:rPr lang="nb-NO" sz="800" dirty="0">
                <a:solidFill>
                  <a:srgbClr val="FFFFFF"/>
                </a:solidFill>
                <a:latin typeface="Arial Narrow" pitchFamily="34" charset="0"/>
                <a:cs typeface="Arial" charset="0"/>
              </a:rPr>
              <a:t>Salami JA, et al. J Am Heart Assoc. 2018;7:e007132</a:t>
            </a:r>
          </a:p>
        </p:txBody>
      </p:sp>
      <p:pic>
        <p:nvPicPr>
          <p:cNvPr id="2" name="Picture 1">
            <a:extLst>
              <a:ext uri="{FF2B5EF4-FFF2-40B4-BE49-F238E27FC236}">
                <a16:creationId xmlns:a16="http://schemas.microsoft.com/office/drawing/2014/main" id="{D633EAD1-CE66-41CE-B8C9-7ADFAE9E990A}"/>
              </a:ext>
            </a:extLst>
          </p:cNvPr>
          <p:cNvPicPr>
            <a:picLocks noChangeAspect="1"/>
          </p:cNvPicPr>
          <p:nvPr/>
        </p:nvPicPr>
        <p:blipFill>
          <a:blip r:embed="rId4"/>
          <a:stretch>
            <a:fillRect/>
          </a:stretch>
        </p:blipFill>
        <p:spPr>
          <a:xfrm>
            <a:off x="751784" y="1630764"/>
            <a:ext cx="4382548" cy="4403196"/>
          </a:xfrm>
          <a:prstGeom prst="rect">
            <a:avLst/>
          </a:prstGeom>
        </p:spPr>
      </p:pic>
      <p:sp>
        <p:nvSpPr>
          <p:cNvPr id="352" name="TextBox 351">
            <a:extLst>
              <a:ext uri="{FF2B5EF4-FFF2-40B4-BE49-F238E27FC236}">
                <a16:creationId xmlns:a16="http://schemas.microsoft.com/office/drawing/2014/main" id="{948B41F2-9BFF-4CEF-BAA2-2A1CF1613DCC}"/>
              </a:ext>
            </a:extLst>
          </p:cNvPr>
          <p:cNvSpPr txBox="1"/>
          <p:nvPr/>
        </p:nvSpPr>
        <p:spPr>
          <a:xfrm>
            <a:off x="5489093" y="1810229"/>
            <a:ext cx="3433987" cy="3970318"/>
          </a:xfrm>
          <a:prstGeom prst="rect">
            <a:avLst/>
          </a:prstGeom>
          <a:solidFill>
            <a:srgbClr val="525F83">
              <a:alpha val="20000"/>
            </a:srgbClr>
          </a:solidFill>
        </p:spPr>
        <p:txBody>
          <a:bodyPr wrap="square" rtlCol="0" anchor="ctr">
            <a:spAutoFit/>
          </a:bodyPr>
          <a:lstStyle/>
          <a:p>
            <a:pPr marL="285750" indent="-285750">
              <a:buClr>
                <a:srgbClr val="262C40"/>
              </a:buClr>
              <a:buFont typeface="Wingdings" panose="05000000000000000000" pitchFamily="2" charset="2"/>
              <a:buChar char="§"/>
            </a:pPr>
            <a:r>
              <a:rPr lang="en-CA" dirty="0">
                <a:latin typeface="Arial Narrow" panose="020B0606020202030204" pitchFamily="34" charset="0"/>
              </a:rPr>
              <a:t>Increasing trend in non-statin use among adults with atherosclerotic CVD</a:t>
            </a:r>
            <a:r>
              <a:rPr lang="en-CA" baseline="30000" dirty="0">
                <a:latin typeface="Arial Narrow" panose="020B0606020202030204" pitchFamily="34" charset="0"/>
              </a:rPr>
              <a:t>(c)</a:t>
            </a:r>
          </a:p>
          <a:p>
            <a:pPr marL="742950" lvl="1" indent="-285750">
              <a:buClr>
                <a:srgbClr val="262C40"/>
              </a:buClr>
              <a:buFont typeface="Arial Narrow" panose="020B0606020202030204" pitchFamily="34" charset="0"/>
              <a:buChar char="─"/>
            </a:pPr>
            <a:r>
              <a:rPr lang="en-CA" sz="1600" dirty="0">
                <a:latin typeface="Arial Narrow" panose="020B0606020202030204" pitchFamily="34" charset="0"/>
              </a:rPr>
              <a:t>1 in 7 adults use non-statin therapy, including high-intensity statin users</a:t>
            </a:r>
          </a:p>
          <a:p>
            <a:pPr marL="742950" lvl="1" indent="-285750">
              <a:buClr>
                <a:srgbClr val="262C40"/>
              </a:buClr>
              <a:buFont typeface="Arial Narrow" panose="020B0606020202030204" pitchFamily="34" charset="0"/>
              <a:buChar char="─"/>
            </a:pPr>
            <a:r>
              <a:rPr lang="en-CA" sz="1600" dirty="0">
                <a:latin typeface="Arial Narrow" panose="020B0606020202030204" pitchFamily="34" charset="0"/>
              </a:rPr>
              <a:t>Prescriptions for non-statin therapy doubled from 7.5% in 2002 to 13.9% in 2013</a:t>
            </a:r>
          </a:p>
          <a:p>
            <a:pPr lvl="1">
              <a:buClr>
                <a:srgbClr val="262C40"/>
              </a:buClr>
            </a:pPr>
            <a:endParaRPr lang="en-CA" sz="1600" dirty="0">
              <a:latin typeface="Arial Narrow" panose="020B0606020202030204" pitchFamily="34" charset="0"/>
            </a:endParaRPr>
          </a:p>
          <a:p>
            <a:pPr marL="285750" lvl="1" indent="-285750">
              <a:buClr>
                <a:srgbClr val="262C40"/>
              </a:buClr>
              <a:buFont typeface="Wingdings" panose="05000000000000000000" pitchFamily="2" charset="2"/>
              <a:buChar char="§"/>
            </a:pPr>
            <a:r>
              <a:rPr lang="en-CA" dirty="0">
                <a:latin typeface="Arial Narrow" panose="020B0606020202030204" pitchFamily="34" charset="0"/>
              </a:rPr>
              <a:t>Primarily used as an adjunct LDL-lowering therapy in combination with statins</a:t>
            </a:r>
            <a:r>
              <a:rPr lang="en-CA" baseline="30000" dirty="0">
                <a:latin typeface="Arial Narrow" panose="020B0606020202030204" pitchFamily="34" charset="0"/>
              </a:rPr>
              <a:t>(c)</a:t>
            </a:r>
          </a:p>
          <a:p>
            <a:pPr marL="742950" lvl="1" indent="-285750">
              <a:buClr>
                <a:srgbClr val="262C40"/>
              </a:buClr>
              <a:buFont typeface="Arial Narrow" panose="020B0606020202030204" pitchFamily="34" charset="0"/>
              <a:buChar char="─"/>
            </a:pPr>
            <a:r>
              <a:rPr lang="en-CA" sz="1600" dirty="0">
                <a:latin typeface="Arial Narrow" panose="020B0606020202030204" pitchFamily="34" charset="0"/>
              </a:rPr>
              <a:t>Not used as much in patients with statin intolerance </a:t>
            </a:r>
            <a:endParaRPr lang="en-US" sz="1600" dirty="0">
              <a:latin typeface="Arial Narrow" panose="020B0606020202030204" pitchFamily="34" charset="0"/>
            </a:endParaRPr>
          </a:p>
        </p:txBody>
      </p:sp>
      <p:sp>
        <p:nvSpPr>
          <p:cNvPr id="3" name="TextBox 2">
            <a:extLst>
              <a:ext uri="{FF2B5EF4-FFF2-40B4-BE49-F238E27FC236}">
                <a16:creationId xmlns:a16="http://schemas.microsoft.com/office/drawing/2014/main" id="{40CDFCA6-EF2B-4496-9794-8465D5EDA2EC}"/>
              </a:ext>
            </a:extLst>
          </p:cNvPr>
          <p:cNvSpPr txBox="1"/>
          <p:nvPr/>
        </p:nvSpPr>
        <p:spPr>
          <a:xfrm>
            <a:off x="220920" y="1630764"/>
            <a:ext cx="430887" cy="4342527"/>
          </a:xfrm>
          <a:prstGeom prst="rect">
            <a:avLst/>
          </a:prstGeom>
          <a:noFill/>
        </p:spPr>
        <p:txBody>
          <a:bodyPr vert="vert270" wrap="square" rtlCol="0">
            <a:spAutoFit/>
          </a:bodyPr>
          <a:lstStyle/>
          <a:p>
            <a:pPr algn="ctr"/>
            <a:r>
              <a:rPr lang="en-CA" sz="1600" b="1" dirty="0">
                <a:solidFill>
                  <a:schemeClr val="tx1">
                    <a:lumMod val="75000"/>
                    <a:lumOff val="25000"/>
                  </a:schemeClr>
                </a:solidFill>
                <a:latin typeface="Arial Narrow" panose="020B0606020202030204" pitchFamily="34" charset="0"/>
              </a:rPr>
              <a:t>Non-Statin Therapy Effect on LDL-C*</a:t>
            </a:r>
          </a:p>
        </p:txBody>
      </p:sp>
    </p:spTree>
    <p:extLst>
      <p:ext uri="{BB962C8B-B14F-4D97-AF65-F5344CB8AC3E}">
        <p14:creationId xmlns:p14="http://schemas.microsoft.com/office/powerpoint/2010/main" val="119060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7154" y="88762"/>
            <a:ext cx="9139514" cy="1138773"/>
          </a:xfrm>
          <a:prstGeom prst="rect">
            <a:avLst/>
          </a:prstGeom>
          <a:noFill/>
        </p:spPr>
        <p:txBody>
          <a:bodyPr wrap="square" rtlCol="0">
            <a:spAutoFit/>
          </a:bodyPr>
          <a:lstStyle/>
          <a:p>
            <a:pPr lvl="0" algn="ctr" defTabSz="342991">
              <a:defRPr/>
            </a:pPr>
            <a:r>
              <a:rPr lang="en-US" sz="3200" b="1" dirty="0">
                <a:solidFill>
                  <a:prstClr val="white"/>
                </a:solidFill>
                <a:latin typeface="Arial Narrow" panose="020B0606020202030204" pitchFamily="34" charset="0"/>
              </a:rPr>
              <a:t>2016 CCS Lipid Guidelines Recommend: </a:t>
            </a:r>
          </a:p>
          <a:p>
            <a:pPr lvl="0" algn="ctr" defTabSz="342991">
              <a:defRPr/>
            </a:pPr>
            <a:r>
              <a:rPr lang="en-US" sz="3200" b="1" dirty="0">
                <a:solidFill>
                  <a:prstClr val="white"/>
                </a:solidFill>
                <a:latin typeface="Arial Narrow" panose="020B0606020202030204" pitchFamily="34" charset="0"/>
              </a:rPr>
              <a:t>Beyond </a:t>
            </a: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Statin</a:t>
            </a: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Drugs for ASCVD Prevention</a:t>
            </a:r>
          </a:p>
        </p:txBody>
      </p:sp>
      <p:sp>
        <p:nvSpPr>
          <p:cNvPr id="17" name="TextBox 16">
            <a:extLst>
              <a:ext uri="{FF2B5EF4-FFF2-40B4-BE49-F238E27FC236}">
                <a16:creationId xmlns:a16="http://schemas.microsoft.com/office/drawing/2014/main" id="{D8EBC636-40C7-47A9-9A86-CDA6F5956C9C}"/>
              </a:ext>
            </a:extLst>
          </p:cNvPr>
          <p:cNvSpPr txBox="1"/>
          <p:nvPr/>
        </p:nvSpPr>
        <p:spPr>
          <a:xfrm>
            <a:off x="251520" y="2089708"/>
            <a:ext cx="4141599" cy="442674"/>
          </a:xfrm>
          <a:prstGeom prst="round2Diag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Narrow"/>
                <a:ea typeface="MS PGothic" charset="0"/>
                <a:cs typeface="Arial Narrow"/>
              </a:rPr>
              <a:t>TREATMENT TARGETS:</a:t>
            </a:r>
          </a:p>
        </p:txBody>
      </p:sp>
      <p:sp>
        <p:nvSpPr>
          <p:cNvPr id="26" name="Content Placeholder 2">
            <a:extLst>
              <a:ext uri="{FF2B5EF4-FFF2-40B4-BE49-F238E27FC236}">
                <a16:creationId xmlns:a16="http://schemas.microsoft.com/office/drawing/2014/main" id="{31543EAC-4EBF-40D9-8372-35BC428090A4}"/>
              </a:ext>
            </a:extLst>
          </p:cNvPr>
          <p:cNvSpPr txBox="1">
            <a:spLocks/>
          </p:cNvSpPr>
          <p:nvPr/>
        </p:nvSpPr>
        <p:spPr>
          <a:xfrm>
            <a:off x="42532" y="1995883"/>
            <a:ext cx="9038620" cy="4019487"/>
          </a:xfrm>
          <a:prstGeom prst="rect">
            <a:avLst/>
          </a:prstGeom>
        </p:spPr>
        <p:txBody>
          <a:bodyPr vert="horz" lIns="91440" tIns="45720" rIns="91440" bIns="45720" rtlCol="0">
            <a:noAutofit/>
          </a:bodyPr>
          <a:lstStyle>
            <a:lvl1pPr marL="342900" indent="-342900" algn="l" defTabSz="457200" rtl="0" fontAlgn="base">
              <a:spcBef>
                <a:spcPct val="20000"/>
              </a:spcBef>
              <a:spcAft>
                <a:spcPct val="0"/>
              </a:spcAft>
              <a:buFont typeface="Arial" charset="0"/>
              <a:buChar char="•"/>
              <a:defRPr sz="3200" b="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b="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b="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b="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b="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marR="0" lvl="0" indent="-457200" algn="l" defTabSz="457200" rtl="0" eaLnBrk="1" fontAlgn="base" latinLnBrk="0" hangingPunct="1">
              <a:lnSpc>
                <a:spcPct val="100000"/>
              </a:lnSpc>
              <a:spcBef>
                <a:spcPts val="0"/>
              </a:spcBef>
              <a:spcAft>
                <a:spcPct val="0"/>
              </a:spcAft>
              <a:buClrTx/>
              <a:buSzTx/>
              <a:buFont typeface="+mj-lt"/>
              <a:buAutoNum type="arabicPeriod"/>
              <a:tabLst/>
              <a:defRPr/>
            </a:pPr>
            <a:r>
              <a:rPr kumimoji="0" lang="en-US" sz="2400" b="1" i="0" u="none" strike="noStrike" kern="1200" cap="none" spc="0" normalizeH="0" baseline="0" noProof="0" dirty="0">
                <a:ln>
                  <a:noFill/>
                </a:ln>
                <a:solidFill>
                  <a:sysClr val="windowText" lastClr="000000"/>
                </a:solidFill>
                <a:effectLst/>
                <a:uLnTx/>
                <a:uFillTx/>
                <a:latin typeface="Arial Narrow"/>
                <a:ea typeface="+mn-ea"/>
              </a:rPr>
              <a:t>We recommend ezetimibe as second-line therapy to lower LDL-C in patients with clinical cardiovascular disease if targets are not reached on maximally tolerated statin therapy. </a:t>
            </a:r>
            <a:r>
              <a:rPr kumimoji="0" lang="en-US" sz="2000" b="1" i="1" u="none" strike="noStrike" kern="1200" cap="none" spc="0" normalizeH="0" baseline="0" noProof="0" dirty="0">
                <a:ln>
                  <a:noFill/>
                </a:ln>
                <a:solidFill>
                  <a:sysClr val="windowText" lastClr="000000"/>
                </a:solidFill>
                <a:effectLst/>
                <a:uLnTx/>
                <a:uFillTx/>
                <a:latin typeface="Arial Narrow"/>
                <a:ea typeface="+mn-ea"/>
              </a:rPr>
              <a:t>(Strong Recommendation, High Quality evidence)</a:t>
            </a:r>
            <a:endParaRPr kumimoji="0" lang="en-CA" sz="2000" b="1" i="1" u="none" strike="noStrike" kern="1200" cap="none" spc="0" normalizeH="0" baseline="0" noProof="0" dirty="0">
              <a:ln>
                <a:noFill/>
              </a:ln>
              <a:solidFill>
                <a:sysClr val="windowText" lastClr="000000"/>
              </a:solidFill>
              <a:effectLst/>
              <a:uLnTx/>
              <a:uFillTx/>
              <a:latin typeface="Arial Narrow"/>
              <a:ea typeface="+mn-ea"/>
            </a:endParaRPr>
          </a:p>
          <a:p>
            <a:pPr marL="457200" marR="0" lvl="0" indent="-457200" algn="l" defTabSz="457200" rtl="0" eaLnBrk="1" fontAlgn="base" latinLnBrk="0" hangingPunct="1">
              <a:lnSpc>
                <a:spcPct val="100000"/>
              </a:lnSpc>
              <a:spcBef>
                <a:spcPts val="0"/>
              </a:spcBef>
              <a:spcAft>
                <a:spcPct val="0"/>
              </a:spcAft>
              <a:buClrTx/>
              <a:buSzTx/>
              <a:buFont typeface="+mj-lt"/>
              <a:buAutoNum type="arabicPeriod"/>
              <a:tabLst/>
              <a:defRPr/>
            </a:pPr>
            <a:r>
              <a:rPr kumimoji="0" lang="en-CA" sz="2400" b="0" i="0" u="none" strike="noStrike" kern="1200" cap="none" spc="0" normalizeH="0" baseline="0" noProof="0" dirty="0">
                <a:ln>
                  <a:noFill/>
                </a:ln>
                <a:solidFill>
                  <a:sysClr val="windowText" lastClr="000000">
                    <a:lumMod val="50000"/>
                    <a:lumOff val="50000"/>
                  </a:sysClr>
                </a:solidFill>
                <a:effectLst/>
                <a:uLnTx/>
                <a:uFillTx/>
                <a:latin typeface="Arial Narrow"/>
                <a:ea typeface="+mn-ea"/>
              </a:rPr>
              <a:t>We recommend that niacin not be added to statin therapy for CVD prevention in patients who have achieved LDL-C targets. </a:t>
            </a:r>
            <a:r>
              <a:rPr kumimoji="0" lang="en-CA" sz="2000" b="0" i="1" u="none" strike="noStrike" kern="1200" cap="none" spc="0" normalizeH="0" baseline="0" noProof="0" dirty="0">
                <a:ln>
                  <a:noFill/>
                </a:ln>
                <a:solidFill>
                  <a:sysClr val="windowText" lastClr="000000">
                    <a:lumMod val="50000"/>
                    <a:lumOff val="50000"/>
                  </a:sysClr>
                </a:solidFill>
                <a:effectLst/>
                <a:uLnTx/>
                <a:uFillTx/>
                <a:latin typeface="Arial Narrow"/>
                <a:ea typeface="+mn-ea"/>
              </a:rPr>
              <a:t>(Strong Recommendation, High Quality Evidence)</a:t>
            </a:r>
            <a:endParaRPr kumimoji="0" lang="en-CA" sz="2400" b="0" i="1" u="none" strike="noStrike" kern="1200" cap="none" spc="0" normalizeH="0" baseline="0" noProof="0" dirty="0">
              <a:ln>
                <a:noFill/>
              </a:ln>
              <a:solidFill>
                <a:sysClr val="windowText" lastClr="000000">
                  <a:lumMod val="50000"/>
                  <a:lumOff val="50000"/>
                </a:sysClr>
              </a:solidFill>
              <a:effectLst/>
              <a:uLnTx/>
              <a:uFillTx/>
              <a:latin typeface="Arial Narrow"/>
              <a:ea typeface="+mn-ea"/>
            </a:endParaRPr>
          </a:p>
          <a:p>
            <a:pPr marL="457200" marR="0" lvl="0" indent="-457200" algn="l" defTabSz="457200" rtl="0" eaLnBrk="1" fontAlgn="base" latinLnBrk="0" hangingPunct="1">
              <a:lnSpc>
                <a:spcPct val="100000"/>
              </a:lnSpc>
              <a:spcBef>
                <a:spcPts val="0"/>
              </a:spcBef>
              <a:spcAft>
                <a:spcPct val="0"/>
              </a:spcAft>
              <a:buClrTx/>
              <a:buSzTx/>
              <a:buFont typeface="+mj-lt"/>
              <a:buAutoNum type="arabicPeriod"/>
              <a:tabLst/>
              <a:defRPr/>
            </a:pPr>
            <a:r>
              <a:rPr kumimoji="0" lang="en-US" sz="2400" b="0" i="0" u="none" strike="noStrike" kern="1200" cap="none" spc="0" normalizeH="0" baseline="0" noProof="0" dirty="0">
                <a:ln>
                  <a:noFill/>
                </a:ln>
                <a:solidFill>
                  <a:sysClr val="windowText" lastClr="000000">
                    <a:lumMod val="50000"/>
                    <a:lumOff val="50000"/>
                  </a:sysClr>
                </a:solidFill>
                <a:effectLst/>
                <a:uLnTx/>
                <a:uFillTx/>
                <a:latin typeface="Arial Narrow"/>
                <a:ea typeface="+mn-ea"/>
              </a:rPr>
              <a:t>We do not recommend the addition of fibrates to statin therapy for CVD event prevention in patients who have achieved LDL-C targets. </a:t>
            </a:r>
            <a:r>
              <a:rPr kumimoji="0" lang="en-US" sz="2000" b="0" i="1" u="none" strike="noStrike" kern="1200" cap="none" spc="0" normalizeH="0" baseline="0" noProof="0" dirty="0">
                <a:ln>
                  <a:noFill/>
                </a:ln>
                <a:solidFill>
                  <a:sysClr val="windowText" lastClr="000000">
                    <a:lumMod val="50000"/>
                    <a:lumOff val="50000"/>
                  </a:sysClr>
                </a:solidFill>
                <a:effectLst/>
                <a:uLnTx/>
                <a:uFillTx/>
                <a:latin typeface="Arial Narrow"/>
                <a:ea typeface="+mn-ea"/>
              </a:rPr>
              <a:t>(Strong recommendation, High Quality evidence)</a:t>
            </a:r>
            <a:r>
              <a:rPr kumimoji="0" lang="en-US" sz="2000" b="0" i="0" u="none" strike="noStrike" kern="1200" cap="none" spc="0" normalizeH="0" baseline="0" noProof="0" dirty="0">
                <a:ln>
                  <a:noFill/>
                </a:ln>
                <a:solidFill>
                  <a:sysClr val="windowText" lastClr="000000">
                    <a:lumMod val="50000"/>
                    <a:lumOff val="50000"/>
                  </a:sysClr>
                </a:solidFill>
                <a:effectLst/>
                <a:uLnTx/>
                <a:uFillTx/>
                <a:latin typeface="Arial Narrow"/>
                <a:ea typeface="+mn-ea"/>
              </a:rPr>
              <a:t>. </a:t>
            </a:r>
            <a:r>
              <a:rPr kumimoji="0" lang="en-US" sz="2000" b="0" i="1" u="none" strike="noStrike" kern="1200" cap="none" spc="0" normalizeH="0" baseline="0" noProof="0" dirty="0">
                <a:ln>
                  <a:noFill/>
                </a:ln>
                <a:solidFill>
                  <a:sysClr val="windowText" lastClr="000000">
                    <a:lumMod val="50000"/>
                    <a:lumOff val="50000"/>
                  </a:sysClr>
                </a:solidFill>
                <a:effectLst/>
                <a:uLnTx/>
                <a:uFillTx/>
                <a:latin typeface="Arial Narrow"/>
                <a:ea typeface="+mn-ea"/>
              </a:rPr>
              <a:t>Values and preferences:</a:t>
            </a:r>
            <a:r>
              <a:rPr kumimoji="0" lang="en-US" sz="2000" b="0" i="0" u="none" strike="noStrike" kern="1200" cap="none" spc="0" normalizeH="0" baseline="0" noProof="0" dirty="0">
                <a:ln>
                  <a:noFill/>
                </a:ln>
                <a:solidFill>
                  <a:sysClr val="windowText" lastClr="000000">
                    <a:lumMod val="50000"/>
                    <a:lumOff val="50000"/>
                  </a:sysClr>
                </a:solidFill>
                <a:effectLst/>
                <a:uLnTx/>
                <a:uFillTx/>
                <a:latin typeface="Arial Narrow"/>
                <a:ea typeface="+mn-ea"/>
              </a:rPr>
              <a:t> In sub-group analysis, patients with elevated triglycerides and low HDL-C may benefit from fibrate therapy. </a:t>
            </a:r>
            <a:endParaRPr kumimoji="0" lang="en-CA" sz="2400" b="0" i="0" u="none" strike="noStrike" kern="1200" cap="none" spc="0" normalizeH="0" baseline="0" noProof="0" dirty="0">
              <a:ln>
                <a:noFill/>
              </a:ln>
              <a:solidFill>
                <a:sysClr val="windowText" lastClr="000000">
                  <a:lumMod val="50000"/>
                  <a:lumOff val="50000"/>
                </a:sysClr>
              </a:solidFill>
              <a:effectLst/>
              <a:uLnTx/>
              <a:uFillTx/>
              <a:latin typeface="Arial Narrow"/>
              <a:ea typeface="+mn-ea"/>
            </a:endParaRPr>
          </a:p>
        </p:txBody>
      </p:sp>
      <p:pic>
        <p:nvPicPr>
          <p:cNvPr id="27" name="Picture 2" descr="Image result for canadian cardiovascular society">
            <a:extLst>
              <a:ext uri="{FF2B5EF4-FFF2-40B4-BE49-F238E27FC236}">
                <a16:creationId xmlns:a16="http://schemas.microsoft.com/office/drawing/2014/main" id="{B518EB19-78C3-457C-8AB5-533B7B82F28E}"/>
              </a:ext>
            </a:extLst>
          </p:cNvPr>
          <p:cNvPicPr>
            <a:picLocks noChangeAspect="1" noChangeArrowheads="1"/>
          </p:cNvPicPr>
          <p:nvPr/>
        </p:nvPicPr>
        <p:blipFill>
          <a:blip r:embed="rId4" cstate="print">
            <a:duotone>
              <a:prstClr val="black"/>
              <a:srgbClr val="451C6A">
                <a:tint val="45000"/>
                <a:satMod val="400000"/>
              </a:srgbClr>
            </a:duotone>
            <a:extLst>
              <a:ext uri="{28A0092B-C50C-407E-A947-70E740481C1C}">
                <a14:useLocalDpi xmlns:a14="http://schemas.microsoft.com/office/drawing/2010/main" val="0"/>
              </a:ext>
            </a:extLst>
          </a:blip>
          <a:srcRect/>
          <a:stretch>
            <a:fillRect/>
          </a:stretch>
        </p:blipFill>
        <p:spPr bwMode="auto">
          <a:xfrm>
            <a:off x="2667000" y="1148789"/>
            <a:ext cx="3810000" cy="952500"/>
          </a:xfrm>
          <a:prstGeom prst="rect">
            <a:avLst/>
          </a:prstGeom>
          <a:noFill/>
          <a:extLst>
            <a:ext uri="{909E8E84-426E-40dd-AFC4-6F175D3DCCD1}">
              <a14:hiddenFill xmlns=""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29093891-54F1-43B1-8A0B-6E3382265B53}"/>
              </a:ext>
            </a:extLst>
          </p:cNvPr>
          <p:cNvSpPr/>
          <p:nvPr/>
        </p:nvSpPr>
        <p:spPr>
          <a:xfrm>
            <a:off x="42532" y="6475808"/>
            <a:ext cx="9162796" cy="215444"/>
          </a:xfrm>
          <a:prstGeom prst="rect">
            <a:avLst/>
          </a:prstGeom>
          <a:noFill/>
          <a:ln>
            <a:noFill/>
          </a:ln>
          <a:effectLst>
            <a:outerShdw blurRad="50800" dist="38100" dir="2700000" algn="tl" rotWithShape="0">
              <a:prstClr val="black">
                <a:alpha val="40000"/>
              </a:prstClr>
            </a:outerShdw>
          </a:effectLst>
        </p:spPr>
        <p:txBody>
          <a:bodyPr wrap="square">
            <a:spAutoFit/>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Anderson et al. 2016 Canadian Cardiovascular Society Guidelines for the Management of Dyslipidemia for the Prevention of Cardiovascular Disease in the Adult Canadian Journal of Cardiology 2016;32:1263-1282</a:t>
            </a:r>
          </a:p>
        </p:txBody>
      </p:sp>
    </p:spTree>
    <p:extLst>
      <p:ext uri="{BB962C8B-B14F-4D97-AF65-F5344CB8AC3E}">
        <p14:creationId xmlns:p14="http://schemas.microsoft.com/office/powerpoint/2010/main" val="1940811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
            <a:ext cx="9162797" cy="1537245"/>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535641"/>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3296" y="1210"/>
            <a:ext cx="9143998" cy="1508105"/>
          </a:xfrm>
          <a:prstGeom prst="rect">
            <a:avLst/>
          </a:prstGeom>
          <a:noFill/>
        </p:spPr>
        <p:txBody>
          <a:bodyPr wrap="square" rtlCol="0">
            <a:spAutoFit/>
          </a:bodyPr>
          <a:lstStyle/>
          <a:p>
            <a:pPr lvl="0" algn="ctr" defTabSz="342991">
              <a:defRPr/>
            </a:pPr>
            <a:r>
              <a:rPr lang="en-US" sz="3600" b="1" dirty="0">
                <a:solidFill>
                  <a:prstClr val="white"/>
                </a:solidFill>
                <a:latin typeface="Arial Narrow" panose="020B0606020202030204" pitchFamily="34" charset="0"/>
              </a:rPr>
              <a:t>IMPROVE-IT Study</a:t>
            </a:r>
          </a:p>
          <a:p>
            <a:pPr lvl="0" algn="ctr" defTabSz="342991">
              <a:defRPr/>
            </a:pPr>
            <a:r>
              <a:rPr lang="en-US" sz="3200" b="1" dirty="0">
                <a:solidFill>
                  <a:prstClr val="white"/>
                </a:solidFill>
                <a:latin typeface="Arial Narrow" panose="020B0606020202030204" pitchFamily="34" charset="0"/>
              </a:rPr>
              <a:t>Non-Statin Strategies to Further Reduce LDL-C</a:t>
            </a:r>
          </a:p>
          <a:p>
            <a:pPr lvl="0" algn="ctr" defTabSz="342991">
              <a:defRPr/>
            </a:pPr>
            <a:r>
              <a:rPr lang="en-US" sz="2400" b="1" i="1" dirty="0">
                <a:solidFill>
                  <a:prstClr val="white"/>
                </a:solidFill>
                <a:latin typeface="Arial Narrow" panose="020B0606020202030204" pitchFamily="34" charset="0"/>
              </a:rPr>
              <a:t>Ezetimibe</a:t>
            </a:r>
          </a:p>
        </p:txBody>
      </p:sp>
      <p:sp>
        <p:nvSpPr>
          <p:cNvPr id="307" name="Text Box 29">
            <a:extLst>
              <a:ext uri="{FF2B5EF4-FFF2-40B4-BE49-F238E27FC236}">
                <a16:creationId xmlns:a16="http://schemas.microsoft.com/office/drawing/2014/main" id="{F0C218D9-6E4D-4A48-96C7-77B39B38C4B1}"/>
              </a:ext>
            </a:extLst>
          </p:cNvPr>
          <p:cNvSpPr txBox="1">
            <a:spLocks noChangeArrowheads="1"/>
          </p:cNvSpPr>
          <p:nvPr/>
        </p:nvSpPr>
        <p:spPr bwMode="auto">
          <a:xfrm>
            <a:off x="96410" y="6468893"/>
            <a:ext cx="8726037" cy="230832"/>
          </a:xfrm>
          <a:prstGeom prst="rect">
            <a:avLst/>
          </a:prstGeom>
          <a:noFill/>
          <a:ln w="9525">
            <a:noFill/>
            <a:miter lim="800000"/>
            <a:headEnd/>
            <a:tailEnd/>
          </a:ln>
        </p:spPr>
        <p:txBody>
          <a:bodyPr wrap="square">
            <a:spAutoFit/>
          </a:bodyPr>
          <a:lstStyle/>
          <a:p>
            <a:pPr lvl="0"/>
            <a:r>
              <a:rPr lang="nb-NO" sz="900" dirty="0">
                <a:solidFill>
                  <a:srgbClr val="FFFFFF"/>
                </a:solidFill>
                <a:latin typeface="Arial Narrow" pitchFamily="34" charset="0"/>
                <a:cs typeface="Arial" charset="0"/>
              </a:rPr>
              <a:t>Cannon CP, et al. N Engl J Med. 2015;372:2387-2397</a:t>
            </a:r>
          </a:p>
        </p:txBody>
      </p:sp>
      <p:sp>
        <p:nvSpPr>
          <p:cNvPr id="18" name="Rectangle 17">
            <a:extLst>
              <a:ext uri="{FF2B5EF4-FFF2-40B4-BE49-F238E27FC236}">
                <a16:creationId xmlns:a16="http://schemas.microsoft.com/office/drawing/2014/main" id="{824FF129-848E-4A19-81F6-B381F476D1A1}"/>
              </a:ext>
            </a:extLst>
          </p:cNvPr>
          <p:cNvSpPr/>
          <p:nvPr/>
        </p:nvSpPr>
        <p:spPr>
          <a:xfrm rot="16200000" flipH="1" flipV="1">
            <a:off x="5968657" y="1377990"/>
            <a:ext cx="2532241" cy="3147508"/>
          </a:xfrm>
          <a:prstGeom prst="rect">
            <a:avLst/>
          </a:prstGeom>
          <a:solidFill>
            <a:srgbClr val="525F83"/>
          </a:solidFill>
          <a:ln w="19050" cap="flat" cmpd="sng" algn="ctr">
            <a:solidFill>
              <a:srgbClr val="525F8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0B133FF8-B3B0-4ACD-8E02-075D760C33CD}"/>
              </a:ext>
            </a:extLst>
          </p:cNvPr>
          <p:cNvSpPr txBox="1"/>
          <p:nvPr/>
        </p:nvSpPr>
        <p:spPr>
          <a:xfrm>
            <a:off x="6493707" y="1874525"/>
            <a:ext cx="2328740" cy="2154436"/>
          </a:xfrm>
          <a:prstGeom prst="rect">
            <a:avLst/>
          </a:prstGeom>
          <a:noFill/>
        </p:spPr>
        <p:txBody>
          <a:bodyPr vert="horz" wrap="square" rtlCol="0">
            <a:spAutoFit/>
          </a:bodyPr>
          <a:lstStyle/>
          <a:p>
            <a:pPr algn="ctr"/>
            <a:r>
              <a:rPr lang="en-CA" b="1" dirty="0">
                <a:solidFill>
                  <a:schemeClr val="bg1"/>
                </a:solidFill>
                <a:latin typeface="Arial Narrow" panose="020B0606020202030204" pitchFamily="34" charset="0"/>
              </a:rPr>
              <a:t>Adding ezetimibe to statin therapy:</a:t>
            </a:r>
          </a:p>
          <a:p>
            <a:pPr algn="ctr"/>
            <a:endParaRPr lang="en-CA" b="1" dirty="0">
              <a:solidFill>
                <a:schemeClr val="bg1"/>
              </a:solidFill>
              <a:latin typeface="Arial Narrow" panose="020B0606020202030204" pitchFamily="34" charset="0"/>
            </a:endParaRPr>
          </a:p>
          <a:p>
            <a:pPr marL="285750" indent="-285750">
              <a:buFont typeface="Wingdings" panose="05000000000000000000" pitchFamily="2" charset="2"/>
              <a:buChar char="§"/>
            </a:pPr>
            <a:r>
              <a:rPr lang="en-CA" sz="1600" dirty="0">
                <a:solidFill>
                  <a:schemeClr val="bg1"/>
                </a:solidFill>
                <a:latin typeface="Arial Narrow" panose="020B0606020202030204" pitchFamily="34" charset="0"/>
              </a:rPr>
              <a:t>Additional LDL-C reduction of about 20%</a:t>
            </a:r>
          </a:p>
          <a:p>
            <a:endParaRPr lang="en-CA" sz="1600" dirty="0">
              <a:solidFill>
                <a:schemeClr val="bg1"/>
              </a:solidFill>
              <a:latin typeface="Arial Narrow" panose="020B0606020202030204" pitchFamily="34" charset="0"/>
            </a:endParaRPr>
          </a:p>
          <a:p>
            <a:pPr marL="285750" indent="-285750">
              <a:buFont typeface="Wingdings" panose="05000000000000000000" pitchFamily="2" charset="2"/>
              <a:buChar char="§"/>
            </a:pPr>
            <a:r>
              <a:rPr lang="en-CA" sz="1600" dirty="0">
                <a:solidFill>
                  <a:schemeClr val="bg1"/>
                </a:solidFill>
                <a:latin typeface="Arial Narrow" panose="020B0606020202030204" pitchFamily="34" charset="0"/>
              </a:rPr>
              <a:t>6% reduction in CV events</a:t>
            </a:r>
          </a:p>
        </p:txBody>
      </p:sp>
      <p:sp>
        <p:nvSpPr>
          <p:cNvPr id="22" name="Flowchart: Process 21">
            <a:extLst>
              <a:ext uri="{FF2B5EF4-FFF2-40B4-BE49-F238E27FC236}">
                <a16:creationId xmlns:a16="http://schemas.microsoft.com/office/drawing/2014/main" id="{8C61C60B-A3EB-4892-BDFC-CB8BE081F1FB}"/>
              </a:ext>
            </a:extLst>
          </p:cNvPr>
          <p:cNvSpPr/>
          <p:nvPr/>
        </p:nvSpPr>
        <p:spPr>
          <a:xfrm>
            <a:off x="5520888" y="4830697"/>
            <a:ext cx="3427777" cy="1122841"/>
          </a:xfrm>
          <a:prstGeom prst="flowChartProcess">
            <a:avLst/>
          </a:prstGeom>
          <a:solidFill>
            <a:srgbClr val="D2EEFA"/>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lumMod val="75000"/>
                    <a:lumOff val="25000"/>
                  </a:schemeClr>
                </a:solidFill>
                <a:latin typeface="Arial Narrow" panose="020B0606020202030204" pitchFamily="34" charset="0"/>
              </a:rPr>
              <a:t>Could we achieve event more benefit with even greater lowering of LDL-C?</a:t>
            </a:r>
          </a:p>
        </p:txBody>
      </p:sp>
      <p:sp>
        <p:nvSpPr>
          <p:cNvPr id="23" name="Arrow: Down 22">
            <a:extLst>
              <a:ext uri="{FF2B5EF4-FFF2-40B4-BE49-F238E27FC236}">
                <a16:creationId xmlns:a16="http://schemas.microsoft.com/office/drawing/2014/main" id="{961EF754-A6FE-40CB-A68F-FC20B61967E8}"/>
              </a:ext>
            </a:extLst>
          </p:cNvPr>
          <p:cNvSpPr/>
          <p:nvPr/>
        </p:nvSpPr>
        <p:spPr>
          <a:xfrm>
            <a:off x="5674938" y="1695262"/>
            <a:ext cx="1066744" cy="3066709"/>
          </a:xfrm>
          <a:prstGeom prst="downArrow">
            <a:avLst/>
          </a:prstGeom>
          <a:solidFill>
            <a:srgbClr val="B8BFD0"/>
          </a:solidFill>
          <a:ln w="28575">
            <a:solidFill>
              <a:srgbClr val="525F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5" name="Picture 24" descr="A close up of a map&#10;&#10;Description automatically generated">
            <a:extLst>
              <a:ext uri="{FF2B5EF4-FFF2-40B4-BE49-F238E27FC236}">
                <a16:creationId xmlns:a16="http://schemas.microsoft.com/office/drawing/2014/main" id="{0A1E2065-EF10-4098-9771-F14FA23F6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216" y="1778399"/>
            <a:ext cx="4971288" cy="3867912"/>
          </a:xfrm>
          <a:prstGeom prst="rect">
            <a:avLst/>
          </a:prstGeom>
        </p:spPr>
      </p:pic>
    </p:spTree>
    <p:extLst>
      <p:ext uri="{BB962C8B-B14F-4D97-AF65-F5344CB8AC3E}">
        <p14:creationId xmlns:p14="http://schemas.microsoft.com/office/powerpoint/2010/main" val="16235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2" grpId="0" animBg="1"/>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8799" y="113208"/>
            <a:ext cx="9162797" cy="1077218"/>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2016 CCS Lipid Guidelines Recommend: </a:t>
            </a:r>
          </a:p>
          <a:p>
            <a:pPr algn="ctr" defTabSz="342991">
              <a:defRPr/>
            </a:pPr>
            <a:r>
              <a:rPr lang="en-CA" sz="3200" b="1" dirty="0">
                <a:solidFill>
                  <a:prstClr val="white"/>
                </a:solidFill>
                <a:latin typeface="Arial Narrow" panose="020B0606020202030204" pitchFamily="34" charset="0"/>
              </a:rPr>
              <a:t>Recommendations for PCSK9i in FH and ASCVD</a:t>
            </a:r>
          </a:p>
        </p:txBody>
      </p:sp>
      <p:sp>
        <p:nvSpPr>
          <p:cNvPr id="17" name="TextBox 16">
            <a:extLst>
              <a:ext uri="{FF2B5EF4-FFF2-40B4-BE49-F238E27FC236}">
                <a16:creationId xmlns:a16="http://schemas.microsoft.com/office/drawing/2014/main" id="{D8EBC636-40C7-47A9-9A86-CDA6F5956C9C}"/>
              </a:ext>
            </a:extLst>
          </p:cNvPr>
          <p:cNvSpPr txBox="1"/>
          <p:nvPr/>
        </p:nvSpPr>
        <p:spPr>
          <a:xfrm>
            <a:off x="251520" y="2089708"/>
            <a:ext cx="4141599" cy="442674"/>
          </a:xfrm>
          <a:prstGeom prst="round2Diag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Narrow"/>
                <a:ea typeface="MS PGothic" charset="0"/>
                <a:cs typeface="Arial Narrow"/>
              </a:rPr>
              <a:t>TREATMENT TARGETS:</a:t>
            </a:r>
          </a:p>
        </p:txBody>
      </p:sp>
      <p:pic>
        <p:nvPicPr>
          <p:cNvPr id="27" name="Picture 2" descr="Image result for canadian cardiovascular society">
            <a:extLst>
              <a:ext uri="{FF2B5EF4-FFF2-40B4-BE49-F238E27FC236}">
                <a16:creationId xmlns:a16="http://schemas.microsoft.com/office/drawing/2014/main" id="{B518EB19-78C3-457C-8AB5-533B7B82F28E}"/>
              </a:ext>
            </a:extLst>
          </p:cNvPr>
          <p:cNvPicPr>
            <a:picLocks noChangeAspect="1" noChangeArrowheads="1"/>
          </p:cNvPicPr>
          <p:nvPr/>
        </p:nvPicPr>
        <p:blipFill>
          <a:blip r:embed="rId4" cstate="print">
            <a:duotone>
              <a:prstClr val="black"/>
              <a:srgbClr val="451C6A">
                <a:tint val="45000"/>
                <a:satMod val="400000"/>
              </a:srgbClr>
            </a:duotone>
            <a:extLst>
              <a:ext uri="{28A0092B-C50C-407E-A947-70E740481C1C}">
                <a14:useLocalDpi xmlns:a14="http://schemas.microsoft.com/office/drawing/2010/main" val="0"/>
              </a:ext>
            </a:extLst>
          </a:blip>
          <a:srcRect/>
          <a:stretch>
            <a:fillRect/>
          </a:stretch>
        </p:blipFill>
        <p:spPr bwMode="auto">
          <a:xfrm>
            <a:off x="2667000" y="1148789"/>
            <a:ext cx="3810000" cy="952500"/>
          </a:xfrm>
          <a:prstGeom prst="rect">
            <a:avLst/>
          </a:prstGeom>
          <a:noFill/>
          <a:extLst>
            <a:ext uri="{909E8E84-426E-40dd-AFC4-6F175D3DCCD1}">
              <a14:hiddenFill xmlns=""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29093891-54F1-43B1-8A0B-6E3382265B53}"/>
              </a:ext>
            </a:extLst>
          </p:cNvPr>
          <p:cNvSpPr/>
          <p:nvPr/>
        </p:nvSpPr>
        <p:spPr>
          <a:xfrm>
            <a:off x="42532" y="6475808"/>
            <a:ext cx="9162796" cy="215444"/>
          </a:xfrm>
          <a:prstGeom prst="rect">
            <a:avLst/>
          </a:prstGeom>
          <a:noFill/>
          <a:ln>
            <a:noFill/>
          </a:ln>
          <a:effectLst>
            <a:outerShdw blurRad="50800" dist="38100" dir="2700000" algn="tl" rotWithShape="0">
              <a:prstClr val="black">
                <a:alpha val="40000"/>
              </a:prstClr>
            </a:outerShdw>
          </a:effectLst>
        </p:spPr>
        <p:txBody>
          <a:bodyPr wrap="square">
            <a:spAutoFit/>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Anderson et al. 2016 Canadian Cardiovascular Society Guidelines for the Management of Dyslipidemia for the Prevention of Cardiovascular Disease in the Adult Canadian Journal of Cardiology 2016;32:1263-1282</a:t>
            </a:r>
          </a:p>
        </p:txBody>
      </p:sp>
      <p:sp>
        <p:nvSpPr>
          <p:cNvPr id="12" name="TextBox 11">
            <a:extLst>
              <a:ext uri="{FF2B5EF4-FFF2-40B4-BE49-F238E27FC236}">
                <a16:creationId xmlns:a16="http://schemas.microsoft.com/office/drawing/2014/main" id="{9E85ABD4-37FA-49EE-B969-5BCE7E611C02}"/>
              </a:ext>
            </a:extLst>
          </p:cNvPr>
          <p:cNvSpPr txBox="1"/>
          <p:nvPr/>
        </p:nvSpPr>
        <p:spPr>
          <a:xfrm>
            <a:off x="251520" y="1913906"/>
            <a:ext cx="8699996" cy="4370427"/>
          </a:xfrm>
          <a:prstGeom prst="rect">
            <a:avLst/>
          </a:prstGeom>
          <a:noFill/>
        </p:spPr>
        <p:txBody>
          <a:bodyPr wrap="square" rtlCol="0">
            <a:spAutoFit/>
          </a:bodyPr>
          <a:lstStyle/>
          <a:p>
            <a:pPr marL="342900" indent="-342900">
              <a:buClr>
                <a:srgbClr val="525F83"/>
              </a:buClr>
              <a:buFont typeface="Wingdings" panose="05000000000000000000" pitchFamily="2" charset="2"/>
              <a:buChar char="§"/>
            </a:pPr>
            <a:r>
              <a:rPr lang="en-CA" sz="2200" dirty="0">
                <a:solidFill>
                  <a:sysClr val="windowText" lastClr="000000"/>
                </a:solidFill>
                <a:latin typeface="Arial Narrow" panose="020B0606020202030204" pitchFamily="34" charset="0"/>
              </a:rPr>
              <a:t>We suggest the use of PCSK9 inhibitors (evolocumab, alirocumab) to lower LDL-C for patients with heterozygous familial hypercholesterolemia whose LDL-C remains above target despite maximally tolerated statin therapy</a:t>
            </a:r>
            <a:r>
              <a:rPr lang="en-US" sz="2200" dirty="0">
                <a:solidFill>
                  <a:sysClr val="windowText" lastClr="000000"/>
                </a:solidFill>
                <a:latin typeface="Arial Narrow" panose="020B0606020202030204" pitchFamily="34" charset="0"/>
              </a:rPr>
              <a:t> </a:t>
            </a:r>
            <a:r>
              <a:rPr lang="en-US" sz="1600" dirty="0">
                <a:solidFill>
                  <a:sysClr val="windowText" lastClr="000000"/>
                </a:solidFill>
                <a:latin typeface="Arial Narrow" panose="020B0606020202030204" pitchFamily="34" charset="0"/>
              </a:rPr>
              <a:t>(</a:t>
            </a:r>
            <a:r>
              <a:rPr lang="en-US" sz="1600" i="1" dirty="0">
                <a:solidFill>
                  <a:sysClr val="windowText" lastClr="000000"/>
                </a:solidFill>
                <a:latin typeface="Arial Narrow" panose="020B0606020202030204" pitchFamily="34" charset="0"/>
              </a:rPr>
              <a:t>Conditional recommendation, moderate quality evidence</a:t>
            </a:r>
            <a:r>
              <a:rPr lang="en-US" sz="1600" dirty="0">
                <a:solidFill>
                  <a:sysClr val="windowText" lastClr="000000"/>
                </a:solidFill>
                <a:latin typeface="Arial Narrow" panose="020B0606020202030204" pitchFamily="34" charset="0"/>
              </a:rPr>
              <a:t>)</a:t>
            </a:r>
          </a:p>
          <a:p>
            <a:pPr marL="342900" indent="-342900">
              <a:buClr>
                <a:srgbClr val="525F83"/>
              </a:buClr>
              <a:buFont typeface="Wingdings" panose="05000000000000000000" pitchFamily="2" charset="2"/>
              <a:buChar char="§"/>
            </a:pPr>
            <a:endParaRPr lang="en-CA" sz="2400" dirty="0">
              <a:solidFill>
                <a:sysClr val="windowText" lastClr="000000"/>
              </a:solidFill>
              <a:latin typeface="Arial Narrow" panose="020B0606020202030204" pitchFamily="34" charset="0"/>
            </a:endParaRPr>
          </a:p>
          <a:p>
            <a:pPr marL="342900" indent="-342900">
              <a:buClr>
                <a:srgbClr val="525F83"/>
              </a:buClr>
              <a:buFont typeface="Wingdings" panose="05000000000000000000" pitchFamily="2" charset="2"/>
              <a:buChar char="§"/>
            </a:pPr>
            <a:r>
              <a:rPr lang="en-CA" sz="2200" dirty="0">
                <a:solidFill>
                  <a:sysClr val="windowText" lastClr="000000"/>
                </a:solidFill>
                <a:latin typeface="Arial Narrow" panose="020B0606020202030204" pitchFamily="34" charset="0"/>
              </a:rPr>
              <a:t> We suggest that PCSK9 inhibitors be considered to lower LDL-C for patients with atherosclerotic cardiovascular disease in those not at LDL-C goal despite maximally tolerated statin +/- ezetimibe therapy </a:t>
            </a:r>
            <a:r>
              <a:rPr lang="en-CA" sz="1600" i="1" dirty="0">
                <a:solidFill>
                  <a:sysClr val="windowText" lastClr="000000"/>
                </a:solidFill>
                <a:latin typeface="Arial Narrow" panose="020B0606020202030204" pitchFamily="34" charset="0"/>
              </a:rPr>
              <a:t>(Conditional recommendation, moderate quality evidence) </a:t>
            </a:r>
          </a:p>
          <a:p>
            <a:pPr marL="342900" indent="-342900">
              <a:buClr>
                <a:srgbClr val="525F83"/>
              </a:buClr>
              <a:buFont typeface="Wingdings" panose="05000000000000000000" pitchFamily="2" charset="2"/>
              <a:buChar char="§"/>
            </a:pPr>
            <a:endParaRPr lang="en-CA" sz="2400" dirty="0">
              <a:solidFill>
                <a:sysClr val="windowText" lastClr="000000"/>
              </a:solidFill>
              <a:latin typeface="Arial Narrow" panose="020B0606020202030204" pitchFamily="34" charset="0"/>
            </a:endParaRPr>
          </a:p>
          <a:p>
            <a:pPr marL="342900" indent="-342900">
              <a:buClr>
                <a:srgbClr val="525F83"/>
              </a:buClr>
              <a:buFont typeface="Wingdings" panose="05000000000000000000" pitchFamily="2" charset="2"/>
              <a:buChar char="§"/>
            </a:pPr>
            <a:r>
              <a:rPr lang="en-CA" sz="2200" dirty="0">
                <a:solidFill>
                  <a:sysClr val="windowText" lastClr="000000"/>
                </a:solidFill>
                <a:latin typeface="Arial Narrow" panose="020B0606020202030204" pitchFamily="34" charset="0"/>
              </a:rPr>
              <a:t>We suggest that evolocumab be added to background therapy in patients with  homozygous familial hypercholesterolemia and continued if LDL-C lowering is documented </a:t>
            </a:r>
            <a:r>
              <a:rPr lang="en-CA" sz="1600" i="1" dirty="0">
                <a:solidFill>
                  <a:sysClr val="windowText" lastClr="000000"/>
                </a:solidFill>
                <a:latin typeface="Arial Narrow" panose="020B0606020202030204" pitchFamily="34" charset="0"/>
              </a:rPr>
              <a:t>(Conditional recommendation, moderate quality evidence)</a:t>
            </a:r>
            <a:endParaRPr lang="en-US" sz="1600" i="1" dirty="0">
              <a:solidFill>
                <a:sysClr val="windowText" lastClr="000000"/>
              </a:solidFill>
              <a:latin typeface="Arial Narrow" panose="020B0606020202030204" pitchFamily="34" charset="0"/>
            </a:endParaRPr>
          </a:p>
        </p:txBody>
      </p:sp>
    </p:spTree>
    <p:extLst>
      <p:ext uri="{BB962C8B-B14F-4D97-AF65-F5344CB8AC3E}">
        <p14:creationId xmlns:p14="http://schemas.microsoft.com/office/powerpoint/2010/main" val="304105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54607F"/>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l="7109" r="549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378759" y="2264544"/>
            <a:ext cx="8386482" cy="3626224"/>
          </a:xfrm>
          <a:prstGeom prst="roundRect">
            <a:avLst/>
          </a:prstGeom>
          <a:solidFill>
            <a:schemeClr val="bg1"/>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8429" y="2401536"/>
            <a:ext cx="7749988"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
                <a:srgbClr val="262C40"/>
              </a:buClr>
              <a:buSzTx/>
              <a:buFontTx/>
              <a:buNone/>
              <a:tabLst/>
              <a:defRPr/>
            </a:pPr>
            <a:r>
              <a:rPr kumimoji="0" lang="en-CA" sz="32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rPr>
              <a:t>Adding a PCSK9 Inhibitor to statin therapy further reduces LDL-C by?</a:t>
            </a: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40338"/>
            <a:ext cx="7749988" cy="0"/>
          </a:xfrm>
          <a:prstGeom prst="line">
            <a:avLst/>
          </a:prstGeom>
          <a:ln w="28575"/>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1125070" y="3696568"/>
            <a:ext cx="7297270" cy="1815882"/>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CA"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35-45%</a:t>
            </a: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CA"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50-60%</a:t>
            </a: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CA"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65%</a:t>
            </a: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CA"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70%</a:t>
            </a:r>
          </a:p>
        </p:txBody>
      </p:sp>
      <p:pic>
        <p:nvPicPr>
          <p:cNvPr id="16" name="Picture 15">
            <a:extLst>
              <a:ext uri="{FF2B5EF4-FFF2-40B4-BE49-F238E27FC236}">
                <a16:creationId xmlns:a16="http://schemas.microsoft.com/office/drawing/2014/main" id="{76ED87E0-AE0B-435B-A95D-98526FB50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392" y="10643"/>
            <a:ext cx="1371600" cy="2440569"/>
          </a:xfrm>
          <a:prstGeom prst="rect">
            <a:avLst/>
          </a:prstGeom>
        </p:spPr>
      </p:pic>
    </p:spTree>
    <p:extLst>
      <p:ext uri="{BB962C8B-B14F-4D97-AF65-F5344CB8AC3E}">
        <p14:creationId xmlns:p14="http://schemas.microsoft.com/office/powerpoint/2010/main" val="314506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22">
                                            <p:txEl>
                                              <p:pRg st="1" end="1"/>
                                            </p:txEl>
                                          </p:spTgt>
                                        </p:tgtEl>
                                        <p:attrNameLst>
                                          <p:attrName>style.color</p:attrName>
                                        </p:attrNameLst>
                                      </p:cBhvr>
                                      <p:to>
                                        <a:srgbClr val="2E75B5"/>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2" y="96012"/>
            <a:ext cx="9143998" cy="1138773"/>
          </a:xfrm>
          <a:prstGeom prst="rect">
            <a:avLst/>
          </a:prstGeom>
          <a:noFill/>
        </p:spPr>
        <p:txBody>
          <a:bodyPr wrap="square" rtlCol="0">
            <a:spAutoFit/>
          </a:bodyPr>
          <a:lstStyle/>
          <a:p>
            <a:pPr lvl="0" algn="ctr" defTabSz="342991">
              <a:defRPr/>
            </a:pPr>
            <a:r>
              <a:rPr lang="en-US" sz="3600" b="1" dirty="0">
                <a:solidFill>
                  <a:prstClr val="white"/>
                </a:solidFill>
                <a:latin typeface="Arial Narrow" panose="020B0606020202030204" pitchFamily="34" charset="0"/>
              </a:rPr>
              <a:t>Non-Statin Strategies to Further Reduce LDL-C</a:t>
            </a:r>
          </a:p>
          <a:p>
            <a:pPr lvl="0" algn="ctr" defTabSz="342991">
              <a:defRPr/>
            </a:pPr>
            <a:r>
              <a:rPr lang="en-US" sz="3200" b="1" i="1" dirty="0">
                <a:solidFill>
                  <a:prstClr val="white"/>
                </a:solidFill>
                <a:latin typeface="Arial Narrow" panose="020B0606020202030204" pitchFamily="34" charset="0"/>
              </a:rPr>
              <a:t>PCSK9 Inhibitors</a:t>
            </a:r>
          </a:p>
        </p:txBody>
      </p:sp>
      <p:sp>
        <p:nvSpPr>
          <p:cNvPr id="307" name="Text Box 29">
            <a:extLst>
              <a:ext uri="{FF2B5EF4-FFF2-40B4-BE49-F238E27FC236}">
                <a16:creationId xmlns:a16="http://schemas.microsoft.com/office/drawing/2014/main" id="{F0C218D9-6E4D-4A48-96C7-77B39B38C4B1}"/>
              </a:ext>
            </a:extLst>
          </p:cNvPr>
          <p:cNvSpPr txBox="1">
            <a:spLocks noChangeArrowheads="1"/>
          </p:cNvSpPr>
          <p:nvPr/>
        </p:nvSpPr>
        <p:spPr bwMode="auto">
          <a:xfrm>
            <a:off x="96410" y="6400764"/>
            <a:ext cx="8726037" cy="369332"/>
          </a:xfrm>
          <a:prstGeom prst="rect">
            <a:avLst/>
          </a:prstGeom>
          <a:noFill/>
          <a:ln w="9525">
            <a:noFill/>
            <a:miter lim="800000"/>
            <a:headEnd/>
            <a:tailEnd/>
          </a:ln>
        </p:spPr>
        <p:txBody>
          <a:bodyPr wrap="square">
            <a:spAutoFit/>
          </a:bodyPr>
          <a:lstStyle/>
          <a:p>
            <a:pPr lvl="0"/>
            <a:r>
              <a:rPr lang="nb-NO" sz="900" dirty="0">
                <a:solidFill>
                  <a:srgbClr val="FFFFFF"/>
                </a:solidFill>
                <a:latin typeface="Arial Narrow" pitchFamily="34" charset="0"/>
                <a:cs typeface="Arial" charset="0"/>
              </a:rPr>
              <a:t>Sebatine MS, N Engl J Med. 2017;376:1713-1722;</a:t>
            </a:r>
          </a:p>
          <a:p>
            <a:pPr lvl="0"/>
            <a:r>
              <a:rPr lang="nb-NO" sz="900" dirty="0">
                <a:solidFill>
                  <a:srgbClr val="FFFFFF"/>
                </a:solidFill>
                <a:latin typeface="Arial Narrow" pitchFamily="34" charset="0"/>
                <a:cs typeface="Arial" charset="0"/>
              </a:rPr>
              <a:t>Schwartz GG, et al. N Engl J Med. 2018;379:2097-2107</a:t>
            </a:r>
          </a:p>
        </p:txBody>
      </p:sp>
      <p:sp>
        <p:nvSpPr>
          <p:cNvPr id="21" name="TextBox 20">
            <a:extLst>
              <a:ext uri="{FF2B5EF4-FFF2-40B4-BE49-F238E27FC236}">
                <a16:creationId xmlns:a16="http://schemas.microsoft.com/office/drawing/2014/main" id="{0B133FF8-B3B0-4ACD-8E02-075D760C33CD}"/>
              </a:ext>
            </a:extLst>
          </p:cNvPr>
          <p:cNvSpPr txBox="1"/>
          <p:nvPr/>
        </p:nvSpPr>
        <p:spPr>
          <a:xfrm>
            <a:off x="6493707" y="1754349"/>
            <a:ext cx="2328740" cy="2154436"/>
          </a:xfrm>
          <a:prstGeom prst="rect">
            <a:avLst/>
          </a:prstGeom>
          <a:noFill/>
        </p:spPr>
        <p:txBody>
          <a:bodyPr vert="horz" wrap="square" rtlCol="0">
            <a:spAutoFit/>
          </a:bodyPr>
          <a:lstStyle/>
          <a:p>
            <a:pPr algn="ctr"/>
            <a:r>
              <a:rPr lang="en-CA" b="1" dirty="0">
                <a:solidFill>
                  <a:schemeClr val="bg1"/>
                </a:solidFill>
                <a:latin typeface="Arial Narrow" panose="020B0606020202030204" pitchFamily="34" charset="0"/>
              </a:rPr>
              <a:t>Adding ezetimibe to statin therapy:</a:t>
            </a:r>
          </a:p>
          <a:p>
            <a:pPr algn="ctr"/>
            <a:endParaRPr lang="en-CA" b="1" dirty="0">
              <a:solidFill>
                <a:schemeClr val="bg1"/>
              </a:solidFill>
              <a:latin typeface="Arial Narrow" panose="020B0606020202030204" pitchFamily="34" charset="0"/>
            </a:endParaRPr>
          </a:p>
          <a:p>
            <a:pPr marL="285750" indent="-285750">
              <a:buFont typeface="Wingdings" panose="05000000000000000000" pitchFamily="2" charset="2"/>
              <a:buChar char="§"/>
            </a:pPr>
            <a:r>
              <a:rPr lang="en-CA" sz="1600" dirty="0">
                <a:solidFill>
                  <a:schemeClr val="bg1"/>
                </a:solidFill>
                <a:latin typeface="Arial Narrow" panose="020B0606020202030204" pitchFamily="34" charset="0"/>
              </a:rPr>
              <a:t>Additional LDL-C reduction of about 20%</a:t>
            </a:r>
          </a:p>
          <a:p>
            <a:endParaRPr lang="en-CA" sz="1600" dirty="0">
              <a:solidFill>
                <a:schemeClr val="bg1"/>
              </a:solidFill>
              <a:latin typeface="Arial Narrow" panose="020B0606020202030204" pitchFamily="34" charset="0"/>
            </a:endParaRPr>
          </a:p>
          <a:p>
            <a:pPr marL="285750" indent="-285750">
              <a:buFont typeface="Wingdings" panose="05000000000000000000" pitchFamily="2" charset="2"/>
              <a:buChar char="§"/>
            </a:pPr>
            <a:r>
              <a:rPr lang="en-CA" sz="1600" dirty="0">
                <a:solidFill>
                  <a:schemeClr val="bg1"/>
                </a:solidFill>
                <a:latin typeface="Arial Narrow" panose="020B0606020202030204" pitchFamily="34" charset="0"/>
              </a:rPr>
              <a:t>6% reduction in CV events</a:t>
            </a:r>
          </a:p>
        </p:txBody>
      </p:sp>
      <p:sp>
        <p:nvSpPr>
          <p:cNvPr id="13" name="Flowchart: Process 12">
            <a:extLst>
              <a:ext uri="{FF2B5EF4-FFF2-40B4-BE49-F238E27FC236}">
                <a16:creationId xmlns:a16="http://schemas.microsoft.com/office/drawing/2014/main" id="{DAE189DB-A263-4A88-8763-F3CBEE650D70}"/>
              </a:ext>
            </a:extLst>
          </p:cNvPr>
          <p:cNvSpPr/>
          <p:nvPr/>
        </p:nvSpPr>
        <p:spPr>
          <a:xfrm>
            <a:off x="96410" y="1578955"/>
            <a:ext cx="8905785" cy="626364"/>
          </a:xfrm>
          <a:prstGeom prst="flowChartProcess">
            <a:avLst/>
          </a:prstGeom>
          <a:solidFill>
            <a:srgbClr val="D2EEFA"/>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lumMod val="75000"/>
                    <a:lumOff val="25000"/>
                  </a:schemeClr>
                </a:solidFill>
                <a:latin typeface="Arial Narrow" panose="020B0606020202030204" pitchFamily="34" charset="0"/>
              </a:rPr>
              <a:t>PCSK9 inhibitors further reduce LDL-C by an average of 50 to 60%</a:t>
            </a:r>
          </a:p>
        </p:txBody>
      </p:sp>
      <p:sp>
        <p:nvSpPr>
          <p:cNvPr id="14" name="TextBox 13">
            <a:extLst>
              <a:ext uri="{FF2B5EF4-FFF2-40B4-BE49-F238E27FC236}">
                <a16:creationId xmlns:a16="http://schemas.microsoft.com/office/drawing/2014/main" id="{856BA672-640F-4460-9D89-F22FA79E59CB}"/>
              </a:ext>
            </a:extLst>
          </p:cNvPr>
          <p:cNvSpPr txBox="1"/>
          <p:nvPr/>
        </p:nvSpPr>
        <p:spPr>
          <a:xfrm>
            <a:off x="96410" y="2317709"/>
            <a:ext cx="8905784" cy="1785104"/>
          </a:xfrm>
          <a:prstGeom prst="rect">
            <a:avLst/>
          </a:prstGeom>
          <a:solidFill>
            <a:srgbClr val="525F83">
              <a:alpha val="20000"/>
            </a:srgbClr>
          </a:solidFill>
        </p:spPr>
        <p:txBody>
          <a:bodyPr wrap="square" rtlCol="0" anchor="ctr">
            <a:spAutoFit/>
          </a:bodyPr>
          <a:lstStyle/>
          <a:p>
            <a:pPr marL="285750" indent="-285750">
              <a:spcAft>
                <a:spcPts val="600"/>
              </a:spcAft>
              <a:buClr>
                <a:srgbClr val="262C40"/>
              </a:buClr>
              <a:buFont typeface="Wingdings" panose="05000000000000000000" pitchFamily="2" charset="2"/>
              <a:buChar char="§"/>
            </a:pPr>
            <a:r>
              <a:rPr lang="en-CA" sz="2000" dirty="0">
                <a:latin typeface="Arial Narrow" panose="020B0606020202030204" pitchFamily="34" charset="0"/>
              </a:rPr>
              <a:t>Further reduce the risk of CV events</a:t>
            </a:r>
          </a:p>
          <a:p>
            <a:pPr marL="285750" indent="-285750">
              <a:spcAft>
                <a:spcPts val="600"/>
              </a:spcAft>
              <a:buClr>
                <a:srgbClr val="262C40"/>
              </a:buClr>
              <a:buFont typeface="Wingdings" panose="05000000000000000000" pitchFamily="2" charset="2"/>
              <a:buChar char="§"/>
            </a:pPr>
            <a:r>
              <a:rPr lang="en-CA" sz="2000" dirty="0">
                <a:latin typeface="Arial Narrow" panose="020B0606020202030204" pitchFamily="34" charset="0"/>
              </a:rPr>
              <a:t>CV benefits are proportional to the absolute reduction in LDL-C and the duration of treatment </a:t>
            </a:r>
          </a:p>
          <a:p>
            <a:pPr marL="285750" indent="-285750">
              <a:spcAft>
                <a:spcPts val="600"/>
              </a:spcAft>
              <a:buClr>
                <a:srgbClr val="262C40"/>
              </a:buClr>
              <a:buFont typeface="Wingdings" panose="05000000000000000000" pitchFamily="2" charset="2"/>
              <a:buChar char="§"/>
            </a:pPr>
            <a:r>
              <a:rPr lang="en-CA" sz="2000" dirty="0">
                <a:latin typeface="Arial Narrow" panose="020B0606020202030204" pitchFamily="34" charset="0"/>
              </a:rPr>
              <a:t>Greatest benefit reported in patients with additional high-risk factors such as recent MI, </a:t>
            </a:r>
            <a:r>
              <a:rPr lang="en-CA" sz="2000" dirty="0" err="1">
                <a:latin typeface="Arial Narrow" panose="020B0606020202030204" pitchFamily="34" charset="0"/>
              </a:rPr>
              <a:t>polyvascular</a:t>
            </a:r>
            <a:r>
              <a:rPr lang="en-CA" sz="2000" dirty="0">
                <a:latin typeface="Arial Narrow" panose="020B0606020202030204" pitchFamily="34" charset="0"/>
              </a:rPr>
              <a:t> disease, prior CV events </a:t>
            </a:r>
          </a:p>
        </p:txBody>
      </p:sp>
      <p:pic>
        <p:nvPicPr>
          <p:cNvPr id="3" name="Graphic 2" descr="Man">
            <a:extLst>
              <a:ext uri="{FF2B5EF4-FFF2-40B4-BE49-F238E27FC236}">
                <a16:creationId xmlns:a16="http://schemas.microsoft.com/office/drawing/2014/main" id="{C38B2810-73D7-417B-9EDD-48453B3491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8598" y="4876563"/>
            <a:ext cx="914400" cy="914400"/>
          </a:xfrm>
          <a:prstGeom prst="rect">
            <a:avLst/>
          </a:prstGeom>
        </p:spPr>
      </p:pic>
      <p:pic>
        <p:nvPicPr>
          <p:cNvPr id="11" name="Graphic 10" descr="Woman">
            <a:extLst>
              <a:ext uri="{FF2B5EF4-FFF2-40B4-BE49-F238E27FC236}">
                <a16:creationId xmlns:a16="http://schemas.microsoft.com/office/drawing/2014/main" id="{D0169B0B-AD6C-4323-82B6-674C6EAA8F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8903" y="4261088"/>
            <a:ext cx="914400" cy="914400"/>
          </a:xfrm>
          <a:prstGeom prst="rect">
            <a:avLst/>
          </a:prstGeom>
        </p:spPr>
      </p:pic>
      <p:pic>
        <p:nvPicPr>
          <p:cNvPr id="19" name="Graphic 18" descr="Woman">
            <a:extLst>
              <a:ext uri="{FF2B5EF4-FFF2-40B4-BE49-F238E27FC236}">
                <a16:creationId xmlns:a16="http://schemas.microsoft.com/office/drawing/2014/main" id="{A68CBFBC-991D-4DA6-9EC0-FC083CA406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600" y="4876563"/>
            <a:ext cx="914400" cy="914400"/>
          </a:xfrm>
          <a:prstGeom prst="rect">
            <a:avLst/>
          </a:prstGeom>
        </p:spPr>
      </p:pic>
      <p:pic>
        <p:nvPicPr>
          <p:cNvPr id="20" name="Graphic 19" descr="Man">
            <a:extLst>
              <a:ext uri="{FF2B5EF4-FFF2-40B4-BE49-F238E27FC236}">
                <a16:creationId xmlns:a16="http://schemas.microsoft.com/office/drawing/2014/main" id="{7D20B14C-8CE3-4CCD-926A-2C52AA5122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18903" y="5381580"/>
            <a:ext cx="914400" cy="914400"/>
          </a:xfrm>
          <a:prstGeom prst="rect">
            <a:avLst/>
          </a:prstGeom>
        </p:spPr>
      </p:pic>
      <p:sp>
        <p:nvSpPr>
          <p:cNvPr id="12" name="TextBox 11">
            <a:extLst>
              <a:ext uri="{FF2B5EF4-FFF2-40B4-BE49-F238E27FC236}">
                <a16:creationId xmlns:a16="http://schemas.microsoft.com/office/drawing/2014/main" id="{69C4A5FC-BA4F-41A3-A66C-EE61453D73B7}"/>
              </a:ext>
            </a:extLst>
          </p:cNvPr>
          <p:cNvSpPr txBox="1"/>
          <p:nvPr/>
        </p:nvSpPr>
        <p:spPr>
          <a:xfrm>
            <a:off x="3457117" y="4476919"/>
            <a:ext cx="239603" cy="338554"/>
          </a:xfrm>
          <a:prstGeom prst="rect">
            <a:avLst/>
          </a:prstGeom>
          <a:noFill/>
        </p:spPr>
        <p:txBody>
          <a:bodyPr wrap="square" rtlCol="0">
            <a:spAutoFit/>
          </a:bodyPr>
          <a:lstStyle/>
          <a:p>
            <a:pPr algn="ctr"/>
            <a:r>
              <a:rPr lang="en-CA" sz="1600" b="1" dirty="0">
                <a:solidFill>
                  <a:schemeClr val="bg1"/>
                </a:solidFill>
                <a:latin typeface="Arial Narrow" panose="020B0606020202030204" pitchFamily="34" charset="0"/>
              </a:rPr>
              <a:t>?</a:t>
            </a:r>
          </a:p>
        </p:txBody>
      </p:sp>
      <p:sp>
        <p:nvSpPr>
          <p:cNvPr id="24" name="TextBox 23">
            <a:extLst>
              <a:ext uri="{FF2B5EF4-FFF2-40B4-BE49-F238E27FC236}">
                <a16:creationId xmlns:a16="http://schemas.microsoft.com/office/drawing/2014/main" id="{D088D6AC-B48D-4106-9A00-742631C737B6}"/>
              </a:ext>
            </a:extLst>
          </p:cNvPr>
          <p:cNvSpPr txBox="1"/>
          <p:nvPr/>
        </p:nvSpPr>
        <p:spPr>
          <a:xfrm>
            <a:off x="3995452" y="5089442"/>
            <a:ext cx="239603" cy="338554"/>
          </a:xfrm>
          <a:prstGeom prst="rect">
            <a:avLst/>
          </a:prstGeom>
          <a:noFill/>
        </p:spPr>
        <p:txBody>
          <a:bodyPr wrap="square" rtlCol="0">
            <a:spAutoFit/>
          </a:bodyPr>
          <a:lstStyle/>
          <a:p>
            <a:pPr algn="ctr"/>
            <a:r>
              <a:rPr lang="en-CA" sz="1600" b="1" dirty="0">
                <a:solidFill>
                  <a:schemeClr val="bg1"/>
                </a:solidFill>
                <a:latin typeface="Arial Narrow" panose="020B0606020202030204" pitchFamily="34" charset="0"/>
              </a:rPr>
              <a:t>?</a:t>
            </a:r>
          </a:p>
        </p:txBody>
      </p:sp>
      <p:sp>
        <p:nvSpPr>
          <p:cNvPr id="25" name="TextBox 24">
            <a:extLst>
              <a:ext uri="{FF2B5EF4-FFF2-40B4-BE49-F238E27FC236}">
                <a16:creationId xmlns:a16="http://schemas.microsoft.com/office/drawing/2014/main" id="{5A3AC114-B1E5-4809-A176-DC091B79DFC9}"/>
              </a:ext>
            </a:extLst>
          </p:cNvPr>
          <p:cNvSpPr txBox="1"/>
          <p:nvPr/>
        </p:nvSpPr>
        <p:spPr>
          <a:xfrm>
            <a:off x="3452227" y="5589430"/>
            <a:ext cx="239603" cy="338554"/>
          </a:xfrm>
          <a:prstGeom prst="rect">
            <a:avLst/>
          </a:prstGeom>
          <a:noFill/>
        </p:spPr>
        <p:txBody>
          <a:bodyPr wrap="square" rtlCol="0">
            <a:spAutoFit/>
          </a:bodyPr>
          <a:lstStyle/>
          <a:p>
            <a:pPr algn="ctr"/>
            <a:r>
              <a:rPr lang="en-CA" sz="1600" b="1" dirty="0">
                <a:latin typeface="Arial Narrow" panose="020B0606020202030204" pitchFamily="34" charset="0"/>
              </a:rPr>
              <a:t>?</a:t>
            </a:r>
          </a:p>
        </p:txBody>
      </p:sp>
      <p:sp>
        <p:nvSpPr>
          <p:cNvPr id="26" name="TextBox 25">
            <a:extLst>
              <a:ext uri="{FF2B5EF4-FFF2-40B4-BE49-F238E27FC236}">
                <a16:creationId xmlns:a16="http://schemas.microsoft.com/office/drawing/2014/main" id="{9D855F80-94DC-4D64-B84D-7FBF5E236288}"/>
              </a:ext>
            </a:extLst>
          </p:cNvPr>
          <p:cNvSpPr txBox="1"/>
          <p:nvPr/>
        </p:nvSpPr>
        <p:spPr>
          <a:xfrm>
            <a:off x="2880071" y="5081905"/>
            <a:ext cx="239603" cy="338554"/>
          </a:xfrm>
          <a:prstGeom prst="rect">
            <a:avLst/>
          </a:prstGeom>
          <a:noFill/>
        </p:spPr>
        <p:txBody>
          <a:bodyPr wrap="square" rtlCol="0">
            <a:spAutoFit/>
          </a:bodyPr>
          <a:lstStyle/>
          <a:p>
            <a:pPr algn="ctr"/>
            <a:r>
              <a:rPr lang="en-CA" sz="1600" b="1" dirty="0">
                <a:latin typeface="Arial Narrow" panose="020B0606020202030204" pitchFamily="34" charset="0"/>
              </a:rPr>
              <a:t>?</a:t>
            </a:r>
          </a:p>
        </p:txBody>
      </p:sp>
      <p:sp>
        <p:nvSpPr>
          <p:cNvPr id="27" name="Flowchart: Process 26">
            <a:extLst>
              <a:ext uri="{FF2B5EF4-FFF2-40B4-BE49-F238E27FC236}">
                <a16:creationId xmlns:a16="http://schemas.microsoft.com/office/drawing/2014/main" id="{91FED4EA-0A77-4996-A9B5-AA6444736798}"/>
              </a:ext>
            </a:extLst>
          </p:cNvPr>
          <p:cNvSpPr/>
          <p:nvPr/>
        </p:nvSpPr>
        <p:spPr>
          <a:xfrm>
            <a:off x="4657618" y="4215203"/>
            <a:ext cx="2288444" cy="2026896"/>
          </a:xfrm>
          <a:prstGeom prst="flowChartProcess">
            <a:avLst/>
          </a:prstGeom>
          <a:solidFill>
            <a:srgbClr val="FFC000"/>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lumMod val="75000"/>
                    <a:lumOff val="25000"/>
                  </a:schemeClr>
                </a:solidFill>
                <a:latin typeface="Arial Narrow" panose="020B0606020202030204" pitchFamily="34" charset="0"/>
              </a:rPr>
              <a:t>The real challenge now is to identify which patients would benefit most from PCSK9 inhibitors</a:t>
            </a:r>
          </a:p>
        </p:txBody>
      </p:sp>
    </p:spTree>
    <p:extLst>
      <p:ext uri="{BB962C8B-B14F-4D97-AF65-F5344CB8AC3E}">
        <p14:creationId xmlns:p14="http://schemas.microsoft.com/office/powerpoint/2010/main" val="213112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p:bldP spid="24" grpId="0"/>
      <p:bldP spid="25" grpId="0"/>
      <p:bldP spid="26" grpId="0"/>
      <p:bldP spid="2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61000">
              <a:srgbClr val="272C40"/>
            </a:gs>
            <a:gs pos="100000">
              <a:srgbClr val="54607F"/>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rotWithShape="1">
          <a:blip r:embed="rId2">
            <a:alphaModFix/>
            <a:extLst>
              <a:ext uri="{28A0092B-C50C-407E-A947-70E740481C1C}">
                <a14:useLocalDpi xmlns:a14="http://schemas.microsoft.com/office/drawing/2010/main" val="0"/>
              </a:ext>
            </a:extLst>
          </a:blip>
          <a:srcRect l="7109" r="5494"/>
          <a:stretch/>
        </p:blipFill>
        <p:spPr>
          <a:xfrm>
            <a:off x="2"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B8BFD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4400" b="1" dirty="0">
                <a:solidFill>
                  <a:srgbClr val="272C40"/>
                </a:solidFill>
                <a:latin typeface="Arial Narrow" panose="020B0606020202030204" pitchFamily="34" charset="0"/>
              </a:rPr>
              <a:t>PCSK9 Inhibitors: News and Pearls</a:t>
            </a:r>
            <a:endParaRPr kumimoji="0" lang="en-US" sz="44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114904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313763" y="133022"/>
            <a:ext cx="8659905" cy="707886"/>
          </a:xfrm>
          <a:prstGeom prst="rect">
            <a:avLst/>
          </a:prstGeom>
          <a:noFill/>
        </p:spPr>
        <p:txBody>
          <a:bodyPr wrap="square" rtlCol="0">
            <a:spAutoFit/>
          </a:bodyPr>
          <a:lstStyle/>
          <a:p>
            <a:pPr lvl="0" algn="ctr"/>
            <a:r>
              <a:rPr lang="en-CA" sz="4000" b="1" dirty="0">
                <a:solidFill>
                  <a:prstClr val="white"/>
                </a:solidFill>
                <a:latin typeface="Arial Narrow" panose="020B0606020202030204" pitchFamily="34" charset="0"/>
              </a:rPr>
              <a:t>Mitigating Potential Bias</a:t>
            </a:r>
          </a:p>
        </p:txBody>
      </p:sp>
      <p:sp>
        <p:nvSpPr>
          <p:cNvPr id="11" name="Content Placeholder 2">
            <a:extLst>
              <a:ext uri="{FF2B5EF4-FFF2-40B4-BE49-F238E27FC236}">
                <a16:creationId xmlns:a16="http://schemas.microsoft.com/office/drawing/2014/main" id="{FA664142-DBAB-4F00-A8FF-C9F16769159F}"/>
              </a:ext>
            </a:extLst>
          </p:cNvPr>
          <p:cNvSpPr txBox="1">
            <a:spLocks/>
          </p:cNvSpPr>
          <p:nvPr/>
        </p:nvSpPr>
        <p:spPr>
          <a:xfrm>
            <a:off x="152400" y="1286540"/>
            <a:ext cx="8991600" cy="55714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ct val="0"/>
              </a:spcBef>
              <a:spcAft>
                <a:spcPts val="0"/>
              </a:spcAft>
              <a:buClr>
                <a:srgbClr val="54607F"/>
              </a:buClr>
              <a:buSzTx/>
              <a:buFont typeface="Wingdings" panose="05000000000000000000" pitchFamily="2" charset="2"/>
              <a:buChar char="§"/>
              <a:tabLst/>
              <a:defRPr/>
            </a:pP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charset="0"/>
              </a:rPr>
              <a:t>The Canadian Heart Research Centre (CHRC) assesses conflict of interest with its instructors, planners, managers and other individuals who are in a position to control the content of CME activities. All relevant conflicts of interest that are identified are thoroughly vetted by the CHRC for fair balance, scientific objectivity of studies utilized in this program, and patient care recommendations. The CHRC is committed to providing its learners with high quality CME activities and related materials that promote improvements or quality in healthcare and not a specific proprietary business interest of a commercial interest.</a:t>
            </a: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endParaRPr>
          </a:p>
          <a:p>
            <a:pPr marL="342900" marR="0" lvl="0" indent="-342900" algn="l" defTabSz="914400" rtl="0" eaLnBrk="1" fontAlgn="auto" latinLnBrk="0" hangingPunct="1">
              <a:lnSpc>
                <a:spcPct val="120000"/>
              </a:lnSpc>
              <a:spcBef>
                <a:spcPct val="0"/>
              </a:spcBef>
              <a:spcAft>
                <a:spcPts val="0"/>
              </a:spcAft>
              <a:buClr>
                <a:srgbClr val="54607F"/>
              </a:buClr>
              <a:buSzTx/>
              <a:buFont typeface="Wingdings" panose="05000000000000000000" pitchFamily="2" charset="2"/>
              <a:buChar char="§"/>
              <a:tabLst/>
              <a:defRPr/>
            </a:pP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a:p>
            <a:pPr marL="342900" marR="0" lvl="0" indent="-342900" algn="l" defTabSz="914400" rtl="0" eaLnBrk="1" fontAlgn="auto" latinLnBrk="0" hangingPunct="1">
              <a:lnSpc>
                <a:spcPct val="120000"/>
              </a:lnSpc>
              <a:spcBef>
                <a:spcPct val="0"/>
              </a:spcBef>
              <a:spcAft>
                <a:spcPts val="0"/>
              </a:spcAft>
              <a:buClr>
                <a:srgbClr val="54607F"/>
              </a:buClr>
              <a:buSzTx/>
              <a:buFont typeface="Wingdings" panose="05000000000000000000" pitchFamily="2" charset="2"/>
              <a:buChar char="§"/>
              <a:tabLst/>
              <a:defRPr/>
            </a:pP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rPr>
              <a:t>The speaker had provided a full disclosure in advance of the program. The scientific content of the program is evidence based and all content related to pharmacotherapy is  within product label. The program has been peer reviewed and is nationally accredited by the College of Family Physicians of Canada.</a:t>
            </a:r>
          </a:p>
          <a:p>
            <a:pPr marL="342900" marR="0" lvl="0" indent="-342900" algn="l" defTabSz="914400" rtl="0" eaLnBrk="1" fontAlgn="auto" latinLnBrk="0" hangingPunct="1">
              <a:lnSpc>
                <a:spcPct val="120000"/>
              </a:lnSpc>
              <a:spcBef>
                <a:spcPct val="0"/>
              </a:spcBef>
              <a:spcAft>
                <a:spcPts val="0"/>
              </a:spcAft>
              <a:buClr>
                <a:srgbClr val="54607F"/>
              </a:buClr>
              <a:buSzTx/>
              <a:buFont typeface="Wingdings" panose="05000000000000000000" pitchFamily="2" charset="2"/>
              <a:buChar char="§"/>
              <a:tabLst/>
              <a:defRPr/>
            </a:pP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endParaRPr>
          </a:p>
          <a:p>
            <a:pPr marL="342900" marR="0" lvl="0" indent="-342900" algn="l" defTabSz="914400" rtl="0" eaLnBrk="1" fontAlgn="auto" latinLnBrk="0" hangingPunct="1">
              <a:lnSpc>
                <a:spcPct val="120000"/>
              </a:lnSpc>
              <a:spcBef>
                <a:spcPct val="0"/>
              </a:spcBef>
              <a:spcAft>
                <a:spcPts val="0"/>
              </a:spcAft>
              <a:buClr>
                <a:srgbClr val="54607F"/>
              </a:buClr>
              <a:buSzTx/>
              <a:buFont typeface="Wingdings" panose="05000000000000000000" pitchFamily="2" charset="2"/>
              <a:buChar char="§"/>
              <a:tabLst/>
              <a:defRPr/>
            </a:pPr>
            <a:r>
              <a:rPr kumimoji="0" lang="en-US" altLang="en-US" sz="1800" b="1" i="0" u="none" strike="noStrike" kern="0" cap="none" spc="0" normalizeH="0" baseline="0" noProof="0" dirty="0">
                <a:ln>
                  <a:noFill/>
                </a:ln>
                <a:solidFill>
                  <a:srgbClr val="414B67"/>
                </a:solidFill>
                <a:effectLst/>
                <a:uLnTx/>
                <a:uFillTx/>
                <a:latin typeface="Arial Narrow" panose="020B0606020202030204" pitchFamily="34" charset="0"/>
                <a:ea typeface="+mn-ea"/>
                <a:cs typeface="Lato"/>
                <a:sym typeface="Arial Narrow Bold" charset="0"/>
              </a:rPr>
              <a:t>[Presenter] </a:t>
            </a: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charset="0"/>
              </a:rPr>
              <a:t>has provided his disclosure information at the start of this presentation.</a:t>
            </a: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p:txBody>
      </p:sp>
    </p:spTree>
    <p:extLst>
      <p:ext uri="{BB962C8B-B14F-4D97-AF65-F5344CB8AC3E}">
        <p14:creationId xmlns:p14="http://schemas.microsoft.com/office/powerpoint/2010/main" val="2011804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1D20CDB-0E5E-404C-AE5E-F1623AAC921F}"/>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a:stretch/>
        </p:blipFill>
        <p:spPr>
          <a:xfrm>
            <a:off x="20" y="10"/>
            <a:ext cx="9143980" cy="6857990"/>
          </a:xfrm>
          <a:prstGeom prst="rect">
            <a:avLst/>
          </a:prstGeom>
        </p:spPr>
      </p:pic>
      <p:sp>
        <p:nvSpPr>
          <p:cNvPr id="19" name="Rectangle 18">
            <a:extLst>
              <a:ext uri="{FF2B5EF4-FFF2-40B4-BE49-F238E27FC236}">
                <a16:creationId xmlns:a16="http://schemas.microsoft.com/office/drawing/2014/main" id="{A6A2F67E-E6FB-4E8B-8A5C-2BC31971D4EB}"/>
              </a:ext>
            </a:extLst>
          </p:cNvPr>
          <p:cNvSpPr/>
          <p:nvPr/>
        </p:nvSpPr>
        <p:spPr>
          <a:xfrm>
            <a:off x="-18817" y="2552496"/>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 name="TextBox 16">
            <a:extLst>
              <a:ext uri="{FF2B5EF4-FFF2-40B4-BE49-F238E27FC236}">
                <a16:creationId xmlns:a16="http://schemas.microsoft.com/office/drawing/2014/main" id="{160DBFAB-A7ED-426D-9524-175BB560E39E}"/>
              </a:ext>
            </a:extLst>
          </p:cNvPr>
          <p:cNvSpPr txBox="1"/>
          <p:nvPr/>
        </p:nvSpPr>
        <p:spPr>
          <a:xfrm>
            <a:off x="18819" y="2844225"/>
            <a:ext cx="9143998" cy="584775"/>
          </a:xfrm>
          <a:prstGeom prst="rect">
            <a:avLst/>
          </a:prstGeom>
          <a:noFill/>
        </p:spPr>
        <p:txBody>
          <a:bodyPr wrap="square" rtlCol="0">
            <a:spAutoFit/>
          </a:bodyPr>
          <a:lstStyle/>
          <a:p>
            <a:pPr lvl="0" algn="ctr" defTabSz="342991">
              <a:defRPr/>
            </a:pPr>
            <a:r>
              <a:rPr lang="en-US" sz="3200" b="1" dirty="0">
                <a:solidFill>
                  <a:prstClr val="white"/>
                </a:solidFill>
                <a:latin typeface="Arial Narrow" panose="020B0606020202030204" pitchFamily="34" charset="0"/>
              </a:rPr>
              <a:t>Are PCSK9 Inhibitors Efficient at Lowering LDL-C?</a:t>
            </a:r>
            <a:endParaRPr lang="en-US" sz="2800" b="1" i="1" dirty="0">
              <a:solidFill>
                <a:prstClr val="white"/>
              </a:solidFill>
              <a:latin typeface="Arial Narrow" panose="020B0606020202030204" pitchFamily="34" charset="0"/>
            </a:endParaRPr>
          </a:p>
        </p:txBody>
      </p:sp>
    </p:spTree>
    <p:extLst>
      <p:ext uri="{BB962C8B-B14F-4D97-AF65-F5344CB8AC3E}">
        <p14:creationId xmlns:p14="http://schemas.microsoft.com/office/powerpoint/2010/main" val="4164618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54607F"/>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l="7109" r="549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378759" y="2264544"/>
            <a:ext cx="8386482" cy="3626224"/>
          </a:xfrm>
          <a:prstGeom prst="roundRect">
            <a:avLst/>
          </a:prstGeom>
          <a:solidFill>
            <a:schemeClr val="bg1"/>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8429" y="2401536"/>
            <a:ext cx="7749988"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
                <a:srgbClr val="262C40"/>
              </a:buClr>
              <a:buSzTx/>
              <a:buFontTx/>
              <a:buNone/>
              <a:tabLst/>
              <a:defRPr/>
            </a:pPr>
            <a:r>
              <a:rPr kumimoji="0" lang="en-US" sz="32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rPr>
              <a:t>Can LDL-C Lowering be Achieved Safely and Effectively with PCSK9 Inhibitors?</a:t>
            </a: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40338"/>
            <a:ext cx="7749988" cy="0"/>
          </a:xfrm>
          <a:prstGeom prst="line">
            <a:avLst/>
          </a:prstGeom>
          <a:ln w="28575"/>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1125070" y="3696568"/>
            <a:ext cx="7297270" cy="1938992"/>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Only if ezetimibe is used as well</a:t>
            </a: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Only if ezetimibe is not used </a:t>
            </a: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Only if maximal statin therapy is not used</a:t>
            </a: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Only in statin intolerant patients</a:t>
            </a: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None of the above</a:t>
            </a:r>
          </a:p>
        </p:txBody>
      </p:sp>
      <p:pic>
        <p:nvPicPr>
          <p:cNvPr id="16" name="Picture 15">
            <a:extLst>
              <a:ext uri="{FF2B5EF4-FFF2-40B4-BE49-F238E27FC236}">
                <a16:creationId xmlns:a16="http://schemas.microsoft.com/office/drawing/2014/main" id="{76ED87E0-AE0B-435B-A95D-98526FB50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392" y="10643"/>
            <a:ext cx="1371600" cy="2440569"/>
          </a:xfrm>
          <a:prstGeom prst="rect">
            <a:avLst/>
          </a:prstGeom>
        </p:spPr>
      </p:pic>
    </p:spTree>
    <p:extLst>
      <p:ext uri="{BB962C8B-B14F-4D97-AF65-F5344CB8AC3E}">
        <p14:creationId xmlns:p14="http://schemas.microsoft.com/office/powerpoint/2010/main" val="191071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22">
                                            <p:txEl>
                                              <p:pRg st="4" end="4"/>
                                            </p:txEl>
                                          </p:spTgt>
                                        </p:tgtEl>
                                        <p:attrNameLst>
                                          <p:attrName>style.color</p:attrName>
                                        </p:attrNameLst>
                                      </p:cBhvr>
                                      <p:to>
                                        <a:srgbClr val="0070C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8799" y="63402"/>
            <a:ext cx="9143996" cy="1077218"/>
          </a:xfrm>
          <a:prstGeom prst="rect">
            <a:avLst/>
          </a:prstGeom>
          <a:noFill/>
        </p:spPr>
        <p:txBody>
          <a:bodyPr wrap="square" rtlCol="0">
            <a:spAutoFit/>
          </a:bodyPr>
          <a:lstStyle/>
          <a:p>
            <a:pPr lvl="0" algn="ctr" defTabSz="342991">
              <a:defRPr/>
            </a:pPr>
            <a:r>
              <a:rPr lang="en-US" sz="3200" b="1" dirty="0">
                <a:solidFill>
                  <a:prstClr val="white"/>
                </a:solidFill>
                <a:latin typeface="Arial Narrow" panose="020B0606020202030204" pitchFamily="34" charset="0"/>
              </a:rPr>
              <a:t>Additional LDL-C Reduction Observed With The Addition Of A PCSK9 Inhibitor</a:t>
            </a:r>
          </a:p>
        </p:txBody>
      </p:sp>
      <p:sp>
        <p:nvSpPr>
          <p:cNvPr id="47" name="Rectangle 46">
            <a:extLst>
              <a:ext uri="{FF2B5EF4-FFF2-40B4-BE49-F238E27FC236}">
                <a16:creationId xmlns:a16="http://schemas.microsoft.com/office/drawing/2014/main" id="{B69C9E5F-C9D8-4DA9-A719-81D8B95E8822}"/>
              </a:ext>
            </a:extLst>
          </p:cNvPr>
          <p:cNvSpPr/>
          <p:nvPr/>
        </p:nvSpPr>
        <p:spPr>
          <a:xfrm>
            <a:off x="5425664" y="1492689"/>
            <a:ext cx="3056009" cy="777600"/>
          </a:xfrm>
          <a:prstGeom prst="rect">
            <a:avLst/>
          </a:prstGeom>
          <a:solidFill>
            <a:srgbClr val="414B67"/>
          </a:solidFill>
          <a:ln w="25400" cap="flat" cmpd="sng" algn="ctr">
            <a:noFill/>
            <a:prstDash val="solid"/>
          </a:ln>
          <a:effectLst/>
        </p:spPr>
        <p:txBody>
          <a:bodyPr rtlCol="0" anchor="ctr"/>
          <a:lstStyle/>
          <a:p>
            <a:pPr algn="ctr" defTabSz="914400">
              <a:defRPr/>
            </a:pPr>
            <a:endParaRPr lang="en-CA" kern="0" dirty="0">
              <a:solidFill>
                <a:prstClr val="white"/>
              </a:solidFill>
              <a:latin typeface="Arial Narrow"/>
              <a:cs typeface="Arial Narrow"/>
            </a:endParaRPr>
          </a:p>
        </p:txBody>
      </p:sp>
      <p:sp>
        <p:nvSpPr>
          <p:cNvPr id="48" name="Rectangle 47">
            <a:extLst>
              <a:ext uri="{FF2B5EF4-FFF2-40B4-BE49-F238E27FC236}">
                <a16:creationId xmlns:a16="http://schemas.microsoft.com/office/drawing/2014/main" id="{E77362D8-1BF8-44C4-8978-1EB2A2AD23C0}"/>
              </a:ext>
            </a:extLst>
          </p:cNvPr>
          <p:cNvSpPr/>
          <p:nvPr/>
        </p:nvSpPr>
        <p:spPr>
          <a:xfrm>
            <a:off x="931726" y="1493686"/>
            <a:ext cx="4526703" cy="775998"/>
          </a:xfrm>
          <a:prstGeom prst="rect">
            <a:avLst/>
          </a:prstGeom>
          <a:solidFill>
            <a:srgbClr val="272C40"/>
          </a:solidFill>
          <a:ln w="25400" cap="flat" cmpd="sng" algn="ctr">
            <a:noFill/>
            <a:prstDash val="solid"/>
          </a:ln>
          <a:effectLst/>
        </p:spPr>
        <p:txBody>
          <a:bodyPr rtlCol="0" anchor="ctr"/>
          <a:lstStyle/>
          <a:p>
            <a:pPr algn="ctr" defTabSz="914400">
              <a:defRPr/>
            </a:pPr>
            <a:endParaRPr lang="en-CA" kern="0" dirty="0">
              <a:solidFill>
                <a:prstClr val="white"/>
              </a:solidFill>
              <a:latin typeface="Arial Narrow"/>
              <a:cs typeface="Arial Narrow"/>
            </a:endParaRPr>
          </a:p>
        </p:txBody>
      </p:sp>
      <p:graphicFrame>
        <p:nvGraphicFramePr>
          <p:cNvPr id="49" name="Content Placeholder 7">
            <a:extLst>
              <a:ext uri="{FF2B5EF4-FFF2-40B4-BE49-F238E27FC236}">
                <a16:creationId xmlns:a16="http://schemas.microsoft.com/office/drawing/2014/main" id="{613C122A-B3B7-4A70-80E0-C578E65111CA}"/>
              </a:ext>
            </a:extLst>
          </p:cNvPr>
          <p:cNvGraphicFramePr>
            <a:graphicFrameLocks/>
          </p:cNvGraphicFramePr>
          <p:nvPr>
            <p:extLst>
              <p:ext uri="{D42A27DB-BD31-4B8C-83A1-F6EECF244321}">
                <p14:modId xmlns:p14="http://schemas.microsoft.com/office/powerpoint/2010/main" val="2787782621"/>
              </p:ext>
            </p:extLst>
          </p:nvPr>
        </p:nvGraphicFramePr>
        <p:xfrm>
          <a:off x="388275" y="2114379"/>
          <a:ext cx="8293100" cy="3785572"/>
        </p:xfrm>
        <a:graphic>
          <a:graphicData uri="http://schemas.openxmlformats.org/drawingml/2006/chart">
            <c:chart xmlns:c="http://schemas.openxmlformats.org/drawingml/2006/chart" xmlns:r="http://schemas.openxmlformats.org/officeDocument/2006/relationships" r:id="rId4"/>
          </a:graphicData>
        </a:graphic>
      </p:graphicFrame>
      <p:sp>
        <p:nvSpPr>
          <p:cNvPr id="50" name="TextBox 49">
            <a:extLst>
              <a:ext uri="{FF2B5EF4-FFF2-40B4-BE49-F238E27FC236}">
                <a16:creationId xmlns:a16="http://schemas.microsoft.com/office/drawing/2014/main" id="{35A254EE-4B46-450E-8824-DE0D658352A9}"/>
              </a:ext>
            </a:extLst>
          </p:cNvPr>
          <p:cNvSpPr txBox="1"/>
          <p:nvPr/>
        </p:nvSpPr>
        <p:spPr>
          <a:xfrm>
            <a:off x="969902" y="1513236"/>
            <a:ext cx="1446325" cy="738664"/>
          </a:xfrm>
          <a:prstGeom prst="rect">
            <a:avLst/>
          </a:prstGeom>
          <a:solidFill>
            <a:srgbClr val="272C40"/>
          </a:solidFill>
        </p:spPr>
        <p:txBody>
          <a:bodyPr wrap="square" rtlCol="0">
            <a:spAutoFit/>
          </a:bodyPr>
          <a:lstStyle/>
          <a:p>
            <a:pPr algn="ctr" defTabSz="914400"/>
            <a:r>
              <a:rPr lang="en-CA" sz="1400" b="1" dirty="0">
                <a:solidFill>
                  <a:prstClr val="white"/>
                </a:solidFill>
                <a:latin typeface="Arial Narrow"/>
                <a:cs typeface="Arial Narrow"/>
              </a:rPr>
              <a:t>Alirocumab </a:t>
            </a:r>
            <a:br>
              <a:rPr lang="en-CA" sz="1400" b="1" dirty="0">
                <a:solidFill>
                  <a:prstClr val="white"/>
                </a:solidFill>
                <a:latin typeface="Arial Narrow"/>
                <a:cs typeface="Arial Narrow"/>
              </a:rPr>
            </a:br>
            <a:r>
              <a:rPr lang="en-CA" sz="1400" dirty="0">
                <a:solidFill>
                  <a:prstClr val="white"/>
                </a:solidFill>
                <a:latin typeface="Arial Narrow"/>
                <a:cs typeface="Arial Narrow"/>
              </a:rPr>
              <a:t>75 mg</a:t>
            </a:r>
          </a:p>
          <a:p>
            <a:pPr algn="ctr" defTabSz="914400"/>
            <a:r>
              <a:rPr lang="en-CA" sz="1400" dirty="0">
                <a:solidFill>
                  <a:prstClr val="white"/>
                </a:solidFill>
                <a:latin typeface="Arial Narrow"/>
                <a:cs typeface="Arial Narrow"/>
              </a:rPr>
              <a:t>Q2W</a:t>
            </a:r>
          </a:p>
        </p:txBody>
      </p:sp>
      <p:sp>
        <p:nvSpPr>
          <p:cNvPr id="51" name="TextBox 50">
            <a:extLst>
              <a:ext uri="{FF2B5EF4-FFF2-40B4-BE49-F238E27FC236}">
                <a16:creationId xmlns:a16="http://schemas.microsoft.com/office/drawing/2014/main" id="{E09FC76C-38A5-4407-AE61-F3566AD47EE1}"/>
              </a:ext>
            </a:extLst>
          </p:cNvPr>
          <p:cNvSpPr txBox="1"/>
          <p:nvPr/>
        </p:nvSpPr>
        <p:spPr>
          <a:xfrm>
            <a:off x="2564342" y="1513236"/>
            <a:ext cx="1344487" cy="738664"/>
          </a:xfrm>
          <a:prstGeom prst="rect">
            <a:avLst/>
          </a:prstGeom>
          <a:solidFill>
            <a:srgbClr val="272C40"/>
          </a:solidFill>
        </p:spPr>
        <p:txBody>
          <a:bodyPr wrap="square" rtlCol="0">
            <a:spAutoFit/>
          </a:bodyPr>
          <a:lstStyle/>
          <a:p>
            <a:pPr algn="ctr" defTabSz="914400"/>
            <a:r>
              <a:rPr lang="en-CA" sz="1400" b="1" dirty="0">
                <a:solidFill>
                  <a:prstClr val="white"/>
                </a:solidFill>
                <a:latin typeface="Arial Narrow"/>
                <a:cs typeface="Arial Narrow"/>
              </a:rPr>
              <a:t>Alirocumab</a:t>
            </a:r>
            <a:r>
              <a:rPr lang="en-CA" sz="1400" dirty="0">
                <a:solidFill>
                  <a:prstClr val="white"/>
                </a:solidFill>
                <a:latin typeface="Arial Narrow"/>
                <a:cs typeface="Arial Narrow"/>
              </a:rPr>
              <a:t> </a:t>
            </a:r>
            <a:br>
              <a:rPr lang="en-CA" sz="1400" dirty="0">
                <a:solidFill>
                  <a:prstClr val="white"/>
                </a:solidFill>
                <a:latin typeface="Arial Narrow"/>
                <a:cs typeface="Arial Narrow"/>
              </a:rPr>
            </a:br>
            <a:r>
              <a:rPr lang="en-CA" sz="1400" dirty="0">
                <a:solidFill>
                  <a:prstClr val="white"/>
                </a:solidFill>
                <a:latin typeface="Arial Narrow"/>
                <a:cs typeface="Arial Narrow"/>
              </a:rPr>
              <a:t>75/150 mg</a:t>
            </a:r>
          </a:p>
          <a:p>
            <a:pPr algn="ctr" defTabSz="914400"/>
            <a:r>
              <a:rPr lang="en-CA" sz="1400" dirty="0">
                <a:solidFill>
                  <a:prstClr val="white"/>
                </a:solidFill>
                <a:latin typeface="Arial Narrow"/>
                <a:cs typeface="Arial Narrow"/>
              </a:rPr>
              <a:t>Q2W</a:t>
            </a:r>
          </a:p>
        </p:txBody>
      </p:sp>
      <p:sp>
        <p:nvSpPr>
          <p:cNvPr id="52" name="TextBox 51">
            <a:extLst>
              <a:ext uri="{FF2B5EF4-FFF2-40B4-BE49-F238E27FC236}">
                <a16:creationId xmlns:a16="http://schemas.microsoft.com/office/drawing/2014/main" id="{455DC90F-FE52-44FC-8FA8-34426C09CC49}"/>
              </a:ext>
            </a:extLst>
          </p:cNvPr>
          <p:cNvSpPr txBox="1"/>
          <p:nvPr/>
        </p:nvSpPr>
        <p:spPr>
          <a:xfrm>
            <a:off x="4056944" y="1513236"/>
            <a:ext cx="1376213" cy="738664"/>
          </a:xfrm>
          <a:prstGeom prst="rect">
            <a:avLst/>
          </a:prstGeom>
          <a:solidFill>
            <a:srgbClr val="272C40"/>
          </a:solidFill>
        </p:spPr>
        <p:txBody>
          <a:bodyPr wrap="square" rtlCol="0">
            <a:spAutoFit/>
          </a:bodyPr>
          <a:lstStyle/>
          <a:p>
            <a:pPr algn="ctr" defTabSz="914400"/>
            <a:r>
              <a:rPr lang="en-CA" sz="1400" b="1" dirty="0">
                <a:solidFill>
                  <a:prstClr val="white"/>
                </a:solidFill>
                <a:latin typeface="Arial Narrow"/>
                <a:cs typeface="Arial Narrow"/>
              </a:rPr>
              <a:t>Alirocumab </a:t>
            </a:r>
            <a:br>
              <a:rPr lang="en-CA" sz="1400" b="1" dirty="0">
                <a:solidFill>
                  <a:prstClr val="white"/>
                </a:solidFill>
                <a:latin typeface="Arial Narrow"/>
                <a:cs typeface="Arial Narrow"/>
              </a:rPr>
            </a:br>
            <a:r>
              <a:rPr lang="en-CA" sz="1400" dirty="0">
                <a:solidFill>
                  <a:prstClr val="white"/>
                </a:solidFill>
                <a:latin typeface="Arial Narrow"/>
                <a:cs typeface="Arial Narrow"/>
              </a:rPr>
              <a:t>150 mg</a:t>
            </a:r>
          </a:p>
          <a:p>
            <a:pPr algn="ctr" defTabSz="914400"/>
            <a:r>
              <a:rPr lang="en-CA" sz="1400" dirty="0">
                <a:solidFill>
                  <a:prstClr val="white"/>
                </a:solidFill>
                <a:latin typeface="Arial Narrow"/>
                <a:cs typeface="Arial Narrow"/>
              </a:rPr>
              <a:t>Q2W</a:t>
            </a:r>
          </a:p>
        </p:txBody>
      </p:sp>
      <p:sp>
        <p:nvSpPr>
          <p:cNvPr id="53" name="TextBox 52">
            <a:extLst>
              <a:ext uri="{FF2B5EF4-FFF2-40B4-BE49-F238E27FC236}">
                <a16:creationId xmlns:a16="http://schemas.microsoft.com/office/drawing/2014/main" id="{56985270-35B6-4BC5-8B0C-CFA2A05F0E76}"/>
              </a:ext>
            </a:extLst>
          </p:cNvPr>
          <p:cNvSpPr txBox="1"/>
          <p:nvPr/>
        </p:nvSpPr>
        <p:spPr>
          <a:xfrm>
            <a:off x="5701152" y="1513236"/>
            <a:ext cx="1267149" cy="738664"/>
          </a:xfrm>
          <a:prstGeom prst="rect">
            <a:avLst/>
          </a:prstGeom>
          <a:noFill/>
        </p:spPr>
        <p:txBody>
          <a:bodyPr wrap="square" rtlCol="0">
            <a:spAutoFit/>
          </a:bodyPr>
          <a:lstStyle/>
          <a:p>
            <a:pPr algn="ctr" defTabSz="914400"/>
            <a:r>
              <a:rPr lang="en-CA" sz="1400" b="1" dirty="0">
                <a:solidFill>
                  <a:prstClr val="white"/>
                </a:solidFill>
                <a:latin typeface="Arial Narrow"/>
                <a:cs typeface="Arial Narrow"/>
              </a:rPr>
              <a:t>Evolocumab </a:t>
            </a:r>
            <a:br>
              <a:rPr lang="en-CA" sz="1400" b="1" dirty="0">
                <a:solidFill>
                  <a:prstClr val="white"/>
                </a:solidFill>
                <a:latin typeface="Arial Narrow"/>
                <a:cs typeface="Arial Narrow"/>
              </a:rPr>
            </a:br>
            <a:r>
              <a:rPr lang="en-CA" sz="1400" dirty="0">
                <a:solidFill>
                  <a:prstClr val="white"/>
                </a:solidFill>
                <a:latin typeface="Arial Narrow"/>
                <a:cs typeface="Arial Narrow"/>
              </a:rPr>
              <a:t>140 mg</a:t>
            </a:r>
          </a:p>
          <a:p>
            <a:pPr algn="ctr" defTabSz="914400"/>
            <a:r>
              <a:rPr lang="en-CA" sz="1400" dirty="0">
                <a:solidFill>
                  <a:prstClr val="white"/>
                </a:solidFill>
                <a:latin typeface="Arial Narrow"/>
                <a:cs typeface="Arial Narrow"/>
              </a:rPr>
              <a:t>Q2W</a:t>
            </a:r>
          </a:p>
        </p:txBody>
      </p:sp>
      <p:sp>
        <p:nvSpPr>
          <p:cNvPr id="54" name="TextBox 53">
            <a:extLst>
              <a:ext uri="{FF2B5EF4-FFF2-40B4-BE49-F238E27FC236}">
                <a16:creationId xmlns:a16="http://schemas.microsoft.com/office/drawing/2014/main" id="{FD7206FE-D238-44D4-80B1-CF43CE22C4FE}"/>
              </a:ext>
            </a:extLst>
          </p:cNvPr>
          <p:cNvSpPr txBox="1"/>
          <p:nvPr/>
        </p:nvSpPr>
        <p:spPr>
          <a:xfrm>
            <a:off x="7236296" y="1513236"/>
            <a:ext cx="1245378" cy="738664"/>
          </a:xfrm>
          <a:prstGeom prst="rect">
            <a:avLst/>
          </a:prstGeom>
          <a:noFill/>
        </p:spPr>
        <p:txBody>
          <a:bodyPr wrap="square" rtlCol="0">
            <a:spAutoFit/>
          </a:bodyPr>
          <a:lstStyle/>
          <a:p>
            <a:pPr algn="ctr" defTabSz="914400"/>
            <a:r>
              <a:rPr lang="en-CA" sz="1400" b="1" dirty="0">
                <a:solidFill>
                  <a:prstClr val="white"/>
                </a:solidFill>
                <a:latin typeface="Arial Narrow"/>
                <a:cs typeface="Arial Narrow"/>
              </a:rPr>
              <a:t>Evolocumab </a:t>
            </a:r>
          </a:p>
          <a:p>
            <a:pPr algn="ctr" defTabSz="914400"/>
            <a:r>
              <a:rPr lang="en-CA" sz="1400" dirty="0">
                <a:solidFill>
                  <a:prstClr val="white"/>
                </a:solidFill>
                <a:latin typeface="Arial Narrow"/>
                <a:cs typeface="Arial Narrow"/>
              </a:rPr>
              <a:t>420 mg</a:t>
            </a:r>
          </a:p>
          <a:p>
            <a:pPr algn="ctr" defTabSz="914400"/>
            <a:r>
              <a:rPr lang="en-CA" sz="1400" dirty="0">
                <a:solidFill>
                  <a:prstClr val="white"/>
                </a:solidFill>
                <a:latin typeface="Arial Narrow"/>
                <a:cs typeface="Arial Narrow"/>
              </a:rPr>
              <a:t>QM</a:t>
            </a:r>
          </a:p>
        </p:txBody>
      </p:sp>
      <p:sp>
        <p:nvSpPr>
          <p:cNvPr id="55" name="TextBox 54">
            <a:extLst>
              <a:ext uri="{FF2B5EF4-FFF2-40B4-BE49-F238E27FC236}">
                <a16:creationId xmlns:a16="http://schemas.microsoft.com/office/drawing/2014/main" id="{BA233781-50AF-425D-96E3-9339300E45EB}"/>
              </a:ext>
            </a:extLst>
          </p:cNvPr>
          <p:cNvSpPr txBox="1"/>
          <p:nvPr/>
        </p:nvSpPr>
        <p:spPr>
          <a:xfrm>
            <a:off x="1341710" y="5883703"/>
            <a:ext cx="3230290" cy="276999"/>
          </a:xfrm>
          <a:prstGeom prst="rect">
            <a:avLst/>
          </a:prstGeom>
          <a:noFill/>
        </p:spPr>
        <p:txBody>
          <a:bodyPr wrap="square" rtlCol="0">
            <a:spAutoFit/>
          </a:bodyPr>
          <a:lstStyle/>
          <a:p>
            <a:pPr defTabSz="914400"/>
            <a:r>
              <a:rPr lang="en-CA" sz="1200" dirty="0">
                <a:solidFill>
                  <a:prstClr val="black"/>
                </a:solidFill>
                <a:latin typeface="Arial Narrow"/>
                <a:cs typeface="Arial Narrow"/>
              </a:rPr>
              <a:t>Heterozygous Familial Hypercholesterolemia </a:t>
            </a:r>
          </a:p>
        </p:txBody>
      </p:sp>
      <p:sp>
        <p:nvSpPr>
          <p:cNvPr id="56" name="TextBox 55">
            <a:extLst>
              <a:ext uri="{FF2B5EF4-FFF2-40B4-BE49-F238E27FC236}">
                <a16:creationId xmlns:a16="http://schemas.microsoft.com/office/drawing/2014/main" id="{C4087CA5-5ECE-451A-81D5-B292555ED7A6}"/>
              </a:ext>
            </a:extLst>
          </p:cNvPr>
          <p:cNvSpPr txBox="1"/>
          <p:nvPr/>
        </p:nvSpPr>
        <p:spPr>
          <a:xfrm>
            <a:off x="4216951" y="5883703"/>
            <a:ext cx="1685290" cy="276999"/>
          </a:xfrm>
          <a:prstGeom prst="rect">
            <a:avLst/>
          </a:prstGeom>
          <a:noFill/>
        </p:spPr>
        <p:txBody>
          <a:bodyPr wrap="square" rtlCol="0">
            <a:spAutoFit/>
          </a:bodyPr>
          <a:lstStyle/>
          <a:p>
            <a:pPr defTabSz="914400"/>
            <a:r>
              <a:rPr lang="en-CA" sz="1200" dirty="0">
                <a:solidFill>
                  <a:prstClr val="black"/>
                </a:solidFill>
                <a:latin typeface="Arial Narrow"/>
                <a:cs typeface="Arial Narrow"/>
              </a:rPr>
              <a:t>Clinical ASCVD</a:t>
            </a:r>
          </a:p>
        </p:txBody>
      </p:sp>
      <p:sp>
        <p:nvSpPr>
          <p:cNvPr id="57" name="Rectangle 56">
            <a:extLst>
              <a:ext uri="{FF2B5EF4-FFF2-40B4-BE49-F238E27FC236}">
                <a16:creationId xmlns:a16="http://schemas.microsoft.com/office/drawing/2014/main" id="{32CCA819-8620-42F9-B56A-76906443BFAA}"/>
              </a:ext>
            </a:extLst>
          </p:cNvPr>
          <p:cNvSpPr/>
          <p:nvPr/>
        </p:nvSpPr>
        <p:spPr>
          <a:xfrm>
            <a:off x="1129029" y="5932916"/>
            <a:ext cx="196645" cy="178571"/>
          </a:xfrm>
          <a:prstGeom prst="rect">
            <a:avLst/>
          </a:prstGeom>
          <a:solidFill>
            <a:srgbClr val="525F83"/>
          </a:solidFill>
          <a:ln w="25400" cap="flat" cmpd="sng" algn="ctr">
            <a:noFill/>
            <a:prstDash val="solid"/>
          </a:ln>
          <a:effectLst/>
        </p:spPr>
        <p:txBody>
          <a:bodyPr rtlCol="0" anchor="ctr"/>
          <a:lstStyle/>
          <a:p>
            <a:pPr algn="ctr" defTabSz="914400">
              <a:defRPr/>
            </a:pPr>
            <a:endParaRPr lang="en-CA" kern="0" dirty="0">
              <a:solidFill>
                <a:prstClr val="white"/>
              </a:solidFill>
              <a:latin typeface="Arial Narrow"/>
              <a:cs typeface="Arial Narrow"/>
            </a:endParaRPr>
          </a:p>
        </p:txBody>
      </p:sp>
      <p:sp>
        <p:nvSpPr>
          <p:cNvPr id="58" name="Rectangle 57">
            <a:extLst>
              <a:ext uri="{FF2B5EF4-FFF2-40B4-BE49-F238E27FC236}">
                <a16:creationId xmlns:a16="http://schemas.microsoft.com/office/drawing/2014/main" id="{7AFCB69E-760A-4B4D-A85A-ECBAE3D97BEE}"/>
              </a:ext>
            </a:extLst>
          </p:cNvPr>
          <p:cNvSpPr/>
          <p:nvPr/>
        </p:nvSpPr>
        <p:spPr>
          <a:xfrm>
            <a:off x="4030769" y="5932916"/>
            <a:ext cx="196645" cy="178571"/>
          </a:xfrm>
          <a:prstGeom prst="rect">
            <a:avLst/>
          </a:prstGeom>
          <a:solidFill>
            <a:srgbClr val="7784A5"/>
          </a:solidFill>
          <a:ln w="25400" cap="flat" cmpd="sng" algn="ctr">
            <a:noFill/>
            <a:prstDash val="solid"/>
          </a:ln>
          <a:effectLst/>
        </p:spPr>
        <p:txBody>
          <a:bodyPr rtlCol="0" anchor="ctr"/>
          <a:lstStyle/>
          <a:p>
            <a:pPr algn="ctr" defTabSz="914400">
              <a:defRPr/>
            </a:pPr>
            <a:endParaRPr lang="en-CA" kern="0" dirty="0">
              <a:solidFill>
                <a:prstClr val="white"/>
              </a:solidFill>
              <a:latin typeface="Arial Narrow"/>
              <a:cs typeface="Arial Narrow"/>
            </a:endParaRPr>
          </a:p>
        </p:txBody>
      </p:sp>
      <p:cxnSp>
        <p:nvCxnSpPr>
          <p:cNvPr id="59" name="Straight Connector 58">
            <a:extLst>
              <a:ext uri="{FF2B5EF4-FFF2-40B4-BE49-F238E27FC236}">
                <a16:creationId xmlns:a16="http://schemas.microsoft.com/office/drawing/2014/main" id="{3B35EEA6-1159-434B-A6D0-4AC2C25D4848}"/>
              </a:ext>
            </a:extLst>
          </p:cNvPr>
          <p:cNvCxnSpPr/>
          <p:nvPr/>
        </p:nvCxnSpPr>
        <p:spPr>
          <a:xfrm>
            <a:off x="921133" y="1493686"/>
            <a:ext cx="0" cy="4406265"/>
          </a:xfrm>
          <a:prstGeom prst="line">
            <a:avLst/>
          </a:prstGeom>
          <a:noFill/>
          <a:ln w="19050" cap="flat" cmpd="sng" algn="ctr">
            <a:solidFill>
              <a:schemeClr val="tx1">
                <a:lumMod val="65000"/>
                <a:lumOff val="35000"/>
              </a:schemeClr>
            </a:solidFill>
            <a:prstDash val="solid"/>
          </a:ln>
          <a:effectLst/>
        </p:spPr>
      </p:cxnSp>
      <p:sp>
        <p:nvSpPr>
          <p:cNvPr id="60" name="Rectangle 59">
            <a:extLst>
              <a:ext uri="{FF2B5EF4-FFF2-40B4-BE49-F238E27FC236}">
                <a16:creationId xmlns:a16="http://schemas.microsoft.com/office/drawing/2014/main" id="{D323C02F-614A-4185-B497-FFC410D312C7}"/>
              </a:ext>
            </a:extLst>
          </p:cNvPr>
          <p:cNvSpPr/>
          <p:nvPr/>
        </p:nvSpPr>
        <p:spPr>
          <a:xfrm>
            <a:off x="-18799" y="6389841"/>
            <a:ext cx="8900560" cy="369332"/>
          </a:xfrm>
          <a:prstGeom prst="rect">
            <a:avLst/>
          </a:prstGeom>
        </p:spPr>
        <p:txBody>
          <a:bodyPr wrap="square">
            <a:spAutoFit/>
          </a:bodyPr>
          <a:lstStyle/>
          <a:p>
            <a:r>
              <a:rPr lang="en-CA" sz="900" dirty="0">
                <a:solidFill>
                  <a:schemeClr val="bg1"/>
                </a:solidFill>
                <a:latin typeface="Arial Narrow" panose="020B0606020202030204" pitchFamily="34" charset="0"/>
              </a:rPr>
              <a:t>Alirocumab Canadian Product Monograph, September 20, 2018; </a:t>
            </a:r>
          </a:p>
          <a:p>
            <a:r>
              <a:rPr lang="en-CA" sz="900" dirty="0" err="1">
                <a:solidFill>
                  <a:schemeClr val="bg1"/>
                </a:solidFill>
                <a:latin typeface="Arial Narrow" panose="020B0606020202030204" pitchFamily="34" charset="0"/>
              </a:rPr>
              <a:t>Evolocumab</a:t>
            </a:r>
            <a:r>
              <a:rPr lang="en-CA" sz="900" dirty="0">
                <a:solidFill>
                  <a:schemeClr val="bg1"/>
                </a:solidFill>
                <a:latin typeface="Arial Narrow" panose="020B0606020202030204" pitchFamily="34" charset="0"/>
              </a:rPr>
              <a:t> Canadian Product Monograph, June 11, 2019</a:t>
            </a:r>
            <a:endParaRPr lang="en-CA" sz="900" dirty="0">
              <a:latin typeface="Arial Narrow" panose="020B0606020202030204" pitchFamily="34" charset="0"/>
            </a:endParaRPr>
          </a:p>
        </p:txBody>
      </p:sp>
    </p:spTree>
    <p:extLst>
      <p:ext uri="{BB962C8B-B14F-4D97-AF65-F5344CB8AC3E}">
        <p14:creationId xmlns:p14="http://schemas.microsoft.com/office/powerpoint/2010/main" val="2656046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2" y="96012"/>
            <a:ext cx="9143998" cy="1138773"/>
          </a:xfrm>
          <a:prstGeom prst="rect">
            <a:avLst/>
          </a:prstGeom>
          <a:noFill/>
        </p:spPr>
        <p:txBody>
          <a:bodyPr wrap="square" rtlCol="0">
            <a:spAutoFit/>
          </a:bodyPr>
          <a:lstStyle/>
          <a:p>
            <a:pPr lvl="0" algn="ctr" defTabSz="342991">
              <a:defRPr/>
            </a:pPr>
            <a:r>
              <a:rPr lang="en-US" sz="3600" b="1" dirty="0">
                <a:solidFill>
                  <a:prstClr val="white"/>
                </a:solidFill>
                <a:latin typeface="Arial Narrow" panose="020B0606020202030204" pitchFamily="34" charset="0"/>
              </a:rPr>
              <a:t>FOURIER Outcomes Trial</a:t>
            </a:r>
          </a:p>
          <a:p>
            <a:pPr lvl="0" algn="ctr" defTabSz="342991">
              <a:defRPr/>
            </a:pPr>
            <a:r>
              <a:rPr lang="en-US" sz="3200" b="1" i="1" dirty="0" err="1">
                <a:solidFill>
                  <a:prstClr val="white"/>
                </a:solidFill>
                <a:latin typeface="Arial Narrow" panose="020B0606020202030204" pitchFamily="34" charset="0"/>
              </a:rPr>
              <a:t>Evolocumab</a:t>
            </a:r>
            <a:endParaRPr lang="en-US" sz="3200" b="1" i="1" dirty="0">
              <a:solidFill>
                <a:prstClr val="white"/>
              </a:solidFill>
              <a:latin typeface="Arial Narrow" panose="020B0606020202030204" pitchFamily="34" charset="0"/>
            </a:endParaRPr>
          </a:p>
        </p:txBody>
      </p:sp>
      <p:sp>
        <p:nvSpPr>
          <p:cNvPr id="307" name="Text Box 29">
            <a:extLst>
              <a:ext uri="{FF2B5EF4-FFF2-40B4-BE49-F238E27FC236}">
                <a16:creationId xmlns:a16="http://schemas.microsoft.com/office/drawing/2014/main" id="{F0C218D9-6E4D-4A48-96C7-77B39B38C4B1}"/>
              </a:ext>
            </a:extLst>
          </p:cNvPr>
          <p:cNvSpPr txBox="1">
            <a:spLocks noChangeArrowheads="1"/>
          </p:cNvSpPr>
          <p:nvPr/>
        </p:nvSpPr>
        <p:spPr bwMode="auto">
          <a:xfrm>
            <a:off x="82496" y="6459091"/>
            <a:ext cx="8726037" cy="230832"/>
          </a:xfrm>
          <a:prstGeom prst="rect">
            <a:avLst/>
          </a:prstGeom>
          <a:noFill/>
          <a:ln w="9525">
            <a:noFill/>
            <a:miter lim="800000"/>
            <a:headEnd/>
            <a:tailEnd/>
          </a:ln>
        </p:spPr>
        <p:txBody>
          <a:bodyPr wrap="square">
            <a:spAutoFit/>
          </a:bodyPr>
          <a:lstStyle/>
          <a:p>
            <a:pPr lvl="0"/>
            <a:r>
              <a:rPr lang="nb-NO" sz="900" dirty="0">
                <a:solidFill>
                  <a:srgbClr val="FFFFFF"/>
                </a:solidFill>
                <a:latin typeface="Arial Narrow" pitchFamily="34" charset="0"/>
                <a:cs typeface="Arial" charset="0"/>
              </a:rPr>
              <a:t>Sebatine MS, et al. N Engl J Med. 2017;376:1713-1722</a:t>
            </a:r>
          </a:p>
        </p:txBody>
      </p:sp>
      <p:pic>
        <p:nvPicPr>
          <p:cNvPr id="17" name="Picture 16">
            <a:extLst>
              <a:ext uri="{FF2B5EF4-FFF2-40B4-BE49-F238E27FC236}">
                <a16:creationId xmlns:a16="http://schemas.microsoft.com/office/drawing/2014/main" id="{163CA6D4-1575-40C1-9ED7-FF96B310275D}"/>
              </a:ext>
            </a:extLst>
          </p:cNvPr>
          <p:cNvPicPr>
            <a:picLocks noChangeAspect="1"/>
          </p:cNvPicPr>
          <p:nvPr/>
        </p:nvPicPr>
        <p:blipFill>
          <a:blip r:embed="rId4"/>
          <a:stretch>
            <a:fillRect/>
          </a:stretch>
        </p:blipFill>
        <p:spPr>
          <a:xfrm>
            <a:off x="151377" y="1862606"/>
            <a:ext cx="8841246" cy="2891775"/>
          </a:xfrm>
          <a:prstGeom prst="rect">
            <a:avLst/>
          </a:prstGeom>
        </p:spPr>
      </p:pic>
      <p:sp>
        <p:nvSpPr>
          <p:cNvPr id="31" name="TextBox 30">
            <a:extLst>
              <a:ext uri="{FF2B5EF4-FFF2-40B4-BE49-F238E27FC236}">
                <a16:creationId xmlns:a16="http://schemas.microsoft.com/office/drawing/2014/main" id="{78D053C4-384B-4BF1-B951-B3772D9342CB}"/>
              </a:ext>
            </a:extLst>
          </p:cNvPr>
          <p:cNvSpPr txBox="1"/>
          <p:nvPr/>
        </p:nvSpPr>
        <p:spPr>
          <a:xfrm>
            <a:off x="151377" y="4902854"/>
            <a:ext cx="8753021" cy="1107996"/>
          </a:xfrm>
          <a:prstGeom prst="rect">
            <a:avLst/>
          </a:prstGeom>
          <a:noFill/>
        </p:spPr>
        <p:txBody>
          <a:bodyPr wrap="square" rtlCol="0">
            <a:spAutoFit/>
          </a:bodyPr>
          <a:lstStyle/>
          <a:p>
            <a:pPr marL="285750" indent="-285750" defTabSz="914400">
              <a:buClr>
                <a:schemeClr val="tx1">
                  <a:lumMod val="75000"/>
                  <a:lumOff val="25000"/>
                </a:schemeClr>
              </a:buClr>
              <a:buFont typeface="Wingdings" panose="05000000000000000000" pitchFamily="2" charset="2"/>
              <a:buChar char="§"/>
            </a:pPr>
            <a:r>
              <a:rPr lang="en-CA" b="1" dirty="0">
                <a:solidFill>
                  <a:srgbClr val="54607F"/>
                </a:solidFill>
                <a:latin typeface="Arial Narrow"/>
                <a:cs typeface="Arial Narrow"/>
              </a:rPr>
              <a:t>Primary Efficacy Endpoint: </a:t>
            </a:r>
            <a:r>
              <a:rPr lang="en-CA" b="1" dirty="0">
                <a:latin typeface="Arial Narrow"/>
                <a:cs typeface="Arial Narrow"/>
              </a:rPr>
              <a:t>composite of CV death, MI, stroke, hospitalization for UA, or coronary revascularization</a:t>
            </a:r>
          </a:p>
          <a:p>
            <a:pPr marL="285750" indent="-285750" defTabSz="914400">
              <a:buClr>
                <a:schemeClr val="tx1">
                  <a:lumMod val="75000"/>
                  <a:lumOff val="25000"/>
                </a:schemeClr>
              </a:buClr>
              <a:buFont typeface="Wingdings" panose="05000000000000000000" pitchFamily="2" charset="2"/>
              <a:buChar char="§"/>
            </a:pPr>
            <a:r>
              <a:rPr lang="en-CA" b="1" dirty="0">
                <a:solidFill>
                  <a:srgbClr val="54607F"/>
                </a:solidFill>
                <a:latin typeface="Arial Narrow"/>
                <a:cs typeface="Arial Narrow"/>
              </a:rPr>
              <a:t>Secondary Efficacy Endpoint: </a:t>
            </a:r>
            <a:r>
              <a:rPr lang="en-CA" b="1" dirty="0">
                <a:latin typeface="Arial Narrow"/>
                <a:cs typeface="Arial Narrow"/>
              </a:rPr>
              <a:t>composite of CV death, MI, stroke</a:t>
            </a:r>
          </a:p>
          <a:p>
            <a:pPr defTabSz="914400">
              <a:buClr>
                <a:srgbClr val="451C6A"/>
              </a:buClr>
            </a:pPr>
            <a:endParaRPr lang="en-CA" b="1" baseline="30000" dirty="0">
              <a:latin typeface="Arial Narrow"/>
              <a:cs typeface="Arial Narrow"/>
            </a:endParaRPr>
          </a:p>
        </p:txBody>
      </p:sp>
    </p:spTree>
    <p:extLst>
      <p:ext uri="{BB962C8B-B14F-4D97-AF65-F5344CB8AC3E}">
        <p14:creationId xmlns:p14="http://schemas.microsoft.com/office/powerpoint/2010/main" val="2941555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2" y="96012"/>
            <a:ext cx="9143996" cy="1138773"/>
          </a:xfrm>
          <a:prstGeom prst="rect">
            <a:avLst/>
          </a:prstGeom>
          <a:noFill/>
        </p:spPr>
        <p:txBody>
          <a:bodyPr wrap="square" rtlCol="0">
            <a:spAutoFit/>
          </a:bodyPr>
          <a:lstStyle/>
          <a:p>
            <a:pPr lvl="0" algn="ctr" defTabSz="342991">
              <a:defRPr/>
            </a:pPr>
            <a:r>
              <a:rPr lang="en-US" sz="3600" b="1" dirty="0">
                <a:solidFill>
                  <a:prstClr val="white"/>
                </a:solidFill>
                <a:latin typeface="Arial Narrow" panose="020B0606020202030204" pitchFamily="34" charset="0"/>
              </a:rPr>
              <a:t>ODYSSEY Outcomes Study</a:t>
            </a:r>
          </a:p>
          <a:p>
            <a:pPr lvl="0" algn="ctr" defTabSz="342991">
              <a:defRPr/>
            </a:pPr>
            <a:r>
              <a:rPr lang="en-US" sz="3200" b="1" i="1" dirty="0">
                <a:solidFill>
                  <a:prstClr val="white"/>
                </a:solidFill>
                <a:latin typeface="Arial Narrow" panose="020B0606020202030204" pitchFamily="34" charset="0"/>
              </a:rPr>
              <a:t>Alirocumab</a:t>
            </a:r>
          </a:p>
        </p:txBody>
      </p:sp>
      <p:sp>
        <p:nvSpPr>
          <p:cNvPr id="307" name="Text Box 29">
            <a:extLst>
              <a:ext uri="{FF2B5EF4-FFF2-40B4-BE49-F238E27FC236}">
                <a16:creationId xmlns:a16="http://schemas.microsoft.com/office/drawing/2014/main" id="{F0C218D9-6E4D-4A48-96C7-77B39B38C4B1}"/>
              </a:ext>
            </a:extLst>
          </p:cNvPr>
          <p:cNvSpPr txBox="1">
            <a:spLocks noChangeArrowheads="1"/>
          </p:cNvSpPr>
          <p:nvPr/>
        </p:nvSpPr>
        <p:spPr bwMode="auto">
          <a:xfrm>
            <a:off x="82496" y="6459091"/>
            <a:ext cx="8726037" cy="230832"/>
          </a:xfrm>
          <a:prstGeom prst="rect">
            <a:avLst/>
          </a:prstGeom>
          <a:noFill/>
          <a:ln w="9525">
            <a:noFill/>
            <a:miter lim="800000"/>
            <a:headEnd/>
            <a:tailEnd/>
          </a:ln>
        </p:spPr>
        <p:txBody>
          <a:bodyPr wrap="square">
            <a:spAutoFit/>
          </a:bodyPr>
          <a:lstStyle/>
          <a:p>
            <a:pPr lvl="0"/>
            <a:r>
              <a:rPr lang="nb-NO" sz="900" dirty="0">
                <a:solidFill>
                  <a:srgbClr val="FFFFFF"/>
                </a:solidFill>
                <a:latin typeface="Arial Narrow" pitchFamily="34" charset="0"/>
                <a:cs typeface="Arial" charset="0"/>
              </a:rPr>
              <a:t>Schwartz GG, et al. N Engl J Med. 2018:379:2097-2107</a:t>
            </a:r>
          </a:p>
        </p:txBody>
      </p:sp>
      <p:sp>
        <p:nvSpPr>
          <p:cNvPr id="11" name="Rectangle 10">
            <a:extLst>
              <a:ext uri="{FF2B5EF4-FFF2-40B4-BE49-F238E27FC236}">
                <a16:creationId xmlns:a16="http://schemas.microsoft.com/office/drawing/2014/main" id="{433EC0D2-0843-4ECC-A9D5-FDD2281CA368}"/>
              </a:ext>
            </a:extLst>
          </p:cNvPr>
          <p:cNvSpPr/>
          <p:nvPr/>
        </p:nvSpPr>
        <p:spPr>
          <a:xfrm>
            <a:off x="61230" y="1509935"/>
            <a:ext cx="8989621" cy="4647426"/>
          </a:xfrm>
          <a:prstGeom prst="rect">
            <a:avLst/>
          </a:prstGeom>
        </p:spPr>
        <p:txBody>
          <a:bodyPr wrap="square">
            <a:spAutoFit/>
          </a:bodyPr>
          <a:lstStyle/>
          <a:p>
            <a:pPr marL="342900" indent="-342900">
              <a:buClr>
                <a:srgbClr val="54607F"/>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cs typeface="Agency FB"/>
              </a:rPr>
              <a:t>18,924 patients with ACS within prior year, not stable ASCVD </a:t>
            </a:r>
          </a:p>
          <a:p>
            <a:pPr marL="342900" indent="-342900">
              <a:buClr>
                <a:srgbClr val="451C6A"/>
              </a:buClr>
              <a:buFont typeface="Wingdings" panose="05000000000000000000" pitchFamily="2" charset="2"/>
              <a:buChar char="§"/>
            </a:pPr>
            <a:endParaRPr lang="en-CA" sz="2400" dirty="0">
              <a:solidFill>
                <a:schemeClr val="tx1">
                  <a:lumMod val="85000"/>
                  <a:lumOff val="15000"/>
                </a:schemeClr>
              </a:solidFill>
              <a:latin typeface="Arial Narrow" panose="020B0606020202030204" pitchFamily="34" charset="0"/>
              <a:cs typeface="Agency FB"/>
            </a:endParaRPr>
          </a:p>
          <a:p>
            <a:pPr marL="342900" indent="-342900">
              <a:buClr>
                <a:srgbClr val="54607F"/>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2 to 16 weeks optimized atorvastatin/rosuvastatin </a:t>
            </a:r>
            <a:endParaRPr lang="en-CA" sz="2400" b="1" dirty="0">
              <a:solidFill>
                <a:schemeClr val="tx1">
                  <a:lumMod val="75000"/>
                  <a:lumOff val="25000"/>
                </a:schemeClr>
              </a:solidFill>
              <a:latin typeface="Arial Narrow" panose="020B0606020202030204" pitchFamily="34" charset="0"/>
              <a:cs typeface="Agency FB"/>
            </a:endParaRPr>
          </a:p>
          <a:p>
            <a:pPr marL="800100" lvl="1" indent="-342900">
              <a:buClr>
                <a:srgbClr val="54607F"/>
              </a:buClr>
              <a:buFont typeface="Arial Narrow" panose="020B0606020202030204" pitchFamily="34" charset="0"/>
              <a:buChar char="─"/>
            </a:pPr>
            <a:r>
              <a:rPr lang="en-CA" sz="2000" dirty="0">
                <a:solidFill>
                  <a:schemeClr val="tx1">
                    <a:lumMod val="85000"/>
                    <a:lumOff val="15000"/>
                  </a:schemeClr>
                </a:solidFill>
                <a:latin typeface="Arial Narrow" panose="020B0606020202030204" pitchFamily="34" charset="0"/>
              </a:rPr>
              <a:t>If LDL-C ≥ 1.8 mmol/L, non-HDL-C ≥ 2.6 mmol/L, or </a:t>
            </a:r>
            <a:r>
              <a:rPr lang="en-CA" sz="2000" dirty="0" err="1">
                <a:solidFill>
                  <a:schemeClr val="tx1">
                    <a:lumMod val="85000"/>
                    <a:lumOff val="15000"/>
                  </a:schemeClr>
                </a:solidFill>
                <a:latin typeface="Arial Narrow" panose="020B0606020202030204" pitchFamily="34" charset="0"/>
              </a:rPr>
              <a:t>apoB</a:t>
            </a:r>
            <a:r>
              <a:rPr lang="en-CA" sz="2000" dirty="0">
                <a:solidFill>
                  <a:schemeClr val="tx1">
                    <a:lumMod val="85000"/>
                    <a:lumOff val="15000"/>
                  </a:schemeClr>
                </a:solidFill>
                <a:latin typeface="Arial Narrow" panose="020B0606020202030204" pitchFamily="34" charset="0"/>
              </a:rPr>
              <a:t> ≥ 0.8 g/L patients were randomized to:</a:t>
            </a:r>
          </a:p>
          <a:p>
            <a:pPr marL="1257300" lvl="2" indent="-342900">
              <a:buClr>
                <a:srgbClr val="54607F"/>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rPr>
              <a:t>Alirocumab 75 mg every two weeks or placebo </a:t>
            </a:r>
          </a:p>
          <a:p>
            <a:pPr lvl="2">
              <a:buClr>
                <a:srgbClr val="54607F"/>
              </a:buClr>
            </a:pPr>
            <a:endParaRPr lang="en-CA" dirty="0">
              <a:solidFill>
                <a:schemeClr val="tx1">
                  <a:lumMod val="85000"/>
                  <a:lumOff val="15000"/>
                </a:schemeClr>
              </a:solidFill>
              <a:latin typeface="Arial Narrow" panose="020B0606020202030204" pitchFamily="34" charset="0"/>
            </a:endParaRPr>
          </a:p>
          <a:p>
            <a:pPr marL="342900" lvl="2" indent="-342900">
              <a:buClr>
                <a:srgbClr val="54607F"/>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cs typeface="Agency FB"/>
              </a:rPr>
              <a:t>Titration target: 0.6 to 1.3 mmol/L</a:t>
            </a:r>
          </a:p>
          <a:p>
            <a:pPr marL="800100" lvl="1" indent="-342900">
              <a:buClr>
                <a:srgbClr val="54607F"/>
              </a:buClr>
              <a:buFont typeface="Arial Narrow" panose="020B0606020202030204" pitchFamily="34" charset="0"/>
              <a:buChar char="─"/>
            </a:pPr>
            <a:r>
              <a:rPr lang="en-CA" sz="2000" dirty="0">
                <a:solidFill>
                  <a:schemeClr val="tx1">
                    <a:lumMod val="85000"/>
                    <a:lumOff val="15000"/>
                  </a:schemeClr>
                </a:solidFill>
                <a:latin typeface="Arial Narrow" panose="020B0606020202030204" pitchFamily="34" charset="0"/>
              </a:rPr>
              <a:t>If LDL-C ≥ 1.3 mmol/L </a:t>
            </a:r>
            <a:r>
              <a:rPr lang="en-CA" sz="2000" dirty="0">
                <a:solidFill>
                  <a:schemeClr val="tx1">
                    <a:lumMod val="85000"/>
                    <a:lumOff val="15000"/>
                  </a:schemeClr>
                </a:solidFill>
                <a:latin typeface="Arial Narrow" panose="020B0606020202030204" pitchFamily="34" charset="0"/>
                <a:sym typeface="Wingdings" panose="05000000000000000000" pitchFamily="2" charset="2"/>
              </a:rPr>
              <a:t> alirocumab </a:t>
            </a:r>
            <a:r>
              <a:rPr lang="en-CA" sz="2000" dirty="0" err="1">
                <a:solidFill>
                  <a:schemeClr val="tx1">
                    <a:lumMod val="85000"/>
                    <a:lumOff val="15000"/>
                  </a:schemeClr>
                </a:solidFill>
                <a:latin typeface="Arial Narrow" panose="020B0606020202030204" pitchFamily="34" charset="0"/>
                <a:sym typeface="Wingdings" panose="05000000000000000000" pitchFamily="2" charset="2"/>
              </a:rPr>
              <a:t>uptitrated</a:t>
            </a:r>
            <a:r>
              <a:rPr lang="en-CA" sz="2000" dirty="0">
                <a:solidFill>
                  <a:schemeClr val="tx1">
                    <a:lumMod val="85000"/>
                    <a:lumOff val="15000"/>
                  </a:schemeClr>
                </a:solidFill>
                <a:latin typeface="Arial Narrow" panose="020B0606020202030204" pitchFamily="34" charset="0"/>
                <a:sym typeface="Wingdings" panose="05000000000000000000" pitchFamily="2" charset="2"/>
              </a:rPr>
              <a:t> to 150 mg every 2 weeks </a:t>
            </a:r>
          </a:p>
          <a:p>
            <a:pPr marL="800100" lvl="1" indent="-342900">
              <a:buClr>
                <a:srgbClr val="54607F"/>
              </a:buClr>
              <a:buFont typeface="Arial Narrow" panose="020B0606020202030204" pitchFamily="34" charset="0"/>
              <a:buChar char="─"/>
            </a:pPr>
            <a:r>
              <a:rPr lang="en-CA" sz="2000" dirty="0">
                <a:solidFill>
                  <a:schemeClr val="tx1">
                    <a:lumMod val="85000"/>
                    <a:lumOff val="15000"/>
                  </a:schemeClr>
                </a:solidFill>
                <a:latin typeface="Arial Narrow" panose="020B0606020202030204" pitchFamily="34" charset="0"/>
                <a:sym typeface="Wingdings" panose="05000000000000000000" pitchFamily="2" charset="2"/>
              </a:rPr>
              <a:t>If LDL-C &lt; 0.4 mmol/L  switched to placebo </a:t>
            </a:r>
          </a:p>
          <a:p>
            <a:pPr marL="800100" lvl="1" indent="-342900">
              <a:buClr>
                <a:srgbClr val="54607F"/>
              </a:buClr>
              <a:buFont typeface="Arial Narrow" panose="020B0606020202030204" pitchFamily="34" charset="0"/>
              <a:buChar char="─"/>
            </a:pPr>
            <a:endParaRPr lang="en-CA" sz="2000" dirty="0">
              <a:solidFill>
                <a:schemeClr val="tx1">
                  <a:lumMod val="85000"/>
                  <a:lumOff val="15000"/>
                </a:schemeClr>
              </a:solidFill>
              <a:latin typeface="Arial Narrow" panose="020B0606020202030204" pitchFamily="34" charset="0"/>
              <a:sym typeface="Wingdings" panose="05000000000000000000" pitchFamily="2" charset="2"/>
            </a:endParaRPr>
          </a:p>
          <a:p>
            <a:pPr marL="342900" indent="-342900">
              <a:buClr>
                <a:srgbClr val="54607F"/>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Median follow-up 2.8 years </a:t>
            </a:r>
            <a:endParaRPr lang="en-CA" sz="2400" b="1" dirty="0">
              <a:solidFill>
                <a:schemeClr val="tx1">
                  <a:lumMod val="75000"/>
                  <a:lumOff val="25000"/>
                </a:schemeClr>
              </a:solidFill>
              <a:latin typeface="Arial Narrow" panose="020B0606020202030204" pitchFamily="34" charset="0"/>
              <a:cs typeface="Agency FB"/>
            </a:endParaRPr>
          </a:p>
          <a:p>
            <a:pPr marL="800100" lvl="1" indent="-342900">
              <a:buClr>
                <a:srgbClr val="54607F"/>
              </a:buClr>
              <a:buFont typeface="Arial Narrow" panose="020B0606020202030204" pitchFamily="34" charset="0"/>
              <a:buChar char="─"/>
            </a:pPr>
            <a:r>
              <a:rPr lang="en-CA" sz="2000" dirty="0">
                <a:solidFill>
                  <a:schemeClr val="tx1">
                    <a:lumMod val="85000"/>
                    <a:lumOff val="15000"/>
                  </a:schemeClr>
                </a:solidFill>
                <a:latin typeface="Arial Narrow" panose="020B0606020202030204" pitchFamily="34" charset="0"/>
              </a:rPr>
              <a:t>On-treatment LDL-C: alirocumab 1.4 mmol/L vs. placebo 2.6 mmol/L</a:t>
            </a:r>
            <a:endParaRPr lang="en-CA" dirty="0">
              <a:solidFill>
                <a:schemeClr val="tx1">
                  <a:lumMod val="85000"/>
                  <a:lumOff val="15000"/>
                </a:schemeClr>
              </a:solidFill>
              <a:latin typeface="Arial Narrow" panose="020B0606020202030204" pitchFamily="34" charset="0"/>
            </a:endParaRPr>
          </a:p>
          <a:p>
            <a:pPr lvl="1">
              <a:buClr>
                <a:srgbClr val="54607F"/>
              </a:buClr>
            </a:pPr>
            <a:endParaRPr lang="en-CA" sz="2000" dirty="0">
              <a:solidFill>
                <a:schemeClr val="tx1">
                  <a:lumMod val="85000"/>
                  <a:lumOff val="15000"/>
                </a:schemeClr>
              </a:solidFill>
              <a:latin typeface="Arial Narrow" panose="020B0606020202030204" pitchFamily="34" charset="0"/>
              <a:sym typeface="Wingdings" panose="05000000000000000000" pitchFamily="2" charset="2"/>
            </a:endParaRPr>
          </a:p>
        </p:txBody>
      </p:sp>
    </p:spTree>
    <p:extLst>
      <p:ext uri="{BB962C8B-B14F-4D97-AF65-F5344CB8AC3E}">
        <p14:creationId xmlns:p14="http://schemas.microsoft.com/office/powerpoint/2010/main" val="3212229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8799" y="275673"/>
            <a:ext cx="9143996" cy="646331"/>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PCSK9 Inhibitors are Efficient at Lowering LDL-C</a:t>
            </a:r>
            <a:endParaRPr kumimoji="0" lang="en-US" sz="32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307" name="Text Box 29">
            <a:extLst>
              <a:ext uri="{FF2B5EF4-FFF2-40B4-BE49-F238E27FC236}">
                <a16:creationId xmlns:a16="http://schemas.microsoft.com/office/drawing/2014/main" id="{F0C218D9-6E4D-4A48-96C7-77B39B38C4B1}"/>
              </a:ext>
            </a:extLst>
          </p:cNvPr>
          <p:cNvSpPr txBox="1">
            <a:spLocks noChangeArrowheads="1"/>
          </p:cNvSpPr>
          <p:nvPr/>
        </p:nvSpPr>
        <p:spPr bwMode="auto">
          <a:xfrm>
            <a:off x="82496" y="6390631"/>
            <a:ext cx="8726037" cy="369332"/>
          </a:xfrm>
          <a:prstGeom prst="rect">
            <a:avLst/>
          </a:prstGeom>
          <a:noFill/>
          <a:ln w="9525">
            <a:noFill/>
            <a:miter lim="800000"/>
            <a:headEnd/>
            <a:tailEnd/>
          </a:ln>
        </p:spPr>
        <p:txBody>
          <a:bodyPr wrap="square">
            <a:spAutoFit/>
          </a:bodyPr>
          <a:lstStyle/>
          <a:p>
            <a:pPr marL="228600" indent="-228600">
              <a:buFont typeface="+mj-lt"/>
              <a:buAutoNum type="alphaLcPeriod"/>
            </a:pPr>
            <a:r>
              <a:rPr lang="nb-NO" sz="900" dirty="0">
                <a:solidFill>
                  <a:srgbClr val="FFFFFF"/>
                </a:solidFill>
                <a:latin typeface="Arial Narrow" pitchFamily="34" charset="0"/>
                <a:cs typeface="Arial" charset="0"/>
              </a:rPr>
              <a:t>Sebatine MS, et al. N Engl J Med. 2017;376:1713-1722</a:t>
            </a:r>
          </a:p>
          <a:p>
            <a:pPr marL="228600" marR="0" lvl="0" indent="-228600" algn="l" defTabSz="457200" rtl="0" eaLnBrk="1" fontAlgn="auto" latinLnBrk="0" hangingPunct="1">
              <a:lnSpc>
                <a:spcPct val="100000"/>
              </a:lnSpc>
              <a:spcBef>
                <a:spcPts val="0"/>
              </a:spcBef>
              <a:spcAft>
                <a:spcPts val="0"/>
              </a:spcAft>
              <a:buClrTx/>
              <a:buSzTx/>
              <a:buFont typeface="+mj-lt"/>
              <a:buAutoNum type="alphaLcPeriod"/>
              <a:tabLst/>
              <a:defRPr/>
            </a:pPr>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Schwartz GG, et al. N Engl J Med. 2018:379:2097-2107</a:t>
            </a:r>
          </a:p>
        </p:txBody>
      </p:sp>
      <p:pic>
        <p:nvPicPr>
          <p:cNvPr id="12" name="Picture 11">
            <a:extLst>
              <a:ext uri="{FF2B5EF4-FFF2-40B4-BE49-F238E27FC236}">
                <a16:creationId xmlns:a16="http://schemas.microsoft.com/office/drawing/2014/main" id="{3FE2C1AB-941D-4383-BAAA-5E6851644B5E}"/>
              </a:ext>
            </a:extLst>
          </p:cNvPr>
          <p:cNvPicPr>
            <a:picLocks noChangeAspect="1"/>
          </p:cNvPicPr>
          <p:nvPr/>
        </p:nvPicPr>
        <p:blipFill>
          <a:blip r:embed="rId4"/>
          <a:stretch>
            <a:fillRect/>
          </a:stretch>
        </p:blipFill>
        <p:spPr>
          <a:xfrm>
            <a:off x="0" y="1693167"/>
            <a:ext cx="9144000" cy="3471666"/>
          </a:xfrm>
          <a:prstGeom prst="rect">
            <a:avLst/>
          </a:prstGeom>
        </p:spPr>
      </p:pic>
    </p:spTree>
    <p:extLst>
      <p:ext uri="{BB962C8B-B14F-4D97-AF65-F5344CB8AC3E}">
        <p14:creationId xmlns:p14="http://schemas.microsoft.com/office/powerpoint/2010/main" val="476450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9400" y="6639"/>
            <a:ext cx="9143998" cy="1200329"/>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600" b="1" i="0" u="sng" strike="noStrike" kern="1200" cap="none" spc="0" normalizeH="0" baseline="0" noProof="0" dirty="0">
                <a:ln>
                  <a:noFill/>
                </a:ln>
                <a:solidFill>
                  <a:prstClr val="white"/>
                </a:solidFill>
                <a:effectLst/>
                <a:uLnTx/>
                <a:uFillTx/>
                <a:latin typeface="Arial Narrow" panose="020B0606020202030204" pitchFamily="34" charset="0"/>
                <a:ea typeface="+mn-ea"/>
                <a:cs typeface="+mn-cs"/>
              </a:rPr>
              <a:t>G</a:t>
            </a: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uideline </a:t>
            </a:r>
            <a:r>
              <a:rPr kumimoji="0" lang="en-CA" sz="3600" b="1" i="0" u="sng" strike="noStrike" kern="1200" cap="none" spc="0" normalizeH="0" baseline="0" noProof="0" dirty="0">
                <a:ln>
                  <a:noFill/>
                </a:ln>
                <a:solidFill>
                  <a:prstClr val="white"/>
                </a:solidFill>
                <a:effectLst/>
                <a:uLnTx/>
                <a:uFillTx/>
                <a:latin typeface="Arial Narrow" panose="020B0606020202030204" pitchFamily="34" charset="0"/>
                <a:ea typeface="+mn-ea"/>
                <a:cs typeface="+mn-cs"/>
              </a:rPr>
              <a:t>O</a:t>
            </a: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riented </a:t>
            </a:r>
            <a:r>
              <a:rPr kumimoji="0" lang="en-CA" sz="3600" b="1" i="0" u="sng" strike="noStrike" kern="1200" cap="none" spc="0" normalizeH="0" baseline="0" noProof="0" dirty="0">
                <a:ln>
                  <a:noFill/>
                </a:ln>
                <a:solidFill>
                  <a:prstClr val="white"/>
                </a:solidFill>
                <a:effectLst/>
                <a:uLnTx/>
                <a:uFillTx/>
                <a:latin typeface="Arial Narrow" panose="020B0606020202030204" pitchFamily="34" charset="0"/>
                <a:ea typeface="+mn-ea"/>
                <a:cs typeface="+mn-cs"/>
              </a:rPr>
              <a:t>A</a:t>
            </a: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pproach to </a:t>
            </a:r>
          </a:p>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600" b="1" i="0" u="sng" strike="noStrike" kern="1200" cap="none" spc="0" normalizeH="0" baseline="0" noProof="0" dirty="0">
                <a:ln>
                  <a:noFill/>
                </a:ln>
                <a:solidFill>
                  <a:prstClr val="white"/>
                </a:solidFill>
                <a:effectLst/>
                <a:uLnTx/>
                <a:uFillTx/>
                <a:latin typeface="Arial Narrow" panose="020B0606020202030204" pitchFamily="34" charset="0"/>
                <a:ea typeface="+mn-ea"/>
                <a:cs typeface="+mn-cs"/>
              </a:rPr>
              <a:t>L</a:t>
            </a: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ipid lowering in Canada (GOAL) </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3" name="Rectangle 22">
            <a:extLst>
              <a:ext uri="{FF2B5EF4-FFF2-40B4-BE49-F238E27FC236}">
                <a16:creationId xmlns:a16="http://schemas.microsoft.com/office/drawing/2014/main" id="{FF921CCC-DBA6-42CB-8083-C2EA9B71A5A9}"/>
              </a:ext>
            </a:extLst>
          </p:cNvPr>
          <p:cNvSpPr/>
          <p:nvPr/>
        </p:nvSpPr>
        <p:spPr>
          <a:xfrm>
            <a:off x="61230" y="1509935"/>
            <a:ext cx="8989621" cy="4370427"/>
          </a:xfrm>
          <a:prstGeom prst="rect">
            <a:avLst/>
          </a:prstGeom>
        </p:spPr>
        <p:txBody>
          <a:bodyPr wrap="square">
            <a:spAutoFit/>
          </a:bodyPr>
          <a:lstStyle/>
          <a:p>
            <a:pPr marL="342900" marR="0" lvl="0" indent="-342900" algn="l" defTabSz="457200" rtl="0" eaLnBrk="1" fontAlgn="auto" latinLnBrk="0" hangingPunct="1">
              <a:lnSpc>
                <a:spcPct val="100000"/>
              </a:lnSpc>
              <a:spcBef>
                <a:spcPts val="0"/>
              </a:spcBef>
              <a:spcAft>
                <a:spcPts val="0"/>
              </a:spcAft>
              <a:buClr>
                <a:srgbClr val="54607F"/>
              </a:buClr>
              <a:buSzTx/>
              <a:buFont typeface="Wingdings" panose="05000000000000000000" pitchFamily="2" charset="2"/>
              <a:buChar char="§"/>
              <a:tabLst/>
              <a:defRPr/>
            </a:pPr>
            <a:r>
              <a:rPr kumimoji="0" lang="en-CA" sz="18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gency FB"/>
              </a:rPr>
              <a:t>The GOAL Program  is an ongoing real-world designed and coordinated by the Canadian Heart Research Centre </a:t>
            </a:r>
          </a:p>
          <a:p>
            <a:pPr marL="342900" marR="0" lvl="0" indent="-342900" algn="l" defTabSz="457200" rtl="0" eaLnBrk="1" fontAlgn="auto" latinLnBrk="0" hangingPunct="1">
              <a:lnSpc>
                <a:spcPct val="100000"/>
              </a:lnSpc>
              <a:spcBef>
                <a:spcPts val="0"/>
              </a:spcBef>
              <a:spcAft>
                <a:spcPts val="0"/>
              </a:spcAft>
              <a:buClr>
                <a:srgbClr val="451C6A"/>
              </a:buClr>
              <a:buSzTx/>
              <a:buFont typeface="Wingdings" panose="05000000000000000000" pitchFamily="2" charset="2"/>
              <a:buChar char="§"/>
              <a:tabLst/>
              <a:defRPr/>
            </a:pPr>
            <a:endParaRPr kumimoji="0" lang="en-CA" sz="18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gency FB"/>
            </a:endParaRPr>
          </a:p>
          <a:p>
            <a:pPr marL="342900" marR="0" lvl="0" indent="-342900" algn="l" defTabSz="457200" rtl="0" eaLnBrk="1" fontAlgn="auto" latinLnBrk="0" hangingPunct="1">
              <a:lnSpc>
                <a:spcPct val="100000"/>
              </a:lnSpc>
              <a:spcBef>
                <a:spcPts val="0"/>
              </a:spcBef>
              <a:spcAft>
                <a:spcPts val="0"/>
              </a:spcAft>
              <a:buClr>
                <a:srgbClr val="54607F"/>
              </a:buClr>
              <a:buSzTx/>
              <a:buFont typeface="Wingdings" panose="05000000000000000000" pitchFamily="2" charset="2"/>
              <a:buChar char="§"/>
              <a:tabLst/>
              <a:defRPr/>
            </a:pPr>
            <a:r>
              <a:rPr kumimoji="0" lang="en-CA" sz="18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The GOAL Program is evaluating the management of patients at high-risk, defined as those with clinical atherosclerotic cardiovascular disease, and an LDL-C &gt;2.0 mmol/L despite maximal tolerated statin therapy</a:t>
            </a:r>
          </a:p>
          <a:p>
            <a:pPr marL="0" marR="0" lvl="0" indent="0" algn="l" defTabSz="457200" rtl="0" eaLnBrk="1" fontAlgn="auto" latinLnBrk="0" hangingPunct="1">
              <a:lnSpc>
                <a:spcPct val="100000"/>
              </a:lnSpc>
              <a:spcBef>
                <a:spcPts val="0"/>
              </a:spcBef>
              <a:spcAft>
                <a:spcPts val="0"/>
              </a:spcAft>
              <a:buClr>
                <a:srgbClr val="451C6A"/>
              </a:buClr>
              <a:buSzTx/>
              <a:buFontTx/>
              <a:buNone/>
              <a:tabLst/>
              <a:defRPr/>
            </a:pPr>
            <a:endParaRPr kumimoji="0" lang="en-CA" sz="18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gency FB"/>
            </a:endParaRPr>
          </a:p>
          <a:p>
            <a:pPr marL="342900" marR="0" lvl="0" indent="-342900" algn="l" defTabSz="457200" rtl="0" eaLnBrk="1" fontAlgn="auto" latinLnBrk="0" hangingPunct="1">
              <a:lnSpc>
                <a:spcPct val="100000"/>
              </a:lnSpc>
              <a:spcBef>
                <a:spcPts val="0"/>
              </a:spcBef>
              <a:spcAft>
                <a:spcPts val="0"/>
              </a:spcAft>
              <a:buClr>
                <a:srgbClr val="54607F"/>
              </a:buClr>
              <a:buSzTx/>
              <a:buFont typeface="Wingdings" panose="05000000000000000000" pitchFamily="2" charset="2"/>
              <a:buChar char="§"/>
              <a:tabLst/>
              <a:defRPr/>
            </a:pPr>
            <a:r>
              <a:rPr kumimoji="0" lang="en-CA" sz="18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The program incorporates a mechanism to support decision making and choice of therapy in order to assist physicians in achieving the Canadian Cardiovascular Society guideline-recommended LDL-C targets in high risk patients.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Agency FB"/>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sng" strike="noStrike" kern="1200" cap="none" spc="0" normalizeH="0" baseline="0" noProof="0" dirty="0">
                <a:ln>
                  <a:noFill/>
                </a:ln>
                <a:solidFill>
                  <a:srgbClr val="54607F"/>
                </a:solidFill>
                <a:effectLst/>
                <a:uLnTx/>
                <a:uFillTx/>
                <a:latin typeface="Arial Narrow" panose="020B0606020202030204" pitchFamily="34" charset="0"/>
                <a:ea typeface="+mn-ea"/>
                <a:cs typeface="Agency FB"/>
              </a:rPr>
              <a:t>The interactive program has 3 distinct components: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Agency FB"/>
            </a:endParaRP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Agency FB"/>
              </a:rPr>
              <a:t>Capture of data as reported by the physician based on LDL-C lowering strategies at each visit.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Agency FB"/>
              </a:rPr>
              <a:t>Feedback on potential opportunities for LDL-C lowering based on CCS guidelines.</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Agency FB"/>
              </a:rPr>
              <a:t>Identification of challenges and reasons faced by physicians (continuation of the care gap).</a:t>
            </a:r>
          </a:p>
        </p:txBody>
      </p:sp>
      <p:pic>
        <p:nvPicPr>
          <p:cNvPr id="24" name="Picture 23">
            <a:extLst>
              <a:ext uri="{FF2B5EF4-FFF2-40B4-BE49-F238E27FC236}">
                <a16:creationId xmlns:a16="http://schemas.microsoft.com/office/drawing/2014/main" id="{0A1C6526-C328-405B-BD90-C004B66A5A95}"/>
              </a:ext>
            </a:extLst>
          </p:cNvPr>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54379" y="6375672"/>
            <a:ext cx="901382" cy="434517"/>
          </a:xfrm>
          <a:prstGeom prst="rect">
            <a:avLst/>
          </a:prstGeom>
        </p:spPr>
      </p:pic>
    </p:spTree>
    <p:extLst>
      <p:ext uri="{BB962C8B-B14F-4D97-AF65-F5344CB8AC3E}">
        <p14:creationId xmlns:p14="http://schemas.microsoft.com/office/powerpoint/2010/main" val="166382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9400" y="49779"/>
            <a:ext cx="9143998" cy="1138773"/>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Real World Data</a:t>
            </a:r>
          </a:p>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GOAL: Baseline Lipid Profile and Management </a:t>
            </a:r>
            <a:endPar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24" name="Picture 23">
            <a:extLst>
              <a:ext uri="{FF2B5EF4-FFF2-40B4-BE49-F238E27FC236}">
                <a16:creationId xmlns:a16="http://schemas.microsoft.com/office/drawing/2014/main" id="{0A1C6526-C328-405B-BD90-C004B66A5A95}"/>
              </a:ext>
            </a:extLst>
          </p:cNvPr>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54379" y="6375672"/>
            <a:ext cx="901382" cy="434517"/>
          </a:xfrm>
          <a:prstGeom prst="rect">
            <a:avLst/>
          </a:prstGeom>
        </p:spPr>
      </p:pic>
      <p:pic>
        <p:nvPicPr>
          <p:cNvPr id="2" name="Picture 1">
            <a:extLst>
              <a:ext uri="{FF2B5EF4-FFF2-40B4-BE49-F238E27FC236}">
                <a16:creationId xmlns:a16="http://schemas.microsoft.com/office/drawing/2014/main" id="{B79AE8AC-8327-4986-9A8A-95E04C2D6C25}"/>
              </a:ext>
            </a:extLst>
          </p:cNvPr>
          <p:cNvPicPr>
            <a:picLocks noChangeAspect="1"/>
          </p:cNvPicPr>
          <p:nvPr/>
        </p:nvPicPr>
        <p:blipFill>
          <a:blip r:embed="rId4"/>
          <a:stretch>
            <a:fillRect/>
          </a:stretch>
        </p:blipFill>
        <p:spPr>
          <a:xfrm>
            <a:off x="261800" y="2648005"/>
            <a:ext cx="4532021" cy="2205657"/>
          </a:xfrm>
          <a:prstGeom prst="rect">
            <a:avLst/>
          </a:prstGeom>
        </p:spPr>
      </p:pic>
      <p:pic>
        <p:nvPicPr>
          <p:cNvPr id="3" name="Picture 2">
            <a:extLst>
              <a:ext uri="{FF2B5EF4-FFF2-40B4-BE49-F238E27FC236}">
                <a16:creationId xmlns:a16="http://schemas.microsoft.com/office/drawing/2014/main" id="{1DCD4273-8E5D-4587-971E-FE7D500173E4}"/>
              </a:ext>
            </a:extLst>
          </p:cNvPr>
          <p:cNvPicPr>
            <a:picLocks noChangeAspect="1"/>
          </p:cNvPicPr>
          <p:nvPr/>
        </p:nvPicPr>
        <p:blipFill>
          <a:blip r:embed="rId5"/>
          <a:stretch>
            <a:fillRect/>
          </a:stretch>
        </p:blipFill>
        <p:spPr>
          <a:xfrm>
            <a:off x="4958899" y="1846174"/>
            <a:ext cx="3812418" cy="3735966"/>
          </a:xfrm>
          <a:prstGeom prst="rect">
            <a:avLst/>
          </a:prstGeom>
        </p:spPr>
      </p:pic>
      <p:sp>
        <p:nvSpPr>
          <p:cNvPr id="13" name="TextBox 12">
            <a:extLst>
              <a:ext uri="{FF2B5EF4-FFF2-40B4-BE49-F238E27FC236}">
                <a16:creationId xmlns:a16="http://schemas.microsoft.com/office/drawing/2014/main" id="{6C1E6345-6F87-40EC-B949-69830CF5CE3A}"/>
              </a:ext>
            </a:extLst>
          </p:cNvPr>
          <p:cNvSpPr txBox="1"/>
          <p:nvPr/>
        </p:nvSpPr>
        <p:spPr>
          <a:xfrm>
            <a:off x="1055761" y="6480453"/>
            <a:ext cx="283513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Narrow"/>
                <a:ea typeface="+mn-ea"/>
                <a:cs typeface="Arial Narrow"/>
              </a:rPr>
              <a:t>April 4, 2019 - data cut CHRC file</a:t>
            </a:r>
          </a:p>
        </p:txBody>
      </p:sp>
      <p:sp>
        <p:nvSpPr>
          <p:cNvPr id="14" name="Rectangle 13">
            <a:extLst>
              <a:ext uri="{FF2B5EF4-FFF2-40B4-BE49-F238E27FC236}">
                <a16:creationId xmlns:a16="http://schemas.microsoft.com/office/drawing/2014/main" id="{9895861C-021A-481F-BE4C-EC15D85686F3}"/>
              </a:ext>
            </a:extLst>
          </p:cNvPr>
          <p:cNvSpPr/>
          <p:nvPr/>
        </p:nvSpPr>
        <p:spPr>
          <a:xfrm>
            <a:off x="261799" y="1997386"/>
            <a:ext cx="4532021" cy="439472"/>
          </a:xfrm>
          <a:prstGeom prst="rect">
            <a:avLst/>
          </a:prstGeom>
          <a:no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a:ln>
                  <a:noFill/>
                </a:ln>
                <a:solidFill>
                  <a:srgbClr val="54607F"/>
                </a:solidFill>
                <a:effectLst/>
                <a:uLnTx/>
                <a:uFillTx/>
                <a:latin typeface="Arial Narrow"/>
                <a:ea typeface="+mn-ea"/>
                <a:cs typeface="Arial Narrow"/>
              </a:rPr>
              <a:t>N = </a:t>
            </a:r>
            <a:r>
              <a:rPr kumimoji="0" lang="en-US" sz="2400" b="1" i="0" u="none" strike="noStrike" kern="0" cap="none" spc="0" normalizeH="0" baseline="0" noProof="0" dirty="0">
                <a:ln>
                  <a:noFill/>
                </a:ln>
                <a:solidFill>
                  <a:srgbClr val="54607F"/>
                </a:solidFill>
                <a:effectLst/>
                <a:uLnTx/>
                <a:uFillTx/>
                <a:latin typeface="Arial Narrow" panose="020B0606020202030204" pitchFamily="34" charset="0"/>
                <a:ea typeface="+mn-ea"/>
                <a:cs typeface="+mn-cs"/>
                <a:sym typeface="CommonBullets" pitchFamily="34" charset="2"/>
              </a:rPr>
              <a:t>2,024</a:t>
            </a:r>
            <a:endParaRPr kumimoji="0" lang="en-CA" sz="2400" b="1" i="0" u="none" strike="noStrike" kern="0" cap="none" spc="0" normalizeH="0" baseline="0" noProof="0" dirty="0">
              <a:ln>
                <a:noFill/>
              </a:ln>
              <a:solidFill>
                <a:srgbClr val="54607F"/>
              </a:solidFill>
              <a:effectLst/>
              <a:uLnTx/>
              <a:uFillTx/>
              <a:latin typeface="Arial Narrow"/>
              <a:ea typeface="+mn-ea"/>
              <a:cs typeface="Arial Narrow"/>
            </a:endParaRPr>
          </a:p>
        </p:txBody>
      </p:sp>
    </p:spTree>
    <p:extLst>
      <p:ext uri="{BB962C8B-B14F-4D97-AF65-F5344CB8AC3E}">
        <p14:creationId xmlns:p14="http://schemas.microsoft.com/office/powerpoint/2010/main" val="275041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9400" y="-12141"/>
            <a:ext cx="9143998" cy="1261884"/>
          </a:xfrm>
          <a:prstGeom prst="rect">
            <a:avLst/>
          </a:prstGeom>
          <a:noFill/>
        </p:spPr>
        <p:txBody>
          <a:bodyPr wrap="square" rtlCol="0">
            <a:spAutoFit/>
          </a:bodyPr>
          <a:lstStyle/>
          <a:p>
            <a:pPr algn="ctr" defTabSz="342991">
              <a:defRPr/>
            </a:pPr>
            <a:r>
              <a:rPr lang="en-CA" sz="4000" b="1" dirty="0">
                <a:solidFill>
                  <a:prstClr val="white"/>
                </a:solidFill>
                <a:latin typeface="Arial Narrow" panose="020B0606020202030204" pitchFamily="34" charset="0"/>
              </a:rPr>
              <a:t>Real World Data</a:t>
            </a:r>
          </a:p>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GOAL: Additional Lipid Modifying Therapy</a:t>
            </a:r>
          </a:p>
        </p:txBody>
      </p:sp>
      <p:pic>
        <p:nvPicPr>
          <p:cNvPr id="24" name="Picture 23">
            <a:extLst>
              <a:ext uri="{FF2B5EF4-FFF2-40B4-BE49-F238E27FC236}">
                <a16:creationId xmlns:a16="http://schemas.microsoft.com/office/drawing/2014/main" id="{0A1C6526-C328-405B-BD90-C004B66A5A95}"/>
              </a:ext>
            </a:extLst>
          </p:cNvPr>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54379" y="6375672"/>
            <a:ext cx="901382" cy="434517"/>
          </a:xfrm>
          <a:prstGeom prst="rect">
            <a:avLst/>
          </a:prstGeom>
        </p:spPr>
      </p:pic>
      <p:sp>
        <p:nvSpPr>
          <p:cNvPr id="13" name="TextBox 12">
            <a:extLst>
              <a:ext uri="{FF2B5EF4-FFF2-40B4-BE49-F238E27FC236}">
                <a16:creationId xmlns:a16="http://schemas.microsoft.com/office/drawing/2014/main" id="{6C1E6345-6F87-40EC-B949-69830CF5CE3A}"/>
              </a:ext>
            </a:extLst>
          </p:cNvPr>
          <p:cNvSpPr txBox="1"/>
          <p:nvPr/>
        </p:nvSpPr>
        <p:spPr>
          <a:xfrm>
            <a:off x="1055761" y="6480453"/>
            <a:ext cx="283513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Narrow"/>
                <a:ea typeface="+mn-ea"/>
                <a:cs typeface="Arial Narrow"/>
              </a:rPr>
              <a:t>April 4, 2019 - data cut CHRC file</a:t>
            </a:r>
          </a:p>
        </p:txBody>
      </p:sp>
      <p:graphicFrame>
        <p:nvGraphicFramePr>
          <p:cNvPr id="16" name="Chart 15">
            <a:extLst>
              <a:ext uri="{FF2B5EF4-FFF2-40B4-BE49-F238E27FC236}">
                <a16:creationId xmlns:a16="http://schemas.microsoft.com/office/drawing/2014/main" id="{25A49EB7-F9EB-46A2-AFA2-E57054CB23A2}"/>
              </a:ext>
            </a:extLst>
          </p:cNvPr>
          <p:cNvGraphicFramePr/>
          <p:nvPr/>
        </p:nvGraphicFramePr>
        <p:xfrm>
          <a:off x="1055761" y="1479493"/>
          <a:ext cx="7371976" cy="4412627"/>
        </p:xfrm>
        <a:graphic>
          <a:graphicData uri="http://schemas.openxmlformats.org/drawingml/2006/chart">
            <c:chart xmlns:c="http://schemas.openxmlformats.org/drawingml/2006/chart" xmlns:r="http://schemas.openxmlformats.org/officeDocument/2006/relationships" r:id="rId4"/>
          </a:graphicData>
        </a:graphic>
      </p:graphicFrame>
      <p:sp>
        <p:nvSpPr>
          <p:cNvPr id="17" name="TextBox 16">
            <a:extLst>
              <a:ext uri="{FF2B5EF4-FFF2-40B4-BE49-F238E27FC236}">
                <a16:creationId xmlns:a16="http://schemas.microsoft.com/office/drawing/2014/main" id="{BCC68990-3AA4-42A3-9352-C1DB72DFA0A8}"/>
              </a:ext>
            </a:extLst>
          </p:cNvPr>
          <p:cNvSpPr txBox="1"/>
          <p:nvPr/>
        </p:nvSpPr>
        <p:spPr>
          <a:xfrm rot="16200000">
            <a:off x="-84827" y="3679613"/>
            <a:ext cx="184918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of Patients</a:t>
            </a:r>
            <a:endPar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8" name="TextBox 17">
            <a:extLst>
              <a:ext uri="{FF2B5EF4-FFF2-40B4-BE49-F238E27FC236}">
                <a16:creationId xmlns:a16="http://schemas.microsoft.com/office/drawing/2014/main" id="{46E98BF0-951D-4E09-B1D6-6097C5538E17}"/>
              </a:ext>
            </a:extLst>
          </p:cNvPr>
          <p:cNvSpPr txBox="1"/>
          <p:nvPr/>
        </p:nvSpPr>
        <p:spPr>
          <a:xfrm>
            <a:off x="154379" y="5996901"/>
            <a:ext cx="237744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30000" noProof="0" dirty="0">
                <a:ln>
                  <a:noFill/>
                </a:ln>
                <a:solidFill>
                  <a:prstClr val="black">
                    <a:lumMod val="75000"/>
                    <a:lumOff val="25000"/>
                  </a:prstClr>
                </a:solidFill>
                <a:effectLst/>
                <a:uLnTx/>
                <a:uFillTx/>
                <a:latin typeface="Arial Narrow"/>
                <a:ea typeface="+mn-ea"/>
                <a:cs typeface="+mn-cs"/>
              </a:rPr>
              <a:t>+ </a:t>
            </a:r>
            <a:r>
              <a:rPr kumimoji="0" lang="en-CA" sz="1200" b="1" i="0" u="none" strike="noStrike" kern="1200" cap="none" spc="0" normalizeH="0" baseline="0" noProof="0" dirty="0">
                <a:ln>
                  <a:noFill/>
                </a:ln>
                <a:solidFill>
                  <a:prstClr val="black">
                    <a:lumMod val="75000"/>
                    <a:lumOff val="25000"/>
                  </a:prstClr>
                </a:solidFill>
                <a:effectLst/>
                <a:uLnTx/>
                <a:uFillTx/>
                <a:latin typeface="Arial Narrow"/>
                <a:ea typeface="+mn-ea"/>
                <a:cs typeface="+mn-cs"/>
              </a:rPr>
              <a:t>≥6 weeks post Visit 2</a:t>
            </a:r>
            <a:endParaRPr kumimoji="0" lang="en-US" sz="1200" b="1" i="0" u="none" strike="noStrike" kern="1200" cap="none" spc="0" normalizeH="0" baseline="30000" noProof="0" dirty="0">
              <a:ln>
                <a:noFill/>
              </a:ln>
              <a:solidFill>
                <a:prstClr val="black">
                  <a:lumMod val="75000"/>
                  <a:lumOff val="25000"/>
                </a:prstClr>
              </a:solidFill>
              <a:effectLst/>
              <a:uLnTx/>
              <a:uFillTx/>
              <a:latin typeface="Arial Narrow"/>
              <a:ea typeface="+mn-ea"/>
              <a:cs typeface="+mn-cs"/>
            </a:endParaRPr>
          </a:p>
        </p:txBody>
      </p:sp>
    </p:spTree>
    <p:extLst>
      <p:ext uri="{BB962C8B-B14F-4D97-AF65-F5344CB8AC3E}">
        <p14:creationId xmlns:p14="http://schemas.microsoft.com/office/powerpoint/2010/main" val="38821424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9400" y="62024"/>
            <a:ext cx="9143998" cy="1138773"/>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lang="en-CA" sz="3600" b="1" dirty="0">
                <a:solidFill>
                  <a:prstClr val="white"/>
                </a:solidFill>
                <a:latin typeface="Arial Narrow" panose="020B0606020202030204" pitchFamily="34" charset="0"/>
              </a:rPr>
              <a:t>Real World Data</a:t>
            </a:r>
            <a:endParaRPr kumimoji="0" lang="en-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GOAL - </a:t>
            </a: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of Patients Achieving LDL-C Target*</a:t>
            </a:r>
          </a:p>
        </p:txBody>
      </p:sp>
      <p:pic>
        <p:nvPicPr>
          <p:cNvPr id="24" name="Picture 23">
            <a:extLst>
              <a:ext uri="{FF2B5EF4-FFF2-40B4-BE49-F238E27FC236}">
                <a16:creationId xmlns:a16="http://schemas.microsoft.com/office/drawing/2014/main" id="{0A1C6526-C328-405B-BD90-C004B66A5A95}"/>
              </a:ext>
            </a:extLst>
          </p:cNvPr>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54379" y="6375672"/>
            <a:ext cx="901382" cy="434517"/>
          </a:xfrm>
          <a:prstGeom prst="rect">
            <a:avLst/>
          </a:prstGeom>
        </p:spPr>
      </p:pic>
      <p:sp>
        <p:nvSpPr>
          <p:cNvPr id="13" name="TextBox 12">
            <a:extLst>
              <a:ext uri="{FF2B5EF4-FFF2-40B4-BE49-F238E27FC236}">
                <a16:creationId xmlns:a16="http://schemas.microsoft.com/office/drawing/2014/main" id="{6C1E6345-6F87-40EC-B949-69830CF5CE3A}"/>
              </a:ext>
            </a:extLst>
          </p:cNvPr>
          <p:cNvSpPr txBox="1"/>
          <p:nvPr/>
        </p:nvSpPr>
        <p:spPr>
          <a:xfrm>
            <a:off x="1055761" y="6480453"/>
            <a:ext cx="2835137"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Narrow"/>
                <a:ea typeface="+mn-ea"/>
                <a:cs typeface="Arial Narrow"/>
              </a:rPr>
              <a:t>April 4, 2019 - data cut CHRC file</a:t>
            </a:r>
          </a:p>
        </p:txBody>
      </p:sp>
      <p:graphicFrame>
        <p:nvGraphicFramePr>
          <p:cNvPr id="16" name="Chart 15">
            <a:extLst>
              <a:ext uri="{FF2B5EF4-FFF2-40B4-BE49-F238E27FC236}">
                <a16:creationId xmlns:a16="http://schemas.microsoft.com/office/drawing/2014/main" id="{25A49EB7-F9EB-46A2-AFA2-E57054CB23A2}"/>
              </a:ext>
            </a:extLst>
          </p:cNvPr>
          <p:cNvGraphicFramePr/>
          <p:nvPr/>
        </p:nvGraphicFramePr>
        <p:xfrm>
          <a:off x="1055761" y="1479493"/>
          <a:ext cx="7371976" cy="4412627"/>
        </p:xfrm>
        <a:graphic>
          <a:graphicData uri="http://schemas.openxmlformats.org/drawingml/2006/chart">
            <c:chart xmlns:c="http://schemas.openxmlformats.org/drawingml/2006/chart" xmlns:r="http://schemas.openxmlformats.org/officeDocument/2006/relationships" r:id="rId4"/>
          </a:graphicData>
        </a:graphic>
      </p:graphicFrame>
      <p:sp>
        <p:nvSpPr>
          <p:cNvPr id="17" name="TextBox 16">
            <a:extLst>
              <a:ext uri="{FF2B5EF4-FFF2-40B4-BE49-F238E27FC236}">
                <a16:creationId xmlns:a16="http://schemas.microsoft.com/office/drawing/2014/main" id="{BCC68990-3AA4-42A3-9352-C1DB72DFA0A8}"/>
              </a:ext>
            </a:extLst>
          </p:cNvPr>
          <p:cNvSpPr txBox="1"/>
          <p:nvPr/>
        </p:nvSpPr>
        <p:spPr>
          <a:xfrm rot="16200000">
            <a:off x="-84827" y="3679613"/>
            <a:ext cx="184918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of Patients</a:t>
            </a:r>
            <a:endParaRPr kumimoji="0" lang="en-US" sz="1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8" name="TextBox 17">
            <a:extLst>
              <a:ext uri="{FF2B5EF4-FFF2-40B4-BE49-F238E27FC236}">
                <a16:creationId xmlns:a16="http://schemas.microsoft.com/office/drawing/2014/main" id="{46E98BF0-951D-4E09-B1D6-6097C5538E17}"/>
              </a:ext>
            </a:extLst>
          </p:cNvPr>
          <p:cNvSpPr txBox="1"/>
          <p:nvPr/>
        </p:nvSpPr>
        <p:spPr>
          <a:xfrm>
            <a:off x="154378" y="5996901"/>
            <a:ext cx="525133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black">
                    <a:lumMod val="75000"/>
                    <a:lumOff val="25000"/>
                  </a:prstClr>
                </a:solidFill>
                <a:effectLst/>
                <a:uLnTx/>
                <a:uFillTx/>
                <a:latin typeface="Arial Narrow"/>
                <a:ea typeface="+mn-ea"/>
                <a:cs typeface="+mn-cs"/>
              </a:rPr>
              <a:t>* ≤2.0 mmol/L by Canadian Cardiovascular Society Guideline Recommendations</a:t>
            </a:r>
            <a:endParaRPr kumimoji="0" lang="en-US" sz="1100" b="1" i="0" u="none" strike="noStrike" kern="1200" cap="none" spc="0" normalizeH="0" baseline="0" noProof="0" dirty="0">
              <a:ln>
                <a:noFill/>
              </a:ln>
              <a:solidFill>
                <a:prstClr val="black">
                  <a:lumMod val="75000"/>
                  <a:lumOff val="25000"/>
                </a:prstClr>
              </a:solidFill>
              <a:effectLst/>
              <a:uLnTx/>
              <a:uFillTx/>
              <a:latin typeface="Arial Narrow"/>
              <a:ea typeface="+mn-ea"/>
              <a:cs typeface="+mn-cs"/>
            </a:endParaRPr>
          </a:p>
        </p:txBody>
      </p:sp>
    </p:spTree>
    <p:extLst>
      <p:ext uri="{BB962C8B-B14F-4D97-AF65-F5344CB8AC3E}">
        <p14:creationId xmlns:p14="http://schemas.microsoft.com/office/powerpoint/2010/main" val="804558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313763" y="133022"/>
            <a:ext cx="8659905" cy="707886"/>
          </a:xfrm>
          <a:prstGeom prst="rect">
            <a:avLst/>
          </a:prstGeom>
          <a:noFill/>
        </p:spPr>
        <p:txBody>
          <a:bodyPr wrap="square" rtlCol="0">
            <a:spAutoFit/>
          </a:bodyPr>
          <a:lstStyle/>
          <a:p>
            <a:pPr lvl="0" algn="ctr"/>
            <a:r>
              <a:rPr lang="en-CA" sz="4000" b="1" dirty="0">
                <a:solidFill>
                  <a:prstClr val="white"/>
                </a:solidFill>
                <a:latin typeface="Arial Narrow" panose="020B0606020202030204" pitchFamily="34" charset="0"/>
              </a:rPr>
              <a:t>Program Development</a:t>
            </a:r>
          </a:p>
        </p:txBody>
      </p:sp>
      <p:sp>
        <p:nvSpPr>
          <p:cNvPr id="10" name="Content Placeholder 2">
            <a:extLst>
              <a:ext uri="{FF2B5EF4-FFF2-40B4-BE49-F238E27FC236}">
                <a16:creationId xmlns:a16="http://schemas.microsoft.com/office/drawing/2014/main" id="{484D7C1C-B21B-4CDB-B6E4-04AEC3F0DC43}"/>
              </a:ext>
            </a:extLst>
          </p:cNvPr>
          <p:cNvSpPr txBox="1">
            <a:spLocks/>
          </p:cNvSpPr>
          <p:nvPr/>
        </p:nvSpPr>
        <p:spPr>
          <a:xfrm>
            <a:off x="0" y="1440297"/>
            <a:ext cx="9118636" cy="14115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nSpc>
                <a:spcPct val="100000"/>
              </a:lnSpc>
            </a:pPr>
            <a:r>
              <a:rPr lang="en-CA" sz="2800" b="1" dirty="0">
                <a:solidFill>
                  <a:schemeClr val="tx1">
                    <a:lumMod val="85000"/>
                    <a:lumOff val="15000"/>
                  </a:schemeClr>
                </a:solidFill>
                <a:latin typeface="Arial Narrow" panose="020B0606020202030204" pitchFamily="34" charset="0"/>
                <a:ea typeface="Calibri"/>
                <a:cs typeface="Lato"/>
              </a:rPr>
              <a:t>This program was planned by the Canadian Heart Research Centre, a not-for-profit academic organization to achieve scientific integrity, objectivity, and balance. </a:t>
            </a:r>
          </a:p>
        </p:txBody>
      </p:sp>
      <p:sp>
        <p:nvSpPr>
          <p:cNvPr id="12" name="Rectangle 11">
            <a:extLst>
              <a:ext uri="{FF2B5EF4-FFF2-40B4-BE49-F238E27FC236}">
                <a16:creationId xmlns:a16="http://schemas.microsoft.com/office/drawing/2014/main" id="{43022AED-6A62-43E8-A26C-60E096A9D4E4}"/>
              </a:ext>
            </a:extLst>
          </p:cNvPr>
          <p:cNvSpPr/>
          <p:nvPr/>
        </p:nvSpPr>
        <p:spPr>
          <a:xfrm>
            <a:off x="0" y="5072972"/>
            <a:ext cx="9144000" cy="338554"/>
          </a:xfrm>
          <a:prstGeom prst="rect">
            <a:avLst/>
          </a:prstGeom>
        </p:spPr>
        <p:txBody>
          <a:bodyPr wrap="square">
            <a:spAutoFit/>
          </a:bodyPr>
          <a:lstStyle/>
          <a:p>
            <a:pPr algn="ctr"/>
            <a:r>
              <a:rPr lang="en-CA" sz="1600" b="1" dirty="0">
                <a:solidFill>
                  <a:srgbClr val="414B67"/>
                </a:solidFill>
                <a:latin typeface="Arial Narrow" panose="020B0606020202030204" pitchFamily="34" charset="0"/>
                <a:cs typeface="Lato"/>
              </a:rPr>
              <a:t>This program has received an educational grant and in-kind support from Amgen Canada</a:t>
            </a:r>
          </a:p>
        </p:txBody>
      </p:sp>
      <p:pic>
        <p:nvPicPr>
          <p:cNvPr id="13" name="Picture 12" descr="CHRC logo_with text.psd">
            <a:extLst>
              <a:ext uri="{FF2B5EF4-FFF2-40B4-BE49-F238E27FC236}">
                <a16:creationId xmlns:a16="http://schemas.microsoft.com/office/drawing/2014/main" id="{64EEFC22-CDB3-4DFC-933E-1F113280D078}"/>
              </a:ext>
            </a:extLst>
          </p:cNvPr>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391262" y="3117835"/>
            <a:ext cx="2336112" cy="14926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31190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325078"/>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323812"/>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8462" y="46014"/>
            <a:ext cx="9143998" cy="1261884"/>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Real World Data:</a:t>
            </a:r>
          </a:p>
          <a:p>
            <a:pPr lvl="0" algn="ctr" defTabSz="342991">
              <a:defRPr/>
            </a:pPr>
            <a:r>
              <a:rPr lang="en-US" sz="2400" b="1" dirty="0">
                <a:solidFill>
                  <a:prstClr val="white"/>
                </a:solidFill>
                <a:latin typeface="Arial Narrow" panose="020B0606020202030204" pitchFamily="34" charset="0"/>
              </a:rPr>
              <a:t>Treatment and LDL-C Management in Patients Diagnosed with Clinical Atherosclerotic Cardiovascular Disease in Alberta</a:t>
            </a:r>
          </a:p>
        </p:txBody>
      </p:sp>
      <p:graphicFrame>
        <p:nvGraphicFramePr>
          <p:cNvPr id="15" name="Chart 14">
            <a:extLst>
              <a:ext uri="{FF2B5EF4-FFF2-40B4-BE49-F238E27FC236}">
                <a16:creationId xmlns:a16="http://schemas.microsoft.com/office/drawing/2014/main" id="{E1EEB166-9974-4BCF-893B-9CC6772B83EB}"/>
              </a:ext>
            </a:extLst>
          </p:cNvPr>
          <p:cNvGraphicFramePr/>
          <p:nvPr>
            <p:extLst>
              <p:ext uri="{D42A27DB-BD31-4B8C-83A1-F6EECF244321}">
                <p14:modId xmlns:p14="http://schemas.microsoft.com/office/powerpoint/2010/main" val="4287651930"/>
              </p:ext>
            </p:extLst>
          </p:nvPr>
        </p:nvGraphicFramePr>
        <p:xfrm>
          <a:off x="4419283" y="2007185"/>
          <a:ext cx="4836884" cy="4119308"/>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a:extLst>
              <a:ext uri="{FF2B5EF4-FFF2-40B4-BE49-F238E27FC236}">
                <a16:creationId xmlns:a16="http://schemas.microsoft.com/office/drawing/2014/main" id="{64A657AD-C973-42E4-BCAE-3692529D05D5}"/>
              </a:ext>
            </a:extLst>
          </p:cNvPr>
          <p:cNvSpPr/>
          <p:nvPr/>
        </p:nvSpPr>
        <p:spPr>
          <a:xfrm>
            <a:off x="4419283" y="1509203"/>
            <a:ext cx="4572000" cy="338554"/>
          </a:xfrm>
          <a:prstGeom prst="rect">
            <a:avLst/>
          </a:prstGeom>
        </p:spPr>
        <p:txBody>
          <a:bodyPr>
            <a:spAutoFit/>
          </a:bodyPr>
          <a:lstStyle/>
          <a:p>
            <a:pPr algn="ctr"/>
            <a:r>
              <a:rPr lang="en-CA" sz="1600" b="1" dirty="0">
                <a:solidFill>
                  <a:schemeClr val="tx1">
                    <a:lumMod val="75000"/>
                    <a:lumOff val="25000"/>
                  </a:schemeClr>
                </a:solidFill>
                <a:latin typeface="Arial Narrow" panose="020B0606020202030204" pitchFamily="34" charset="0"/>
              </a:rPr>
              <a:t>LDL-C levels pre-and-post PCSK9 inhibitor treatment</a:t>
            </a:r>
            <a:endParaRPr lang="en-CA" sz="1600" dirty="0">
              <a:solidFill>
                <a:schemeClr val="tx1">
                  <a:lumMod val="75000"/>
                  <a:lumOff val="25000"/>
                </a:schemeClr>
              </a:solidFill>
              <a:latin typeface="Arial Narrow" panose="020B0606020202030204" pitchFamily="34" charset="0"/>
            </a:endParaRPr>
          </a:p>
        </p:txBody>
      </p:sp>
      <p:sp>
        <p:nvSpPr>
          <p:cNvPr id="22" name="TextBox 21">
            <a:extLst>
              <a:ext uri="{FF2B5EF4-FFF2-40B4-BE49-F238E27FC236}">
                <a16:creationId xmlns:a16="http://schemas.microsoft.com/office/drawing/2014/main" id="{32BDBF20-314B-4E68-B60F-D9D6C9378E78}"/>
              </a:ext>
            </a:extLst>
          </p:cNvPr>
          <p:cNvSpPr txBox="1"/>
          <p:nvPr/>
        </p:nvSpPr>
        <p:spPr>
          <a:xfrm>
            <a:off x="340755" y="2294303"/>
            <a:ext cx="3838117" cy="1323439"/>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
                <a:srgbClr val="54607F"/>
              </a:buClr>
              <a:buSzTx/>
              <a:buFont typeface="Wingdings" panose="05000000000000000000" pitchFamily="2" charset="2"/>
              <a:buChar char="§"/>
              <a:tabLst/>
              <a:defRPr/>
            </a:pPr>
            <a:r>
              <a:rPr kumimoji="0" lang="en-CA" sz="2000" b="1" i="0" u="none" strike="noStrike" kern="120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Among  82 patients who received PCSK9 inhibitors, n = 41 had pre- and post-treatment LDL-C tests</a:t>
            </a:r>
          </a:p>
          <a:p>
            <a:pPr marR="0" lvl="0" algn="l" defTabSz="914400" rtl="0" eaLnBrk="1" fontAlgn="base" latinLnBrk="0" hangingPunct="1">
              <a:lnSpc>
                <a:spcPct val="100000"/>
              </a:lnSpc>
              <a:spcBef>
                <a:spcPct val="0"/>
              </a:spcBef>
              <a:spcAft>
                <a:spcPct val="0"/>
              </a:spcAft>
              <a:buClr>
                <a:srgbClr val="0063C3"/>
              </a:buClr>
              <a:buSzTx/>
              <a:tabLst/>
              <a:defRPr/>
            </a:pPr>
            <a:endParaRPr kumimoji="0" lang="en-CA" sz="2000" b="1" i="0" u="none" strike="noStrike" kern="1200" cap="none" spc="0" normalizeH="0" baseline="0" noProof="0" dirty="0">
              <a:ln>
                <a:noFill/>
              </a:ln>
              <a:solidFill>
                <a:srgbClr val="000000"/>
              </a:solidFill>
              <a:effectLst/>
              <a:uLnTx/>
              <a:uFillTx/>
              <a:latin typeface="Arial"/>
              <a:ea typeface="ＭＳ Ｐゴシック" pitchFamily="34" charset="-128"/>
            </a:endParaRPr>
          </a:p>
        </p:txBody>
      </p:sp>
      <p:sp>
        <p:nvSpPr>
          <p:cNvPr id="23" name="TextBox 22">
            <a:extLst>
              <a:ext uri="{FF2B5EF4-FFF2-40B4-BE49-F238E27FC236}">
                <a16:creationId xmlns:a16="http://schemas.microsoft.com/office/drawing/2014/main" id="{FC774F1F-D6E9-4490-887B-BF68B989B64F}"/>
              </a:ext>
            </a:extLst>
          </p:cNvPr>
          <p:cNvSpPr txBox="1"/>
          <p:nvPr/>
        </p:nvSpPr>
        <p:spPr>
          <a:xfrm>
            <a:off x="316282" y="3756687"/>
            <a:ext cx="3838117" cy="1015663"/>
          </a:xfrm>
          <a:prstGeom prst="rect">
            <a:avLst/>
          </a:prstGeom>
          <a:solidFill>
            <a:srgbClr val="D2EEFA"/>
          </a:solidFill>
        </p:spPr>
        <p:txBody>
          <a:bodyPr wrap="square" rtlCol="0">
            <a:spAutoFit/>
          </a:bodyPr>
          <a:lstStyle/>
          <a:p>
            <a:pPr marL="285750" lvl="0" indent="-285750" defTabSz="914400" fontAlgn="base">
              <a:spcBef>
                <a:spcPct val="0"/>
              </a:spcBef>
              <a:spcAft>
                <a:spcPct val="0"/>
              </a:spcAft>
              <a:buClr>
                <a:srgbClr val="54607F"/>
              </a:buClr>
              <a:buFont typeface="Wingdings" panose="05000000000000000000" pitchFamily="2" charset="2"/>
              <a:buChar char="§"/>
              <a:defRPr/>
            </a:pPr>
            <a:r>
              <a:rPr lang="en-US" sz="2000" b="1" dirty="0">
                <a:solidFill>
                  <a:srgbClr val="000000"/>
                </a:solidFill>
                <a:latin typeface="Arial Narrow" panose="020B0606020202030204" pitchFamily="34" charset="0"/>
                <a:ea typeface="ＭＳ Ｐゴシック" pitchFamily="34" charset="-128"/>
              </a:rPr>
              <a:t>In these patients, mean LDL-C decreased from 2.5 ± 1.3 mmol/L to 1.3 ± 1.2 mmol/L</a:t>
            </a:r>
          </a:p>
        </p:txBody>
      </p:sp>
      <p:sp>
        <p:nvSpPr>
          <p:cNvPr id="14" name="TextBox 13">
            <a:extLst>
              <a:ext uri="{FF2B5EF4-FFF2-40B4-BE49-F238E27FC236}">
                <a16:creationId xmlns:a16="http://schemas.microsoft.com/office/drawing/2014/main" id="{956CC04D-EA04-4567-8F61-D0B891A7094D}"/>
              </a:ext>
            </a:extLst>
          </p:cNvPr>
          <p:cNvSpPr txBox="1"/>
          <p:nvPr/>
        </p:nvSpPr>
        <p:spPr>
          <a:xfrm>
            <a:off x="6361012" y="2294303"/>
            <a:ext cx="2245106" cy="523220"/>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Mean (SD) days between tests: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48.5 </a:t>
            </a:r>
            <a:r>
              <a:rPr kumimoji="0" lang="en-US" sz="12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Calibri" panose="020F0502020204030204" pitchFamily="34" charset="0"/>
              </a:rPr>
              <a:t>±</a:t>
            </a:r>
            <a:r>
              <a:rPr kumimoji="0" lang="en-US" sz="1400" b="1" i="0" u="none" strike="noStrike" kern="0" cap="none" spc="0" normalizeH="0" baseline="0" noProof="0" dirty="0">
                <a:ln>
                  <a:noFill/>
                </a:ln>
                <a:solidFill>
                  <a:srgbClr val="000000"/>
                </a:solidFill>
                <a:effectLst/>
                <a:uLnTx/>
                <a:uFillTx/>
                <a:latin typeface="Arial Narrow" panose="020B0606020202030204" pitchFamily="34" charset="0"/>
                <a:ea typeface="ＭＳ Ｐゴシック" pitchFamily="34" charset="-128"/>
              </a:rPr>
              <a:t> 45.5 days</a:t>
            </a:r>
          </a:p>
        </p:txBody>
      </p:sp>
      <p:sp>
        <p:nvSpPr>
          <p:cNvPr id="25" name="TextBox 24">
            <a:extLst>
              <a:ext uri="{FF2B5EF4-FFF2-40B4-BE49-F238E27FC236}">
                <a16:creationId xmlns:a16="http://schemas.microsoft.com/office/drawing/2014/main" id="{4E3EFA3A-BC7F-45F5-97B9-76F64D13A917}"/>
              </a:ext>
            </a:extLst>
          </p:cNvPr>
          <p:cNvSpPr txBox="1"/>
          <p:nvPr/>
        </p:nvSpPr>
        <p:spPr>
          <a:xfrm>
            <a:off x="4668284" y="3687178"/>
            <a:ext cx="2245106" cy="307777"/>
          </a:xfrm>
          <a:prstGeom prst="rect">
            <a:avLst/>
          </a:prstGeom>
          <a:noFill/>
        </p:spPr>
        <p:txBody>
          <a:bodyPr wrap="square" rtlCol="0">
            <a:spAutoFit/>
          </a:bodyPr>
          <a:lstStyle/>
          <a:p>
            <a:pPr lvl="0" algn="ctr" defTabSz="914400" fontAlgn="base">
              <a:spcBef>
                <a:spcPct val="0"/>
              </a:spcBef>
              <a:spcAft>
                <a:spcPct val="0"/>
              </a:spcAft>
              <a:defRPr/>
            </a:pPr>
            <a:r>
              <a:rPr kumimoji="0" lang="en-US" sz="1400" b="1" i="0" u="none" strike="noStrike" kern="0" cap="none" spc="0" normalizeH="0" baseline="0" noProof="0" dirty="0">
                <a:ln>
                  <a:noFill/>
                </a:ln>
                <a:solidFill>
                  <a:schemeClr val="bg1"/>
                </a:solidFill>
                <a:effectLst/>
                <a:uLnTx/>
                <a:uFillTx/>
                <a:latin typeface="Arial Narrow" panose="020B0606020202030204" pitchFamily="34" charset="0"/>
                <a:ea typeface="ＭＳ Ｐゴシック" pitchFamily="34" charset="-128"/>
              </a:rPr>
              <a:t>2.5 </a:t>
            </a:r>
            <a:r>
              <a:rPr lang="en-US" sz="1400" b="1" kern="0" dirty="0">
                <a:solidFill>
                  <a:schemeClr val="bg1"/>
                </a:solidFill>
                <a:latin typeface="Arial Narrow" panose="020B0606020202030204" pitchFamily="34" charset="0"/>
                <a:ea typeface="ＭＳ Ｐゴシック" pitchFamily="34" charset="-128"/>
                <a:cs typeface="Calibri" panose="020F0502020204030204" pitchFamily="34" charset="0"/>
              </a:rPr>
              <a:t>± 1.3</a:t>
            </a:r>
            <a:r>
              <a:rPr kumimoji="0" lang="en-US" sz="1400" b="1" i="0" u="none" strike="noStrike" kern="0" cap="none" spc="0" normalizeH="0" baseline="0" noProof="0" dirty="0">
                <a:ln>
                  <a:noFill/>
                </a:ln>
                <a:solidFill>
                  <a:schemeClr val="bg1"/>
                </a:solidFill>
                <a:effectLst/>
                <a:uLnTx/>
                <a:uFillTx/>
                <a:latin typeface="Arial Narrow" panose="020B0606020202030204" pitchFamily="34" charset="0"/>
                <a:ea typeface="ＭＳ Ｐゴシック" pitchFamily="34" charset="-128"/>
              </a:rPr>
              <a:t> </a:t>
            </a:r>
          </a:p>
        </p:txBody>
      </p:sp>
      <p:sp>
        <p:nvSpPr>
          <p:cNvPr id="26" name="TextBox 25">
            <a:extLst>
              <a:ext uri="{FF2B5EF4-FFF2-40B4-BE49-F238E27FC236}">
                <a16:creationId xmlns:a16="http://schemas.microsoft.com/office/drawing/2014/main" id="{DF40781D-5475-4854-9A3C-441D95181922}"/>
              </a:ext>
            </a:extLst>
          </p:cNvPr>
          <p:cNvSpPr txBox="1"/>
          <p:nvPr/>
        </p:nvSpPr>
        <p:spPr>
          <a:xfrm>
            <a:off x="6582612" y="4464573"/>
            <a:ext cx="2245106" cy="307777"/>
          </a:xfrm>
          <a:prstGeom prst="rect">
            <a:avLst/>
          </a:prstGeom>
          <a:noFill/>
        </p:spPr>
        <p:txBody>
          <a:bodyPr wrap="square" rtlCol="0">
            <a:spAutoFit/>
          </a:bodyPr>
          <a:lstStyle/>
          <a:p>
            <a:pPr lvl="0" algn="ctr" defTabSz="914400" fontAlgn="base">
              <a:spcBef>
                <a:spcPct val="0"/>
              </a:spcBef>
              <a:spcAft>
                <a:spcPct val="0"/>
              </a:spcAft>
              <a:defRPr/>
            </a:pPr>
            <a:r>
              <a:rPr kumimoji="0" lang="en-US" sz="1400" b="1" i="0" u="none" strike="noStrike" kern="0" cap="none" spc="0" normalizeH="0" baseline="0" noProof="0" dirty="0">
                <a:ln>
                  <a:noFill/>
                </a:ln>
                <a:solidFill>
                  <a:schemeClr val="bg1"/>
                </a:solidFill>
                <a:effectLst/>
                <a:uLnTx/>
                <a:uFillTx/>
                <a:latin typeface="Arial Narrow" panose="020B0606020202030204" pitchFamily="34" charset="0"/>
                <a:ea typeface="ＭＳ Ｐゴシック" pitchFamily="34" charset="-128"/>
              </a:rPr>
              <a:t>1.3 </a:t>
            </a:r>
            <a:r>
              <a:rPr lang="en-US" sz="1400" b="1" kern="0" dirty="0">
                <a:solidFill>
                  <a:schemeClr val="bg1"/>
                </a:solidFill>
                <a:latin typeface="Arial Narrow" panose="020B0606020202030204" pitchFamily="34" charset="0"/>
                <a:ea typeface="ＭＳ Ｐゴシック" pitchFamily="34" charset="-128"/>
                <a:cs typeface="Calibri" panose="020F0502020204030204" pitchFamily="34" charset="0"/>
              </a:rPr>
              <a:t>± 1.2</a:t>
            </a:r>
            <a:endParaRPr kumimoji="0" lang="en-US" sz="1400" b="1" i="0" u="none" strike="noStrike" kern="0" cap="none" spc="0" normalizeH="0" baseline="0" noProof="0" dirty="0">
              <a:ln>
                <a:noFill/>
              </a:ln>
              <a:solidFill>
                <a:schemeClr val="bg1"/>
              </a:solidFill>
              <a:effectLst/>
              <a:uLnTx/>
              <a:uFillTx/>
              <a:latin typeface="Arial Narrow" panose="020B0606020202030204" pitchFamily="34" charset="0"/>
              <a:ea typeface="ＭＳ Ｐゴシック" pitchFamily="34" charset="-128"/>
            </a:endParaRPr>
          </a:p>
        </p:txBody>
      </p:sp>
      <p:sp>
        <p:nvSpPr>
          <p:cNvPr id="27" name="Rectangle 26">
            <a:extLst>
              <a:ext uri="{FF2B5EF4-FFF2-40B4-BE49-F238E27FC236}">
                <a16:creationId xmlns:a16="http://schemas.microsoft.com/office/drawing/2014/main" id="{E583F70D-12AE-48F5-B0E9-33FEF9F86DB2}"/>
              </a:ext>
            </a:extLst>
          </p:cNvPr>
          <p:cNvSpPr/>
          <p:nvPr/>
        </p:nvSpPr>
        <p:spPr>
          <a:xfrm>
            <a:off x="4203345" y="2031883"/>
            <a:ext cx="400110" cy="3577528"/>
          </a:xfrm>
          <a:prstGeom prst="rect">
            <a:avLst/>
          </a:prstGeom>
        </p:spPr>
        <p:txBody>
          <a:bodyPr vert="vert270" wrap="square">
            <a:spAutoFit/>
          </a:bodyPr>
          <a:lstStyle/>
          <a:p>
            <a:pPr algn="ctr"/>
            <a:r>
              <a:rPr lang="en-CA" sz="1400" b="1" dirty="0">
                <a:solidFill>
                  <a:schemeClr val="tx1">
                    <a:lumMod val="75000"/>
                    <a:lumOff val="25000"/>
                  </a:schemeClr>
                </a:solidFill>
                <a:latin typeface="Arial Narrow" panose="020B0606020202030204" pitchFamily="34" charset="0"/>
              </a:rPr>
              <a:t>LDL-C level (mmol/L)</a:t>
            </a:r>
            <a:endParaRPr lang="en-CA" sz="1400" dirty="0">
              <a:solidFill>
                <a:schemeClr val="tx1">
                  <a:lumMod val="75000"/>
                  <a:lumOff val="25000"/>
                </a:schemeClr>
              </a:solidFill>
              <a:latin typeface="Arial Narrow" panose="020B0606020202030204" pitchFamily="34" charset="0"/>
            </a:endParaRPr>
          </a:p>
        </p:txBody>
      </p:sp>
      <p:sp>
        <p:nvSpPr>
          <p:cNvPr id="28" name="Rectangle 27">
            <a:extLst>
              <a:ext uri="{FF2B5EF4-FFF2-40B4-BE49-F238E27FC236}">
                <a16:creationId xmlns:a16="http://schemas.microsoft.com/office/drawing/2014/main" id="{11CE2CBC-698B-40BF-89FE-8CF95985753E}"/>
              </a:ext>
            </a:extLst>
          </p:cNvPr>
          <p:cNvSpPr/>
          <p:nvPr/>
        </p:nvSpPr>
        <p:spPr>
          <a:xfrm>
            <a:off x="187372" y="5812158"/>
            <a:ext cx="4938809" cy="43088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100" b="0" i="0" u="none" strike="noStrike" kern="1200" cap="none" spc="0" normalizeH="0" baseline="0" noProof="0" dirty="0">
                <a:ln>
                  <a:noFill/>
                </a:ln>
                <a:solidFill>
                  <a:srgbClr val="000000">
                    <a:lumMod val="50000"/>
                    <a:lumOff val="50000"/>
                  </a:srgbClr>
                </a:solidFill>
                <a:effectLst/>
                <a:uLnTx/>
                <a:uFillTx/>
                <a:latin typeface="Arial Narrow" panose="020B0606020202030204" pitchFamily="34" charset="0"/>
                <a:ea typeface="ＭＳ Ｐゴシック" pitchFamily="34" charset="-128"/>
              </a:rPr>
              <a:t>Supplementary Figure S1.</a:t>
            </a:r>
            <a:br>
              <a:rPr kumimoji="0" lang="en-CA" sz="1100" b="0" i="0" u="none" strike="noStrike" kern="1200" cap="none" spc="0" normalizeH="0" baseline="0" noProof="0" dirty="0">
                <a:ln>
                  <a:noFill/>
                </a:ln>
                <a:solidFill>
                  <a:srgbClr val="000000">
                    <a:lumMod val="50000"/>
                    <a:lumOff val="50000"/>
                  </a:srgbClr>
                </a:solidFill>
                <a:effectLst/>
                <a:uLnTx/>
                <a:uFillTx/>
                <a:latin typeface="Arial Narrow" panose="020B0606020202030204" pitchFamily="34" charset="0"/>
                <a:ea typeface="ＭＳ Ｐゴシック" pitchFamily="34" charset="-128"/>
              </a:rPr>
            </a:br>
            <a:r>
              <a:rPr kumimoji="0" lang="en-CA" sz="1100" b="0" i="0" u="none" strike="noStrike" kern="1200" cap="none" spc="0" normalizeH="0" baseline="0" noProof="0" dirty="0">
                <a:ln>
                  <a:noFill/>
                </a:ln>
                <a:solidFill>
                  <a:srgbClr val="000000">
                    <a:lumMod val="50000"/>
                    <a:lumOff val="50000"/>
                  </a:srgbClr>
                </a:solidFill>
                <a:effectLst/>
                <a:uLnTx/>
                <a:uFillTx/>
                <a:latin typeface="Arial Narrow" panose="020B0606020202030204" pitchFamily="34" charset="0"/>
                <a:ea typeface="ＭＳ Ｐゴシック" pitchFamily="34" charset="-128"/>
              </a:rPr>
              <a:t>Mean (±SD) LDL-C levels pre- and post- PSCK9 inhibitor treatment</a:t>
            </a:r>
          </a:p>
        </p:txBody>
      </p:sp>
      <p:sp>
        <p:nvSpPr>
          <p:cNvPr id="29" name="Text Box 29">
            <a:extLst>
              <a:ext uri="{FF2B5EF4-FFF2-40B4-BE49-F238E27FC236}">
                <a16:creationId xmlns:a16="http://schemas.microsoft.com/office/drawing/2014/main" id="{8E39BF2E-AE3C-4856-B975-B6FBBB6F5E1E}"/>
              </a:ext>
            </a:extLst>
          </p:cNvPr>
          <p:cNvSpPr txBox="1">
            <a:spLocks noChangeArrowheads="1"/>
          </p:cNvSpPr>
          <p:nvPr/>
        </p:nvSpPr>
        <p:spPr bwMode="auto">
          <a:xfrm>
            <a:off x="56265" y="6428743"/>
            <a:ext cx="8726037" cy="230832"/>
          </a:xfrm>
          <a:prstGeom prst="rect">
            <a:avLst/>
          </a:prstGeom>
          <a:noFill/>
          <a:ln w="9525">
            <a:noFill/>
            <a:miter lim="800000"/>
            <a:headEnd/>
            <a:tailEnd/>
          </a:ln>
        </p:spPr>
        <p:txBody>
          <a:bodyPr wrap="square">
            <a:spAutoFit/>
          </a:bodyPr>
          <a:lstStyle/>
          <a:p>
            <a:r>
              <a:rPr lang="en-CA" sz="900" dirty="0">
                <a:solidFill>
                  <a:srgbClr val="FFFFFF"/>
                </a:solidFill>
                <a:latin typeface="Arial Narrow" pitchFamily="34" charset="0"/>
                <a:cs typeface="Arial" charset="0"/>
              </a:rPr>
              <a:t>Chen et al. Can J </a:t>
            </a:r>
            <a:r>
              <a:rPr lang="en-CA" sz="900" dirty="0" err="1">
                <a:solidFill>
                  <a:srgbClr val="FFFFFF"/>
                </a:solidFill>
                <a:latin typeface="Arial Narrow" pitchFamily="34" charset="0"/>
                <a:cs typeface="Arial" charset="0"/>
              </a:rPr>
              <a:t>Cardiol</a:t>
            </a:r>
            <a:r>
              <a:rPr lang="en-CA" sz="900" dirty="0">
                <a:solidFill>
                  <a:srgbClr val="FFFFFF"/>
                </a:solidFill>
                <a:latin typeface="Arial Narrow" pitchFamily="34" charset="0"/>
                <a:cs typeface="Arial" charset="0"/>
              </a:rPr>
              <a:t>. 2019. 35:884-891.</a:t>
            </a:r>
          </a:p>
        </p:txBody>
      </p:sp>
    </p:spTree>
    <p:extLst>
      <p:ext uri="{BB962C8B-B14F-4D97-AF65-F5344CB8AC3E}">
        <p14:creationId xmlns:p14="http://schemas.microsoft.com/office/powerpoint/2010/main" val="24189667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1D20CDB-0E5E-404C-AE5E-F1623AAC921F}"/>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a:stretch/>
        </p:blipFill>
        <p:spPr>
          <a:xfrm>
            <a:off x="20" y="10"/>
            <a:ext cx="9143980" cy="6857990"/>
          </a:xfrm>
          <a:prstGeom prst="rect">
            <a:avLst/>
          </a:prstGeom>
        </p:spPr>
      </p:pic>
      <p:sp>
        <p:nvSpPr>
          <p:cNvPr id="19" name="Rectangle 18">
            <a:extLst>
              <a:ext uri="{FF2B5EF4-FFF2-40B4-BE49-F238E27FC236}">
                <a16:creationId xmlns:a16="http://schemas.microsoft.com/office/drawing/2014/main" id="{A6A2F67E-E6FB-4E8B-8A5C-2BC31971D4EB}"/>
              </a:ext>
            </a:extLst>
          </p:cNvPr>
          <p:cNvSpPr/>
          <p:nvPr/>
        </p:nvSpPr>
        <p:spPr>
          <a:xfrm>
            <a:off x="-18817" y="2552496"/>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 name="TextBox 16">
            <a:extLst>
              <a:ext uri="{FF2B5EF4-FFF2-40B4-BE49-F238E27FC236}">
                <a16:creationId xmlns:a16="http://schemas.microsoft.com/office/drawing/2014/main" id="{160DBFAB-A7ED-426D-9524-175BB560E39E}"/>
              </a:ext>
            </a:extLst>
          </p:cNvPr>
          <p:cNvSpPr txBox="1"/>
          <p:nvPr/>
        </p:nvSpPr>
        <p:spPr>
          <a:xfrm>
            <a:off x="18819" y="2844225"/>
            <a:ext cx="9143998" cy="584775"/>
          </a:xfrm>
          <a:prstGeom prst="rect">
            <a:avLst/>
          </a:prstGeom>
          <a:noFill/>
        </p:spPr>
        <p:txBody>
          <a:bodyPr wrap="square" rtlCol="0">
            <a:spAutoFit/>
          </a:bodyPr>
          <a:lstStyle/>
          <a:p>
            <a:pPr lvl="0" algn="ctr" defTabSz="342991">
              <a:defRPr/>
            </a:pPr>
            <a:r>
              <a:rPr lang="en-US" sz="3200" b="1" dirty="0">
                <a:solidFill>
                  <a:prstClr val="white"/>
                </a:solidFill>
                <a:latin typeface="Arial Narrow" panose="020B0606020202030204" pitchFamily="34" charset="0"/>
              </a:rPr>
              <a:t>Do PCSK9 Inhibitors Reduce CV Events?</a:t>
            </a:r>
            <a:endParaRPr lang="en-US" sz="2800" b="1" i="1" dirty="0">
              <a:solidFill>
                <a:prstClr val="white"/>
              </a:solidFill>
              <a:latin typeface="Arial Narrow" panose="020B0606020202030204" pitchFamily="34" charset="0"/>
            </a:endParaRPr>
          </a:p>
        </p:txBody>
      </p:sp>
    </p:spTree>
    <p:extLst>
      <p:ext uri="{BB962C8B-B14F-4D97-AF65-F5344CB8AC3E}">
        <p14:creationId xmlns:p14="http://schemas.microsoft.com/office/powerpoint/2010/main" val="6830975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8799" y="275673"/>
            <a:ext cx="9143996" cy="646331"/>
          </a:xfrm>
          <a:prstGeom prst="rect">
            <a:avLst/>
          </a:prstGeom>
          <a:noFill/>
        </p:spPr>
        <p:txBody>
          <a:bodyPr wrap="square" rtlCol="0">
            <a:spAutoFit/>
          </a:bodyPr>
          <a:lstStyle/>
          <a:p>
            <a:pPr lvl="0" algn="ctr" defTabSz="342991">
              <a:defRPr/>
            </a:pPr>
            <a:r>
              <a:rPr lang="en-US" sz="3600" b="1" dirty="0">
                <a:solidFill>
                  <a:prstClr val="white"/>
                </a:solidFill>
                <a:latin typeface="Arial Narrow" panose="020B0606020202030204" pitchFamily="34" charset="0"/>
              </a:rPr>
              <a:t>PCSK9 Inhibitors Reduce CV Events</a:t>
            </a:r>
            <a:endParaRPr kumimoji="0" lang="en-US" sz="32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307" name="Text Box 29">
            <a:extLst>
              <a:ext uri="{FF2B5EF4-FFF2-40B4-BE49-F238E27FC236}">
                <a16:creationId xmlns:a16="http://schemas.microsoft.com/office/drawing/2014/main" id="{F0C218D9-6E4D-4A48-96C7-77B39B38C4B1}"/>
              </a:ext>
            </a:extLst>
          </p:cNvPr>
          <p:cNvSpPr txBox="1">
            <a:spLocks noChangeArrowheads="1"/>
          </p:cNvSpPr>
          <p:nvPr/>
        </p:nvSpPr>
        <p:spPr bwMode="auto">
          <a:xfrm>
            <a:off x="82496" y="6390631"/>
            <a:ext cx="8726037" cy="369332"/>
          </a:xfrm>
          <a:prstGeom prst="rect">
            <a:avLst/>
          </a:prstGeom>
          <a:noFill/>
          <a:ln w="9525">
            <a:noFill/>
            <a:miter lim="800000"/>
            <a:headEnd/>
            <a:tailEnd/>
          </a:ln>
        </p:spPr>
        <p:txBody>
          <a:bodyPr wrap="square">
            <a:spAutoFit/>
          </a:bodyPr>
          <a:lstStyle/>
          <a:p>
            <a:pPr marL="228600" marR="0" lvl="0" indent="-228600" algn="l" defTabSz="457200" rtl="0" eaLnBrk="1" fontAlgn="auto" latinLnBrk="0" hangingPunct="1">
              <a:lnSpc>
                <a:spcPct val="100000"/>
              </a:lnSpc>
              <a:spcBef>
                <a:spcPts val="0"/>
              </a:spcBef>
              <a:spcAft>
                <a:spcPts val="0"/>
              </a:spcAft>
              <a:buClrTx/>
              <a:buSzTx/>
              <a:buFont typeface="+mj-lt"/>
              <a:buAutoNum type="alphaLcPeriod"/>
              <a:tabLst/>
              <a:defRPr/>
            </a:pPr>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Sebatine MS, et al. N Engl J Med. 2017;376:1713-1722</a:t>
            </a:r>
          </a:p>
          <a:p>
            <a:pPr marL="228600" marR="0" lvl="0" indent="-228600" algn="l" defTabSz="457200" rtl="0" eaLnBrk="1" fontAlgn="auto" latinLnBrk="0" hangingPunct="1">
              <a:lnSpc>
                <a:spcPct val="100000"/>
              </a:lnSpc>
              <a:spcBef>
                <a:spcPts val="0"/>
              </a:spcBef>
              <a:spcAft>
                <a:spcPts val="0"/>
              </a:spcAft>
              <a:buClrTx/>
              <a:buSzTx/>
              <a:buFont typeface="+mj-lt"/>
              <a:buAutoNum type="alphaLcPeriod"/>
              <a:tabLst/>
              <a:defRPr/>
            </a:pPr>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Schwartz GG, et al. N Engl J Med. 2018:379:2097-2107</a:t>
            </a:r>
          </a:p>
        </p:txBody>
      </p:sp>
      <p:pic>
        <p:nvPicPr>
          <p:cNvPr id="10" name="Picture 9" descr="A close up of a map&#10;&#10;Description automatically generated">
            <a:extLst>
              <a:ext uri="{FF2B5EF4-FFF2-40B4-BE49-F238E27FC236}">
                <a16:creationId xmlns:a16="http://schemas.microsoft.com/office/drawing/2014/main" id="{E98F25AD-E038-4BEB-B7F2-7D4870DC47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9625"/>
            <a:ext cx="9144000" cy="3918750"/>
          </a:xfrm>
          <a:prstGeom prst="rect">
            <a:avLst/>
          </a:prstGeom>
        </p:spPr>
      </p:pic>
      <p:sp>
        <p:nvSpPr>
          <p:cNvPr id="12" name="Flowchart: Process 11">
            <a:extLst>
              <a:ext uri="{FF2B5EF4-FFF2-40B4-BE49-F238E27FC236}">
                <a16:creationId xmlns:a16="http://schemas.microsoft.com/office/drawing/2014/main" id="{3568ADF2-A9AE-4685-8328-DFFE149F1C0C}"/>
              </a:ext>
            </a:extLst>
          </p:cNvPr>
          <p:cNvSpPr/>
          <p:nvPr/>
        </p:nvSpPr>
        <p:spPr>
          <a:xfrm>
            <a:off x="645458" y="5368089"/>
            <a:ext cx="4151475" cy="802889"/>
          </a:xfrm>
          <a:prstGeom prst="flowChartProcess">
            <a:avLst/>
          </a:prstGeom>
          <a:solidFill>
            <a:srgbClr val="D2EEFA"/>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lumMod val="75000"/>
                    <a:lumOff val="25000"/>
                  </a:schemeClr>
                </a:solidFill>
                <a:latin typeface="Arial Narrow" panose="020B0606020202030204" pitchFamily="34" charset="0"/>
              </a:rPr>
              <a:t>MACE: CV death, MI, stroke, hospitalization for UA, or coronary revascularization</a:t>
            </a:r>
          </a:p>
        </p:txBody>
      </p:sp>
      <p:sp>
        <p:nvSpPr>
          <p:cNvPr id="13" name="Flowchart: Process 12">
            <a:extLst>
              <a:ext uri="{FF2B5EF4-FFF2-40B4-BE49-F238E27FC236}">
                <a16:creationId xmlns:a16="http://schemas.microsoft.com/office/drawing/2014/main" id="{F5F6EC20-24AD-47E0-BB03-E6D580A09893}"/>
              </a:ext>
            </a:extLst>
          </p:cNvPr>
          <p:cNvSpPr/>
          <p:nvPr/>
        </p:nvSpPr>
        <p:spPr>
          <a:xfrm>
            <a:off x="5168559" y="5368088"/>
            <a:ext cx="3932065" cy="802889"/>
          </a:xfrm>
          <a:prstGeom prst="flowChartProcess">
            <a:avLst/>
          </a:prstGeom>
          <a:solidFill>
            <a:srgbClr val="D2EEFA"/>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lumMod val="75000"/>
                    <a:lumOff val="25000"/>
                  </a:schemeClr>
                </a:solidFill>
                <a:latin typeface="Arial Narrow" panose="020B0606020202030204" pitchFamily="34" charset="0"/>
              </a:rPr>
              <a:t>MACE: CHD death, nonfatal MI, ischemic stroke, or UA requiring hospitalization</a:t>
            </a:r>
          </a:p>
        </p:txBody>
      </p:sp>
    </p:spTree>
    <p:extLst>
      <p:ext uri="{BB962C8B-B14F-4D97-AF65-F5344CB8AC3E}">
        <p14:creationId xmlns:p14="http://schemas.microsoft.com/office/powerpoint/2010/main" val="22881924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1D20CDB-0E5E-404C-AE5E-F1623AAC921F}"/>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a:stretch/>
        </p:blipFill>
        <p:spPr>
          <a:xfrm>
            <a:off x="20" y="10"/>
            <a:ext cx="9143980" cy="6857990"/>
          </a:xfrm>
          <a:prstGeom prst="rect">
            <a:avLst/>
          </a:prstGeom>
        </p:spPr>
      </p:pic>
      <p:sp>
        <p:nvSpPr>
          <p:cNvPr id="19" name="Rectangle 18">
            <a:extLst>
              <a:ext uri="{FF2B5EF4-FFF2-40B4-BE49-F238E27FC236}">
                <a16:creationId xmlns:a16="http://schemas.microsoft.com/office/drawing/2014/main" id="{A6A2F67E-E6FB-4E8B-8A5C-2BC31971D4EB}"/>
              </a:ext>
            </a:extLst>
          </p:cNvPr>
          <p:cNvSpPr/>
          <p:nvPr/>
        </p:nvSpPr>
        <p:spPr>
          <a:xfrm>
            <a:off x="-18817" y="2552496"/>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 name="TextBox 16">
            <a:extLst>
              <a:ext uri="{FF2B5EF4-FFF2-40B4-BE49-F238E27FC236}">
                <a16:creationId xmlns:a16="http://schemas.microsoft.com/office/drawing/2014/main" id="{160DBFAB-A7ED-426D-9524-175BB560E39E}"/>
              </a:ext>
            </a:extLst>
          </p:cNvPr>
          <p:cNvSpPr txBox="1"/>
          <p:nvPr/>
        </p:nvSpPr>
        <p:spPr>
          <a:xfrm>
            <a:off x="18819" y="2844225"/>
            <a:ext cx="9143998" cy="584775"/>
          </a:xfrm>
          <a:prstGeom prst="rect">
            <a:avLst/>
          </a:prstGeom>
          <a:noFill/>
        </p:spPr>
        <p:txBody>
          <a:bodyPr wrap="square" rtlCol="0">
            <a:spAutoFit/>
          </a:bodyPr>
          <a:lstStyle/>
          <a:p>
            <a:pPr lvl="0" algn="ctr" defTabSz="342991">
              <a:defRPr/>
            </a:pPr>
            <a:r>
              <a:rPr lang="en-US" sz="3200" b="1" dirty="0">
                <a:solidFill>
                  <a:prstClr val="white"/>
                </a:solidFill>
                <a:latin typeface="Arial Narrow" panose="020B0606020202030204" pitchFamily="34" charset="0"/>
              </a:rPr>
              <a:t>Are PCSK9 Inhibitors Safe?</a:t>
            </a:r>
            <a:endParaRPr lang="en-US" sz="2800" b="1" i="1" dirty="0">
              <a:solidFill>
                <a:prstClr val="white"/>
              </a:solidFill>
              <a:latin typeface="Arial Narrow" panose="020B0606020202030204" pitchFamily="34" charset="0"/>
            </a:endParaRPr>
          </a:p>
        </p:txBody>
      </p:sp>
    </p:spTree>
    <p:extLst>
      <p:ext uri="{BB962C8B-B14F-4D97-AF65-F5344CB8AC3E}">
        <p14:creationId xmlns:p14="http://schemas.microsoft.com/office/powerpoint/2010/main" val="23580030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54607F"/>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l="7109" r="549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378759" y="2264544"/>
            <a:ext cx="8386482" cy="3626224"/>
          </a:xfrm>
          <a:prstGeom prst="roundRect">
            <a:avLst/>
          </a:prstGeom>
          <a:solidFill>
            <a:schemeClr val="bg1"/>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8429" y="2401536"/>
            <a:ext cx="7749988" cy="1077218"/>
          </a:xfrm>
          <a:prstGeom prst="rect">
            <a:avLst/>
          </a:prstGeom>
          <a:noFill/>
        </p:spPr>
        <p:txBody>
          <a:bodyPr wrap="square" rtlCol="0">
            <a:spAutoFit/>
          </a:bodyPr>
          <a:lstStyle/>
          <a:p>
            <a:pPr lvl="0" algn="ctr">
              <a:buClr>
                <a:srgbClr val="262C40"/>
              </a:buClr>
              <a:defRPr/>
            </a:pPr>
            <a:r>
              <a:rPr lang="en-US" sz="3200" b="1" dirty="0">
                <a:solidFill>
                  <a:srgbClr val="262C40"/>
                </a:solidFill>
                <a:latin typeface="Arial Narrow" panose="020B0606020202030204" pitchFamily="34" charset="0"/>
              </a:rPr>
              <a:t>With Respect to Safety of PCSK9 Inhibitors, </a:t>
            </a:r>
            <a:br>
              <a:rPr lang="en-US" sz="3200" b="1" dirty="0">
                <a:solidFill>
                  <a:srgbClr val="262C40"/>
                </a:solidFill>
                <a:latin typeface="Arial Narrow" panose="020B0606020202030204" pitchFamily="34" charset="0"/>
              </a:rPr>
            </a:br>
            <a:r>
              <a:rPr lang="en-US" sz="3200" b="1" dirty="0">
                <a:solidFill>
                  <a:srgbClr val="262C40"/>
                </a:solidFill>
                <a:latin typeface="Arial Narrow" panose="020B0606020202030204" pitchFamily="34" charset="0"/>
              </a:rPr>
              <a:t>Which is True?</a:t>
            </a: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40338"/>
            <a:ext cx="7749988" cy="0"/>
          </a:xfrm>
          <a:prstGeom prst="line">
            <a:avLst/>
          </a:prstGeom>
          <a:ln w="28575"/>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1125070" y="3696568"/>
            <a:ext cx="7297270" cy="1569660"/>
          </a:xfrm>
          <a:prstGeom prst="rect">
            <a:avLst/>
          </a:prstGeom>
          <a:noFill/>
        </p:spPr>
        <p:txBody>
          <a:bodyPr wrap="square" rtlCol="0">
            <a:spAutoFit/>
          </a:bodyPr>
          <a:lstStyle/>
          <a:p>
            <a:pPr marL="457200" lvl="0" indent="-457200">
              <a:buClr>
                <a:srgbClr val="262C40"/>
              </a:buClr>
              <a:buFontTx/>
              <a:buAutoNum type="arabicPeriod"/>
              <a:defRPr/>
            </a:pPr>
            <a:r>
              <a:rPr lang="en-US" sz="2400" b="1" dirty="0">
                <a:solidFill>
                  <a:prstClr val="black">
                    <a:lumMod val="75000"/>
                    <a:lumOff val="25000"/>
                  </a:prstClr>
                </a:solidFill>
                <a:latin typeface="Arial Narrow" panose="020B0606020202030204" pitchFamily="34" charset="0"/>
              </a:rPr>
              <a:t>There is concern about neuro-cognitive AE</a:t>
            </a:r>
          </a:p>
          <a:p>
            <a:pPr marL="457200" lvl="0" indent="-457200">
              <a:buClr>
                <a:srgbClr val="262C40"/>
              </a:buClr>
              <a:buFontTx/>
              <a:buAutoNum type="arabicPeriod"/>
              <a:defRPr/>
            </a:pPr>
            <a:r>
              <a:rPr lang="en-US" sz="2400" b="1" dirty="0">
                <a:solidFill>
                  <a:prstClr val="black">
                    <a:lumMod val="75000"/>
                    <a:lumOff val="25000"/>
                  </a:prstClr>
                </a:solidFill>
                <a:latin typeface="Arial Narrow" panose="020B0606020202030204" pitchFamily="34" charset="0"/>
              </a:rPr>
              <a:t>There is concern about myalgia</a:t>
            </a:r>
          </a:p>
          <a:p>
            <a:pPr marL="457200" lvl="0" indent="-457200">
              <a:buClr>
                <a:srgbClr val="262C40"/>
              </a:buClr>
              <a:buFontTx/>
              <a:buAutoNum type="arabicPeriod"/>
              <a:defRPr/>
            </a:pPr>
            <a:r>
              <a:rPr lang="en-US" sz="2400" b="1" dirty="0">
                <a:solidFill>
                  <a:prstClr val="black">
                    <a:lumMod val="75000"/>
                    <a:lumOff val="25000"/>
                  </a:prstClr>
                </a:solidFill>
                <a:latin typeface="Arial Narrow" panose="020B0606020202030204" pitchFamily="34" charset="0"/>
              </a:rPr>
              <a:t>No significant adverse events have been demonstrated</a:t>
            </a:r>
          </a:p>
          <a:p>
            <a:pPr marL="457200" lvl="0" indent="-457200">
              <a:buClr>
                <a:srgbClr val="262C40"/>
              </a:buClr>
              <a:buFontTx/>
              <a:buAutoNum type="arabicPeriod"/>
              <a:defRPr/>
            </a:pPr>
            <a:r>
              <a:rPr lang="en-US" sz="2400" b="1" dirty="0">
                <a:solidFill>
                  <a:prstClr val="black">
                    <a:lumMod val="75000"/>
                    <a:lumOff val="25000"/>
                  </a:prstClr>
                </a:solidFill>
                <a:latin typeface="Arial Narrow" panose="020B0606020202030204" pitchFamily="34" charset="0"/>
              </a:rPr>
              <a:t>The use of vitamin D supplementation is recommended</a:t>
            </a:r>
          </a:p>
        </p:txBody>
      </p:sp>
      <p:pic>
        <p:nvPicPr>
          <p:cNvPr id="16" name="Picture 15">
            <a:extLst>
              <a:ext uri="{FF2B5EF4-FFF2-40B4-BE49-F238E27FC236}">
                <a16:creationId xmlns:a16="http://schemas.microsoft.com/office/drawing/2014/main" id="{76ED87E0-AE0B-435B-A95D-98526FB50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392" y="10643"/>
            <a:ext cx="1371600" cy="2440569"/>
          </a:xfrm>
          <a:prstGeom prst="rect">
            <a:avLst/>
          </a:prstGeom>
        </p:spPr>
      </p:pic>
    </p:spTree>
    <p:extLst>
      <p:ext uri="{BB962C8B-B14F-4D97-AF65-F5344CB8AC3E}">
        <p14:creationId xmlns:p14="http://schemas.microsoft.com/office/powerpoint/2010/main" val="138270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22">
                                            <p:txEl>
                                              <p:pRg st="2" end="2"/>
                                            </p:txEl>
                                          </p:spTgt>
                                        </p:tgtEl>
                                        <p:attrNameLst>
                                          <p:attrName>style.color</p:attrName>
                                        </p:attrNameLst>
                                      </p:cBhvr>
                                      <p:to>
                                        <a:srgbClr val="0070C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058946"/>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063452"/>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8799" y="256113"/>
            <a:ext cx="9143996" cy="646331"/>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PCSK9 Inhibitors are Safe	</a:t>
            </a:r>
            <a:endParaRPr kumimoji="0" lang="en-US" sz="32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307" name="Text Box 29">
            <a:extLst>
              <a:ext uri="{FF2B5EF4-FFF2-40B4-BE49-F238E27FC236}">
                <a16:creationId xmlns:a16="http://schemas.microsoft.com/office/drawing/2014/main" id="{F0C218D9-6E4D-4A48-96C7-77B39B38C4B1}"/>
              </a:ext>
            </a:extLst>
          </p:cNvPr>
          <p:cNvSpPr txBox="1">
            <a:spLocks noChangeArrowheads="1"/>
          </p:cNvSpPr>
          <p:nvPr/>
        </p:nvSpPr>
        <p:spPr bwMode="auto">
          <a:xfrm>
            <a:off x="82496" y="6390631"/>
            <a:ext cx="8726037" cy="369332"/>
          </a:xfrm>
          <a:prstGeom prst="rect">
            <a:avLst/>
          </a:prstGeom>
          <a:noFill/>
          <a:ln w="9525">
            <a:noFill/>
            <a:miter lim="800000"/>
            <a:headEnd/>
            <a:tailEnd/>
          </a:ln>
        </p:spPr>
        <p:txBody>
          <a:bodyPr wrap="square">
            <a:spAutoFit/>
          </a:bodyPr>
          <a:lstStyle/>
          <a:p>
            <a:pPr marL="228600" marR="0" lvl="0" indent="-228600" algn="l" defTabSz="457200" rtl="0" eaLnBrk="1" fontAlgn="auto" latinLnBrk="0" hangingPunct="1">
              <a:lnSpc>
                <a:spcPct val="100000"/>
              </a:lnSpc>
              <a:spcBef>
                <a:spcPts val="0"/>
              </a:spcBef>
              <a:spcAft>
                <a:spcPts val="0"/>
              </a:spcAft>
              <a:buClrTx/>
              <a:buSzTx/>
              <a:buFont typeface="+mj-lt"/>
              <a:buAutoNum type="alphaLcPeriod"/>
              <a:tabLst/>
              <a:defRPr/>
            </a:pPr>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Sebatine MS, et al. N Engl J Med. 2017;376:1713-1722</a:t>
            </a:r>
          </a:p>
          <a:p>
            <a:pPr marL="228600" marR="0" lvl="0" indent="-228600" algn="l" defTabSz="457200" rtl="0" eaLnBrk="1" fontAlgn="auto" latinLnBrk="0" hangingPunct="1">
              <a:lnSpc>
                <a:spcPct val="100000"/>
              </a:lnSpc>
              <a:spcBef>
                <a:spcPts val="0"/>
              </a:spcBef>
              <a:spcAft>
                <a:spcPts val="0"/>
              </a:spcAft>
              <a:buClrTx/>
              <a:buSzTx/>
              <a:buFont typeface="+mj-lt"/>
              <a:buAutoNum type="alphaLcPeriod"/>
              <a:tabLst/>
              <a:defRPr/>
            </a:pPr>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Schwartz GG, et al. N Engl J Med. 2018:379:2097-2107</a:t>
            </a:r>
          </a:p>
        </p:txBody>
      </p:sp>
      <p:pic>
        <p:nvPicPr>
          <p:cNvPr id="3" name="Picture 2">
            <a:extLst>
              <a:ext uri="{FF2B5EF4-FFF2-40B4-BE49-F238E27FC236}">
                <a16:creationId xmlns:a16="http://schemas.microsoft.com/office/drawing/2014/main" id="{9D3C383F-67E8-4A29-BC89-C7B1AAD089D8}"/>
              </a:ext>
            </a:extLst>
          </p:cNvPr>
          <p:cNvPicPr>
            <a:picLocks noChangeAspect="1"/>
          </p:cNvPicPr>
          <p:nvPr/>
        </p:nvPicPr>
        <p:blipFill>
          <a:blip r:embed="rId4"/>
          <a:stretch>
            <a:fillRect/>
          </a:stretch>
        </p:blipFill>
        <p:spPr>
          <a:xfrm>
            <a:off x="10543" y="1492066"/>
            <a:ext cx="4612527" cy="4081006"/>
          </a:xfrm>
          <a:prstGeom prst="rect">
            <a:avLst/>
          </a:prstGeom>
        </p:spPr>
      </p:pic>
      <p:pic>
        <p:nvPicPr>
          <p:cNvPr id="11" name="Picture 10">
            <a:extLst>
              <a:ext uri="{FF2B5EF4-FFF2-40B4-BE49-F238E27FC236}">
                <a16:creationId xmlns:a16="http://schemas.microsoft.com/office/drawing/2014/main" id="{AB568A2D-B429-4257-9EC1-E9A369FB7310}"/>
              </a:ext>
            </a:extLst>
          </p:cNvPr>
          <p:cNvPicPr>
            <a:picLocks noChangeAspect="1"/>
          </p:cNvPicPr>
          <p:nvPr/>
        </p:nvPicPr>
        <p:blipFill>
          <a:blip r:embed="rId5"/>
          <a:stretch>
            <a:fillRect/>
          </a:stretch>
        </p:blipFill>
        <p:spPr>
          <a:xfrm>
            <a:off x="4743137" y="1492066"/>
            <a:ext cx="4390320" cy="4708118"/>
          </a:xfrm>
          <a:prstGeom prst="rect">
            <a:avLst/>
          </a:prstGeom>
        </p:spPr>
      </p:pic>
      <p:sp>
        <p:nvSpPr>
          <p:cNvPr id="15" name="TextBox 14">
            <a:extLst>
              <a:ext uri="{FF2B5EF4-FFF2-40B4-BE49-F238E27FC236}">
                <a16:creationId xmlns:a16="http://schemas.microsoft.com/office/drawing/2014/main" id="{74054FF1-524F-4F62-9E57-E787EB6660A1}"/>
              </a:ext>
            </a:extLst>
          </p:cNvPr>
          <p:cNvSpPr txBox="1"/>
          <p:nvPr/>
        </p:nvSpPr>
        <p:spPr>
          <a:xfrm>
            <a:off x="209630" y="1145319"/>
            <a:ext cx="4612528" cy="369332"/>
          </a:xfrm>
          <a:prstGeom prst="rect">
            <a:avLst/>
          </a:prstGeom>
          <a:noFill/>
        </p:spPr>
        <p:txBody>
          <a:bodyPr wrap="square" rtlCol="0">
            <a:spAutoFit/>
          </a:bodyPr>
          <a:lstStyle/>
          <a:p>
            <a:pPr lvl="0" algn="ctr" defTabSz="342991">
              <a:defRPr/>
            </a:pPr>
            <a:r>
              <a:rPr lang="en-US" b="1" dirty="0">
                <a:latin typeface="Arial Narrow" panose="020B0606020202030204" pitchFamily="34" charset="0"/>
              </a:rPr>
              <a:t>FOURIER: </a:t>
            </a:r>
            <a:r>
              <a:rPr lang="en-US" b="1" dirty="0" err="1">
                <a:latin typeface="Arial Narrow" panose="020B0606020202030204" pitchFamily="34" charset="0"/>
              </a:rPr>
              <a:t>Evolocumab</a:t>
            </a:r>
            <a:r>
              <a:rPr lang="en-US" b="1" baseline="30000" dirty="0">
                <a:latin typeface="Arial Narrow" panose="020B0606020202030204" pitchFamily="34" charset="0"/>
              </a:rPr>
              <a:t>(a) </a:t>
            </a:r>
          </a:p>
        </p:txBody>
      </p:sp>
      <p:sp>
        <p:nvSpPr>
          <p:cNvPr id="16" name="TextBox 15">
            <a:extLst>
              <a:ext uri="{FF2B5EF4-FFF2-40B4-BE49-F238E27FC236}">
                <a16:creationId xmlns:a16="http://schemas.microsoft.com/office/drawing/2014/main" id="{5EBC3407-88CF-4E64-904F-63FF268784B5}"/>
              </a:ext>
            </a:extLst>
          </p:cNvPr>
          <p:cNvSpPr txBox="1"/>
          <p:nvPr/>
        </p:nvSpPr>
        <p:spPr>
          <a:xfrm>
            <a:off x="4632033" y="1137457"/>
            <a:ext cx="4612528" cy="369332"/>
          </a:xfrm>
          <a:prstGeom prst="rect">
            <a:avLst/>
          </a:prstGeom>
          <a:noFill/>
        </p:spPr>
        <p:txBody>
          <a:bodyPr wrap="square" rtlCol="0">
            <a:spAutoFit/>
          </a:bodyPr>
          <a:lstStyle/>
          <a:p>
            <a:pPr lvl="0" algn="ctr" defTabSz="342991">
              <a:defRPr/>
            </a:pPr>
            <a:r>
              <a:rPr lang="en-US" b="1" dirty="0">
                <a:latin typeface="Arial Narrow" panose="020B0606020202030204" pitchFamily="34" charset="0"/>
              </a:rPr>
              <a:t>ODYSSEY Outcomes: Alirocumab</a:t>
            </a:r>
            <a:r>
              <a:rPr lang="en-US" b="1" baseline="30000" dirty="0">
                <a:latin typeface="Arial Narrow" panose="020B0606020202030204" pitchFamily="34" charset="0"/>
              </a:rPr>
              <a:t>(b) </a:t>
            </a:r>
          </a:p>
        </p:txBody>
      </p:sp>
    </p:spTree>
    <p:extLst>
      <p:ext uri="{BB962C8B-B14F-4D97-AF65-F5344CB8AC3E}">
        <p14:creationId xmlns:p14="http://schemas.microsoft.com/office/powerpoint/2010/main" val="22125150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058946"/>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058970"/>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759" y="10300"/>
            <a:ext cx="9143996" cy="1077218"/>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FOURIER: PCSK9 Inhibitors Reported a Clinical Benefit Associated with Very Low LDL-C Levels</a:t>
            </a:r>
            <a:endPar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307" name="Text Box 29">
            <a:extLst>
              <a:ext uri="{FF2B5EF4-FFF2-40B4-BE49-F238E27FC236}">
                <a16:creationId xmlns:a16="http://schemas.microsoft.com/office/drawing/2014/main" id="{F0C218D9-6E4D-4A48-96C7-77B39B38C4B1}"/>
              </a:ext>
            </a:extLst>
          </p:cNvPr>
          <p:cNvSpPr txBox="1">
            <a:spLocks noChangeArrowheads="1"/>
          </p:cNvSpPr>
          <p:nvPr/>
        </p:nvSpPr>
        <p:spPr bwMode="auto">
          <a:xfrm>
            <a:off x="82496" y="6434641"/>
            <a:ext cx="8726037" cy="230832"/>
          </a:xfrm>
          <a:prstGeom prst="rect">
            <a:avLst/>
          </a:prstGeom>
          <a:noFill/>
          <a:ln w="9525">
            <a:noFill/>
            <a:miter lim="800000"/>
            <a:headEnd/>
            <a:tailEnd/>
          </a:ln>
        </p:spPr>
        <p:txBody>
          <a:bodyPr wrap="square">
            <a:spAutoFit/>
          </a:bodyPr>
          <a:lstStyle/>
          <a:p>
            <a:pPr marR="0" lvl="0" algn="l" defTabSz="457200" rtl="0" eaLnBrk="1" fontAlgn="auto" latinLnBrk="0" hangingPunct="1">
              <a:lnSpc>
                <a:spcPct val="100000"/>
              </a:lnSpc>
              <a:spcBef>
                <a:spcPts val="0"/>
              </a:spcBef>
              <a:spcAft>
                <a:spcPts val="0"/>
              </a:spcAft>
              <a:buClrTx/>
              <a:buSzTx/>
              <a:tabLst/>
              <a:defRPr/>
            </a:pPr>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Giugliano RP, et al. Lancet. 2017;390:1962-1971</a:t>
            </a:r>
          </a:p>
        </p:txBody>
      </p:sp>
      <p:pic>
        <p:nvPicPr>
          <p:cNvPr id="10" name="Picture 9" descr="A picture containing object, antenna&#10;&#10;Description automatically generated">
            <a:extLst>
              <a:ext uri="{FF2B5EF4-FFF2-40B4-BE49-F238E27FC236}">
                <a16:creationId xmlns:a16="http://schemas.microsoft.com/office/drawing/2014/main" id="{D3D56C82-C0DA-4CE1-B633-822625A63C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212" y="1216037"/>
            <a:ext cx="8772372" cy="4996544"/>
          </a:xfrm>
          <a:prstGeom prst="rect">
            <a:avLst/>
          </a:prstGeom>
        </p:spPr>
      </p:pic>
      <p:sp>
        <p:nvSpPr>
          <p:cNvPr id="12" name="Rectangle 11">
            <a:extLst>
              <a:ext uri="{FF2B5EF4-FFF2-40B4-BE49-F238E27FC236}">
                <a16:creationId xmlns:a16="http://schemas.microsoft.com/office/drawing/2014/main" id="{5E6011A8-961A-405D-AB6C-0343D6DD4F5A}"/>
              </a:ext>
            </a:extLst>
          </p:cNvPr>
          <p:cNvSpPr/>
          <p:nvPr/>
        </p:nvSpPr>
        <p:spPr>
          <a:xfrm>
            <a:off x="2171089" y="5603756"/>
            <a:ext cx="400967" cy="19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86BBA27C-FB57-49E0-BCB5-4C5C039031A2}"/>
              </a:ext>
            </a:extLst>
          </p:cNvPr>
          <p:cNvSpPr/>
          <p:nvPr/>
        </p:nvSpPr>
        <p:spPr>
          <a:xfrm>
            <a:off x="3717093" y="5603756"/>
            <a:ext cx="400967" cy="19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9FC6E0D-6035-4FA5-97A2-F4518FC3F53A}"/>
              </a:ext>
            </a:extLst>
          </p:cNvPr>
          <p:cNvSpPr/>
          <p:nvPr/>
        </p:nvSpPr>
        <p:spPr>
          <a:xfrm>
            <a:off x="5116397" y="5603756"/>
            <a:ext cx="474317" cy="19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A5C279D-8119-4F57-AE7A-E5BCE2E5EE91}"/>
              </a:ext>
            </a:extLst>
          </p:cNvPr>
          <p:cNvSpPr/>
          <p:nvPr/>
        </p:nvSpPr>
        <p:spPr>
          <a:xfrm>
            <a:off x="6662401" y="5603756"/>
            <a:ext cx="400967" cy="19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333521DC-1D76-4782-8C25-1FFF312D2AE9}"/>
              </a:ext>
            </a:extLst>
          </p:cNvPr>
          <p:cNvSpPr/>
          <p:nvPr/>
        </p:nvSpPr>
        <p:spPr>
          <a:xfrm>
            <a:off x="8135055" y="5549968"/>
            <a:ext cx="673478" cy="28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566997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0037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00370"/>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0414" y="29340"/>
            <a:ext cx="9143996" cy="1138773"/>
          </a:xfrm>
          <a:prstGeom prst="rect">
            <a:avLst/>
          </a:prstGeom>
          <a:noFill/>
        </p:spPr>
        <p:txBody>
          <a:bodyPr wrap="square" rtlCol="0">
            <a:spAutoFit/>
          </a:bodyPr>
          <a:lstStyle/>
          <a:p>
            <a:pPr lvl="0" algn="ctr" defTabSz="342991">
              <a:defRPr/>
            </a:pPr>
            <a:r>
              <a:rPr lang="en-US" sz="2800" b="1" dirty="0">
                <a:solidFill>
                  <a:prstClr val="white"/>
                </a:solidFill>
                <a:latin typeface="Arial Narrow" panose="020B0606020202030204" pitchFamily="34" charset="0"/>
              </a:rPr>
              <a:t>A Prespecified Analysis From the FOURIER Trial</a:t>
            </a:r>
          </a:p>
          <a:p>
            <a:pPr lvl="0" algn="ctr" defTabSz="342991">
              <a:defRPr/>
            </a:pPr>
            <a:r>
              <a:rPr lang="en-US" sz="2000" b="1" i="1" dirty="0">
                <a:solidFill>
                  <a:prstClr val="white"/>
                </a:solidFill>
                <a:latin typeface="Arial Narrow" panose="020B0606020202030204" pitchFamily="34" charset="0"/>
              </a:rPr>
              <a:t>First, Additional, and Total Primary End Point Events</a:t>
            </a:r>
          </a:p>
          <a:p>
            <a:pPr lvl="0" algn="ctr" defTabSz="342991">
              <a:defRPr/>
            </a:pPr>
            <a:r>
              <a:rPr lang="en-US" sz="2000" b="1" i="1" dirty="0">
                <a:solidFill>
                  <a:prstClr val="white"/>
                </a:solidFill>
                <a:latin typeface="Arial Narrow" panose="020B0606020202030204" pitchFamily="34" charset="0"/>
              </a:rPr>
              <a:t>During Follow-up by Randomization Group</a:t>
            </a:r>
            <a:endParaRPr kumimoji="0" lang="en-US" sz="20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307" name="Text Box 29">
            <a:extLst>
              <a:ext uri="{FF2B5EF4-FFF2-40B4-BE49-F238E27FC236}">
                <a16:creationId xmlns:a16="http://schemas.microsoft.com/office/drawing/2014/main" id="{F0C218D9-6E4D-4A48-96C7-77B39B38C4B1}"/>
              </a:ext>
            </a:extLst>
          </p:cNvPr>
          <p:cNvSpPr txBox="1">
            <a:spLocks noChangeArrowheads="1"/>
          </p:cNvSpPr>
          <p:nvPr/>
        </p:nvSpPr>
        <p:spPr bwMode="auto">
          <a:xfrm>
            <a:off x="82496" y="6434641"/>
            <a:ext cx="8726037" cy="230832"/>
          </a:xfrm>
          <a:prstGeom prst="rect">
            <a:avLst/>
          </a:prstGeom>
          <a:noFill/>
          <a:ln w="9525">
            <a:noFill/>
            <a:miter lim="800000"/>
            <a:headEnd/>
            <a:tailEnd/>
          </a:ln>
        </p:spPr>
        <p:txBody>
          <a:bodyPr wrap="square">
            <a:spAutoFit/>
          </a:bodyPr>
          <a:lstStyle/>
          <a:p>
            <a:pPr lvl="0"/>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Murphy SA, et al</a:t>
            </a:r>
            <a:r>
              <a:rPr lang="nb-NO" sz="900" dirty="0">
                <a:solidFill>
                  <a:srgbClr val="FFFFFF"/>
                </a:solidFill>
                <a:latin typeface="Arial Narrow" pitchFamily="34" charset="0"/>
                <a:cs typeface="Arial" charset="0"/>
              </a:rPr>
              <a:t>. JAMA Cardiol. 2019;4(7):613-619.</a:t>
            </a:r>
            <a:endPar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endParaRPr>
          </a:p>
        </p:txBody>
      </p:sp>
      <p:sp>
        <p:nvSpPr>
          <p:cNvPr id="12" name="Rectangle 11">
            <a:extLst>
              <a:ext uri="{FF2B5EF4-FFF2-40B4-BE49-F238E27FC236}">
                <a16:creationId xmlns:a16="http://schemas.microsoft.com/office/drawing/2014/main" id="{5E6011A8-961A-405D-AB6C-0343D6DD4F5A}"/>
              </a:ext>
            </a:extLst>
          </p:cNvPr>
          <p:cNvSpPr/>
          <p:nvPr/>
        </p:nvSpPr>
        <p:spPr>
          <a:xfrm>
            <a:off x="2171089" y="5603756"/>
            <a:ext cx="400967" cy="19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86BBA27C-FB57-49E0-BCB5-4C5C039031A2}"/>
              </a:ext>
            </a:extLst>
          </p:cNvPr>
          <p:cNvSpPr/>
          <p:nvPr/>
        </p:nvSpPr>
        <p:spPr>
          <a:xfrm>
            <a:off x="3717093" y="5603756"/>
            <a:ext cx="400967" cy="19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9FC6E0D-6035-4FA5-97A2-F4518FC3F53A}"/>
              </a:ext>
            </a:extLst>
          </p:cNvPr>
          <p:cNvSpPr/>
          <p:nvPr/>
        </p:nvSpPr>
        <p:spPr>
          <a:xfrm>
            <a:off x="5116397" y="5603756"/>
            <a:ext cx="474317" cy="19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A5C279D-8119-4F57-AE7A-E5BCE2E5EE91}"/>
              </a:ext>
            </a:extLst>
          </p:cNvPr>
          <p:cNvSpPr/>
          <p:nvPr/>
        </p:nvSpPr>
        <p:spPr>
          <a:xfrm>
            <a:off x="6662401" y="5603756"/>
            <a:ext cx="400967" cy="19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333521DC-1D76-4782-8C25-1FFF312D2AE9}"/>
              </a:ext>
            </a:extLst>
          </p:cNvPr>
          <p:cNvSpPr/>
          <p:nvPr/>
        </p:nvSpPr>
        <p:spPr>
          <a:xfrm>
            <a:off x="8135055" y="5549968"/>
            <a:ext cx="673478" cy="28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descr="A screenshot of a cell phone&#10;&#10;Description automatically generated">
            <a:extLst>
              <a:ext uri="{FF2B5EF4-FFF2-40B4-BE49-F238E27FC236}">
                <a16:creationId xmlns:a16="http://schemas.microsoft.com/office/drawing/2014/main" id="{BCE08D6B-E7AC-4EFA-9CB6-F0A86B9951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84" y="1438612"/>
            <a:ext cx="7765065" cy="4679482"/>
          </a:xfrm>
          <a:prstGeom prst="rect">
            <a:avLst/>
          </a:prstGeom>
        </p:spPr>
      </p:pic>
    </p:spTree>
    <p:extLst>
      <p:ext uri="{BB962C8B-B14F-4D97-AF65-F5344CB8AC3E}">
        <p14:creationId xmlns:p14="http://schemas.microsoft.com/office/powerpoint/2010/main" val="41971587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0037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00370"/>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0414" y="63570"/>
            <a:ext cx="9143996" cy="1138773"/>
          </a:xfrm>
          <a:prstGeom prst="rect">
            <a:avLst/>
          </a:prstGeom>
          <a:noFill/>
        </p:spPr>
        <p:txBody>
          <a:bodyPr wrap="square" rtlCol="0">
            <a:spAutoFit/>
          </a:bodyPr>
          <a:lstStyle/>
          <a:p>
            <a:pPr lvl="0" algn="ctr" defTabSz="342991">
              <a:defRPr/>
            </a:pPr>
            <a:r>
              <a:rPr lang="en-US" sz="2800" b="1" dirty="0">
                <a:solidFill>
                  <a:prstClr val="white"/>
                </a:solidFill>
                <a:latin typeface="Arial Narrow" panose="020B0606020202030204" pitchFamily="34" charset="0"/>
              </a:rPr>
              <a:t>A Prespecified Analysis From the FOURIER Trial</a:t>
            </a:r>
          </a:p>
          <a:p>
            <a:pPr lvl="0" algn="ctr" defTabSz="342991">
              <a:defRPr/>
            </a:pPr>
            <a:r>
              <a:rPr lang="en-US" sz="2000" b="1" i="1" dirty="0">
                <a:solidFill>
                  <a:prstClr val="white"/>
                </a:solidFill>
                <a:latin typeface="Arial Narrow" panose="020B0606020202030204" pitchFamily="34" charset="0"/>
              </a:rPr>
              <a:t>Total Events During Follow-up by Randomization Group for Key Secondary End Point of Cardiovascular Death, Myocardial Infarction, or Stroke</a:t>
            </a:r>
            <a:endParaRPr kumimoji="0" lang="en-US" sz="20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307" name="Text Box 29">
            <a:extLst>
              <a:ext uri="{FF2B5EF4-FFF2-40B4-BE49-F238E27FC236}">
                <a16:creationId xmlns:a16="http://schemas.microsoft.com/office/drawing/2014/main" id="{F0C218D9-6E4D-4A48-96C7-77B39B38C4B1}"/>
              </a:ext>
            </a:extLst>
          </p:cNvPr>
          <p:cNvSpPr txBox="1">
            <a:spLocks noChangeArrowheads="1"/>
          </p:cNvSpPr>
          <p:nvPr/>
        </p:nvSpPr>
        <p:spPr bwMode="auto">
          <a:xfrm>
            <a:off x="82496" y="6434641"/>
            <a:ext cx="8726037" cy="230832"/>
          </a:xfrm>
          <a:prstGeom prst="rect">
            <a:avLst/>
          </a:prstGeom>
          <a:noFill/>
          <a:ln w="9525">
            <a:noFill/>
            <a:miter lim="800000"/>
            <a:headEnd/>
            <a:tailEnd/>
          </a:ln>
        </p:spPr>
        <p:txBody>
          <a:bodyPr wrap="square">
            <a:spAutoFit/>
          </a:bodyPr>
          <a:lstStyle/>
          <a:p>
            <a:pPr lvl="0"/>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Murphy SA, et al</a:t>
            </a:r>
            <a:r>
              <a:rPr lang="nb-NO" sz="900" dirty="0">
                <a:solidFill>
                  <a:srgbClr val="FFFFFF"/>
                </a:solidFill>
                <a:latin typeface="Arial Narrow" pitchFamily="34" charset="0"/>
                <a:cs typeface="Arial" charset="0"/>
              </a:rPr>
              <a:t>. JAMA Cardiol. 2019;4(7):613-619.</a:t>
            </a:r>
            <a:endPar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endParaRPr>
          </a:p>
        </p:txBody>
      </p:sp>
      <p:sp>
        <p:nvSpPr>
          <p:cNvPr id="12" name="Rectangle 11">
            <a:extLst>
              <a:ext uri="{FF2B5EF4-FFF2-40B4-BE49-F238E27FC236}">
                <a16:creationId xmlns:a16="http://schemas.microsoft.com/office/drawing/2014/main" id="{5E6011A8-961A-405D-AB6C-0343D6DD4F5A}"/>
              </a:ext>
            </a:extLst>
          </p:cNvPr>
          <p:cNvSpPr/>
          <p:nvPr/>
        </p:nvSpPr>
        <p:spPr>
          <a:xfrm>
            <a:off x="2171089" y="5603756"/>
            <a:ext cx="400967" cy="19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86BBA27C-FB57-49E0-BCB5-4C5C039031A2}"/>
              </a:ext>
            </a:extLst>
          </p:cNvPr>
          <p:cNvSpPr/>
          <p:nvPr/>
        </p:nvSpPr>
        <p:spPr>
          <a:xfrm>
            <a:off x="3717093" y="5603756"/>
            <a:ext cx="400967" cy="19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9FC6E0D-6035-4FA5-97A2-F4518FC3F53A}"/>
              </a:ext>
            </a:extLst>
          </p:cNvPr>
          <p:cNvSpPr/>
          <p:nvPr/>
        </p:nvSpPr>
        <p:spPr>
          <a:xfrm>
            <a:off x="5116397" y="5603756"/>
            <a:ext cx="474317" cy="19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BA5C279D-8119-4F57-AE7A-E5BCE2E5EE91}"/>
              </a:ext>
            </a:extLst>
          </p:cNvPr>
          <p:cNvSpPr/>
          <p:nvPr/>
        </p:nvSpPr>
        <p:spPr>
          <a:xfrm>
            <a:off x="6662401" y="5603756"/>
            <a:ext cx="400967" cy="190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333521DC-1D76-4782-8C25-1FFF312D2AE9}"/>
              </a:ext>
            </a:extLst>
          </p:cNvPr>
          <p:cNvSpPr/>
          <p:nvPr/>
        </p:nvSpPr>
        <p:spPr>
          <a:xfrm>
            <a:off x="8135055" y="5549968"/>
            <a:ext cx="673478" cy="28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descr="A screenshot of a cell phone&#10;&#10;Description automatically generated">
            <a:extLst>
              <a:ext uri="{FF2B5EF4-FFF2-40B4-BE49-F238E27FC236}">
                <a16:creationId xmlns:a16="http://schemas.microsoft.com/office/drawing/2014/main" id="{47D08150-8037-44BE-925D-E812C28DF4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467" y="1461090"/>
            <a:ext cx="7649024" cy="4543088"/>
          </a:xfrm>
          <a:prstGeom prst="rect">
            <a:avLst/>
          </a:prstGeom>
        </p:spPr>
      </p:pic>
    </p:spTree>
    <p:extLst>
      <p:ext uri="{BB962C8B-B14F-4D97-AF65-F5344CB8AC3E}">
        <p14:creationId xmlns:p14="http://schemas.microsoft.com/office/powerpoint/2010/main" val="2081779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2" y="96012"/>
            <a:ext cx="9143996" cy="1138773"/>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FOURIER Trial</a:t>
            </a:r>
          </a:p>
          <a:p>
            <a:pPr marL="0" marR="0" lvl="0" indent="0" algn="ctr" defTabSz="342991" rtl="0" eaLnBrk="1" fontAlgn="auto" latinLnBrk="0" hangingPunct="1">
              <a:lnSpc>
                <a:spcPct val="100000"/>
              </a:lnSpc>
              <a:spcBef>
                <a:spcPts val="0"/>
              </a:spcBef>
              <a:spcAft>
                <a:spcPts val="0"/>
              </a:spcAft>
              <a:buClrTx/>
              <a:buSzTx/>
              <a:buFontTx/>
              <a:buNone/>
              <a:tabLst/>
              <a:defRPr/>
            </a:pPr>
            <a:r>
              <a:rPr lang="en-US" sz="3200" b="1" i="1" dirty="0">
                <a:solidFill>
                  <a:prstClr val="white"/>
                </a:solidFill>
                <a:latin typeface="Arial Narrow" panose="020B0606020202030204" pitchFamily="34" charset="0"/>
              </a:rPr>
              <a:t>Total Primary Endpoint Events</a:t>
            </a:r>
            <a:endParaRPr kumimoji="0" lang="en-US" sz="32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307" name="Text Box 29">
            <a:extLst>
              <a:ext uri="{FF2B5EF4-FFF2-40B4-BE49-F238E27FC236}">
                <a16:creationId xmlns:a16="http://schemas.microsoft.com/office/drawing/2014/main" id="{F0C218D9-6E4D-4A48-96C7-77B39B38C4B1}"/>
              </a:ext>
            </a:extLst>
          </p:cNvPr>
          <p:cNvSpPr txBox="1">
            <a:spLocks noChangeArrowheads="1"/>
          </p:cNvSpPr>
          <p:nvPr/>
        </p:nvSpPr>
        <p:spPr bwMode="auto">
          <a:xfrm>
            <a:off x="82496" y="6459091"/>
            <a:ext cx="8726037"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Murphy SA, et al. AHA 2017</a:t>
            </a:r>
          </a:p>
        </p:txBody>
      </p:sp>
      <p:graphicFrame>
        <p:nvGraphicFramePr>
          <p:cNvPr id="10" name="Chart 9">
            <a:extLst>
              <a:ext uri="{FF2B5EF4-FFF2-40B4-BE49-F238E27FC236}">
                <a16:creationId xmlns:a16="http://schemas.microsoft.com/office/drawing/2014/main" id="{908CE7FF-3526-49C9-AB82-FDF7C82D9037}"/>
              </a:ext>
            </a:extLst>
          </p:cNvPr>
          <p:cNvGraphicFramePr/>
          <p:nvPr>
            <p:extLst>
              <p:ext uri="{D42A27DB-BD31-4B8C-83A1-F6EECF244321}">
                <p14:modId xmlns:p14="http://schemas.microsoft.com/office/powerpoint/2010/main" val="408754222"/>
              </p:ext>
            </p:extLst>
          </p:nvPr>
        </p:nvGraphicFramePr>
        <p:xfrm>
          <a:off x="1883302" y="2164424"/>
          <a:ext cx="5481638" cy="3684416"/>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a:extLst>
              <a:ext uri="{FF2B5EF4-FFF2-40B4-BE49-F238E27FC236}">
                <a16:creationId xmlns:a16="http://schemas.microsoft.com/office/drawing/2014/main" id="{26CF8117-0D0B-4471-88AD-5A4290011709}"/>
              </a:ext>
            </a:extLst>
          </p:cNvPr>
          <p:cNvSpPr txBox="1"/>
          <p:nvPr/>
        </p:nvSpPr>
        <p:spPr>
          <a:xfrm rot="16200000">
            <a:off x="-537723" y="3640861"/>
            <a:ext cx="3895728"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rPr>
              <a:t>Events per 1000 Patients</a:t>
            </a:r>
            <a:endParaRPr kumimoji="0" lang="en-US" sz="1600" b="1"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12" name="TextBox 11">
            <a:extLst>
              <a:ext uri="{FF2B5EF4-FFF2-40B4-BE49-F238E27FC236}">
                <a16:creationId xmlns:a16="http://schemas.microsoft.com/office/drawing/2014/main" id="{1CF35623-B13E-4970-96E4-D88B175C1BB8}"/>
              </a:ext>
            </a:extLst>
          </p:cNvPr>
          <p:cNvSpPr txBox="1"/>
          <p:nvPr/>
        </p:nvSpPr>
        <p:spPr>
          <a:xfrm>
            <a:off x="2560595" y="5790076"/>
            <a:ext cx="1905000" cy="338554"/>
          </a:xfrm>
          <a:prstGeom prst="rect">
            <a:avLst/>
          </a:prstGeom>
          <a:noFill/>
        </p:spPr>
        <p:txBody>
          <a:bodyPr wrap="square" rtlCol="0">
            <a:spAutoFit/>
          </a:bodyPr>
          <a:lstStyle/>
          <a:p>
            <a:pPr algn="ctr"/>
            <a:r>
              <a:rPr lang="en-CA" sz="1600" dirty="0">
                <a:latin typeface="Arial Narrow" panose="020B0606020202030204" pitchFamily="34" charset="0"/>
              </a:rPr>
              <a:t>First Event Only</a:t>
            </a:r>
          </a:p>
        </p:txBody>
      </p:sp>
      <p:sp>
        <p:nvSpPr>
          <p:cNvPr id="15" name="TextBox 14">
            <a:extLst>
              <a:ext uri="{FF2B5EF4-FFF2-40B4-BE49-F238E27FC236}">
                <a16:creationId xmlns:a16="http://schemas.microsoft.com/office/drawing/2014/main" id="{4AC6EE89-EE78-4FA4-9262-F697345BCEBB}"/>
              </a:ext>
            </a:extLst>
          </p:cNvPr>
          <p:cNvSpPr txBox="1"/>
          <p:nvPr/>
        </p:nvSpPr>
        <p:spPr>
          <a:xfrm>
            <a:off x="4941436" y="5790496"/>
            <a:ext cx="1905000" cy="338554"/>
          </a:xfrm>
          <a:prstGeom prst="rect">
            <a:avLst/>
          </a:prstGeom>
          <a:noFill/>
        </p:spPr>
        <p:txBody>
          <a:bodyPr wrap="square" rtlCol="0">
            <a:spAutoFit/>
          </a:bodyPr>
          <a:lstStyle/>
          <a:p>
            <a:pPr algn="ctr"/>
            <a:r>
              <a:rPr lang="en-CA" sz="1600" dirty="0">
                <a:latin typeface="Arial Narrow" panose="020B0606020202030204" pitchFamily="34" charset="0"/>
              </a:rPr>
              <a:t>Total Events</a:t>
            </a:r>
          </a:p>
        </p:txBody>
      </p:sp>
      <p:sp>
        <p:nvSpPr>
          <p:cNvPr id="16" name="TextBox 15">
            <a:extLst>
              <a:ext uri="{FF2B5EF4-FFF2-40B4-BE49-F238E27FC236}">
                <a16:creationId xmlns:a16="http://schemas.microsoft.com/office/drawing/2014/main" id="{FFC32A10-E0B9-4FAE-89AE-DC069A78EF99}"/>
              </a:ext>
            </a:extLst>
          </p:cNvPr>
          <p:cNvSpPr txBox="1"/>
          <p:nvPr/>
        </p:nvSpPr>
        <p:spPr>
          <a:xfrm>
            <a:off x="2029284" y="1432882"/>
            <a:ext cx="5535298" cy="707886"/>
          </a:xfrm>
          <a:prstGeom prst="rect">
            <a:avLst/>
          </a:prstGeom>
          <a:noFill/>
        </p:spPr>
        <p:txBody>
          <a:bodyPr wrap="square" rtlCol="0">
            <a:spAutoFit/>
          </a:bodyPr>
          <a:lstStyle/>
          <a:p>
            <a:pPr algn="ctr"/>
            <a:r>
              <a:rPr lang="en-CA" sz="2000" b="1" dirty="0">
                <a:latin typeface="Arial Narrow" panose="020B0606020202030204" pitchFamily="34" charset="0"/>
              </a:rPr>
              <a:t>Number of Events Prevented for 1000 Patients Treated with </a:t>
            </a:r>
            <a:r>
              <a:rPr lang="en-CA" sz="2000" b="1" dirty="0" err="1">
                <a:latin typeface="Arial Narrow" panose="020B0606020202030204" pitchFamily="34" charset="0"/>
              </a:rPr>
              <a:t>Evolocumab</a:t>
            </a:r>
            <a:r>
              <a:rPr lang="en-CA" sz="2000" b="1" dirty="0">
                <a:latin typeface="Arial Narrow" panose="020B0606020202030204" pitchFamily="34" charset="0"/>
              </a:rPr>
              <a:t> for 3 Years</a:t>
            </a:r>
          </a:p>
        </p:txBody>
      </p:sp>
      <p:cxnSp>
        <p:nvCxnSpPr>
          <p:cNvPr id="17" name="Straight Connector 16">
            <a:extLst>
              <a:ext uri="{FF2B5EF4-FFF2-40B4-BE49-F238E27FC236}">
                <a16:creationId xmlns:a16="http://schemas.microsoft.com/office/drawing/2014/main" id="{8295D397-337A-47A6-9D25-24A4A7251FAF}"/>
              </a:ext>
            </a:extLst>
          </p:cNvPr>
          <p:cNvCxnSpPr>
            <a:cxnSpLocks/>
          </p:cNvCxnSpPr>
          <p:nvPr/>
        </p:nvCxnSpPr>
        <p:spPr>
          <a:xfrm>
            <a:off x="5448960" y="3350762"/>
            <a:ext cx="105941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6957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837B60-FC23-4EE9-9C33-CFCE9BCDDDBC}"/>
              </a:ext>
            </a:extLst>
          </p:cNvPr>
          <p:cNvSpPr/>
          <p:nvPr/>
        </p:nvSpPr>
        <p:spPr>
          <a:xfrm>
            <a:off x="0" y="0"/>
            <a:ext cx="1519238" cy="6858000"/>
          </a:xfrm>
          <a:prstGeom prst="rect">
            <a:avLst/>
          </a:prstGeom>
          <a:gradFill flip="none" rotWithShape="1">
            <a:gsLst>
              <a:gs pos="0">
                <a:srgbClr val="54607F"/>
              </a:gs>
              <a:gs pos="50000">
                <a:srgbClr val="7784A5"/>
              </a:gs>
              <a:gs pos="100000">
                <a:srgbClr val="B8BFD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F2C79483-EF4D-4A8E-979B-99C389EC06AC}"/>
              </a:ext>
            </a:extLst>
          </p:cNvPr>
          <p:cNvSpPr/>
          <p:nvPr/>
        </p:nvSpPr>
        <p:spPr>
          <a:xfrm>
            <a:off x="1519238" y="863570"/>
            <a:ext cx="7632000" cy="45719"/>
          </a:xfrm>
          <a:prstGeom prst="rect">
            <a:avLst/>
          </a:prstGeom>
          <a:solidFill>
            <a:srgbClr val="272C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31192" y="6142543"/>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Rectangle 20">
            <a:extLst>
              <a:ext uri="{FF2B5EF4-FFF2-40B4-BE49-F238E27FC236}">
                <a16:creationId xmlns:a16="http://schemas.microsoft.com/office/drawing/2014/main" id="{A7A142D0-E921-4A7A-9B94-767BB13C1D59}"/>
              </a:ext>
            </a:extLst>
          </p:cNvPr>
          <p:cNvSpPr/>
          <p:nvPr/>
        </p:nvSpPr>
        <p:spPr>
          <a:xfrm>
            <a:off x="1650405" y="6526095"/>
            <a:ext cx="2560316" cy="24622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ASCVD: Atherosclerotic cardiovascular disease</a:t>
            </a:r>
          </a:p>
        </p:txBody>
      </p:sp>
      <p:sp>
        <p:nvSpPr>
          <p:cNvPr id="17" name="Rectangle 16">
            <a:extLst>
              <a:ext uri="{FF2B5EF4-FFF2-40B4-BE49-F238E27FC236}">
                <a16:creationId xmlns:a16="http://schemas.microsoft.com/office/drawing/2014/main" id="{89B2AEA0-93DA-45FF-8354-9C011DFFF140}"/>
              </a:ext>
            </a:extLst>
          </p:cNvPr>
          <p:cNvSpPr/>
          <p:nvPr/>
        </p:nvSpPr>
        <p:spPr>
          <a:xfrm>
            <a:off x="1609725" y="146442"/>
            <a:ext cx="7696200" cy="646331"/>
          </a:xfrm>
          <a:prstGeom prst="rect">
            <a:avLst/>
          </a:prstGeom>
        </p:spPr>
        <p:txBody>
          <a:bodyPr wrap="square">
            <a:spAutoFit/>
          </a:bodyPr>
          <a:lstStyle/>
          <a:p>
            <a:pPr marL="0" marR="0" lvl="0" indent="0" algn="l"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a typeface="+mn-ea"/>
                <a:cs typeface="+mn-cs"/>
              </a:rPr>
              <a:t>Learning Objectives</a:t>
            </a:r>
          </a:p>
        </p:txBody>
      </p:sp>
      <p:sp>
        <p:nvSpPr>
          <p:cNvPr id="33" name="Rectangle 32">
            <a:extLst>
              <a:ext uri="{FF2B5EF4-FFF2-40B4-BE49-F238E27FC236}">
                <a16:creationId xmlns:a16="http://schemas.microsoft.com/office/drawing/2014/main" id="{57214BF7-9DC8-436B-BB3A-A5A4A9DE5CD2}"/>
              </a:ext>
            </a:extLst>
          </p:cNvPr>
          <p:cNvSpPr/>
          <p:nvPr/>
        </p:nvSpPr>
        <p:spPr>
          <a:xfrm>
            <a:off x="3136214" y="1700201"/>
            <a:ext cx="5474386" cy="646331"/>
          </a:xfrm>
          <a:prstGeom prst="rect">
            <a:avLst/>
          </a:prstGeom>
        </p:spPr>
        <p:txBody>
          <a:bodyPr wrap="square">
            <a:spAutoFit/>
          </a:bodyPr>
          <a:lstStyle/>
          <a:p>
            <a:pPr defTabSz="1218987">
              <a:defRPr/>
            </a:pPr>
            <a:r>
              <a:rPr lang="en-US" b="1" kern="0" dirty="0">
                <a:solidFill>
                  <a:srgbClr val="000000">
                    <a:lumMod val="95000"/>
                    <a:lumOff val="5000"/>
                  </a:srgbClr>
                </a:solidFill>
                <a:latin typeface="Arial Narrow" panose="020B0606020202030204" pitchFamily="34" charset="0"/>
                <a:cs typeface="Arial" pitchFamily="34" charset="0"/>
              </a:rPr>
              <a:t>Recognize the centrality of LDL-C and its cumulative exposure to  increased risk of ASCVD events </a:t>
            </a:r>
            <a:endParaRPr lang="en-CA" b="1" kern="0" dirty="0">
              <a:solidFill>
                <a:srgbClr val="000000">
                  <a:lumMod val="95000"/>
                  <a:lumOff val="5000"/>
                </a:srgbClr>
              </a:solidFill>
              <a:latin typeface="Arial Narrow" panose="020B0606020202030204" pitchFamily="34" charset="0"/>
              <a:cs typeface="Arial" pitchFamily="34" charset="0"/>
            </a:endParaRPr>
          </a:p>
        </p:txBody>
      </p:sp>
      <p:sp>
        <p:nvSpPr>
          <p:cNvPr id="34" name="TextBox 33">
            <a:extLst>
              <a:ext uri="{FF2B5EF4-FFF2-40B4-BE49-F238E27FC236}">
                <a16:creationId xmlns:a16="http://schemas.microsoft.com/office/drawing/2014/main" id="{71F10407-C8CF-4632-AE3C-451F9A33D2C3}"/>
              </a:ext>
            </a:extLst>
          </p:cNvPr>
          <p:cNvSpPr txBox="1"/>
          <p:nvPr/>
        </p:nvSpPr>
        <p:spPr>
          <a:xfrm>
            <a:off x="1888834" y="1561581"/>
            <a:ext cx="745717" cy="830997"/>
          </a:xfrm>
          <a:prstGeom prst="rect">
            <a:avLst/>
          </a:prstGeom>
          <a:noFill/>
        </p:spPr>
        <p:txBody>
          <a:bodyPr wrap="none" rtlCol="0">
            <a:spAutoFit/>
          </a:bodyPr>
          <a:lstStyle/>
          <a:p>
            <a:pPr defTabSz="1218987">
              <a:defRPr/>
            </a:pPr>
            <a:r>
              <a:rPr lang="en-IN" sz="4800" b="1" dirty="0">
                <a:solidFill>
                  <a:srgbClr val="FFC000"/>
                </a:solidFill>
                <a:latin typeface="Arial Narrow" panose="020B0606020202030204" pitchFamily="34" charset="0"/>
                <a:cs typeface="Arial" panose="020B0604020202020204" pitchFamily="34" charset="0"/>
              </a:rPr>
              <a:t>01</a:t>
            </a:r>
          </a:p>
        </p:txBody>
      </p:sp>
      <p:sp>
        <p:nvSpPr>
          <p:cNvPr id="35" name="TextBox 34">
            <a:extLst>
              <a:ext uri="{FF2B5EF4-FFF2-40B4-BE49-F238E27FC236}">
                <a16:creationId xmlns:a16="http://schemas.microsoft.com/office/drawing/2014/main" id="{2083D460-5AA7-4621-89B8-C7F817EC01A8}"/>
              </a:ext>
            </a:extLst>
          </p:cNvPr>
          <p:cNvSpPr txBox="1"/>
          <p:nvPr/>
        </p:nvSpPr>
        <p:spPr>
          <a:xfrm>
            <a:off x="1888834" y="2539984"/>
            <a:ext cx="745717" cy="830997"/>
          </a:xfrm>
          <a:prstGeom prst="rect">
            <a:avLst/>
          </a:prstGeom>
          <a:noFill/>
        </p:spPr>
        <p:txBody>
          <a:bodyPr wrap="none" rtlCol="0">
            <a:spAutoFit/>
          </a:bodyPr>
          <a:lstStyle/>
          <a:p>
            <a:pPr defTabSz="1218987">
              <a:defRPr/>
            </a:pPr>
            <a:r>
              <a:rPr lang="en-IN" sz="4800" b="1" dirty="0">
                <a:solidFill>
                  <a:srgbClr val="FFC000"/>
                </a:solidFill>
                <a:latin typeface="Arial Narrow" panose="020B0606020202030204" pitchFamily="34" charset="0"/>
                <a:cs typeface="Arial" panose="020B0604020202020204" pitchFamily="34" charset="0"/>
              </a:rPr>
              <a:t>02</a:t>
            </a:r>
          </a:p>
        </p:txBody>
      </p:sp>
      <p:sp>
        <p:nvSpPr>
          <p:cNvPr id="36" name="TextBox 35">
            <a:extLst>
              <a:ext uri="{FF2B5EF4-FFF2-40B4-BE49-F238E27FC236}">
                <a16:creationId xmlns:a16="http://schemas.microsoft.com/office/drawing/2014/main" id="{758B9AD3-7E1E-4758-8835-7ADE90D7C614}"/>
              </a:ext>
            </a:extLst>
          </p:cNvPr>
          <p:cNvSpPr txBox="1"/>
          <p:nvPr/>
        </p:nvSpPr>
        <p:spPr>
          <a:xfrm>
            <a:off x="1888834" y="3518387"/>
            <a:ext cx="745717" cy="830997"/>
          </a:xfrm>
          <a:prstGeom prst="rect">
            <a:avLst/>
          </a:prstGeom>
          <a:noFill/>
        </p:spPr>
        <p:txBody>
          <a:bodyPr wrap="none" rtlCol="0">
            <a:spAutoFit/>
          </a:bodyPr>
          <a:lstStyle/>
          <a:p>
            <a:pPr defTabSz="1218987">
              <a:defRPr/>
            </a:pPr>
            <a:r>
              <a:rPr lang="en-IN" sz="4800" b="1" dirty="0">
                <a:solidFill>
                  <a:srgbClr val="FFC000"/>
                </a:solidFill>
                <a:latin typeface="Arial Narrow" panose="020B0606020202030204" pitchFamily="34" charset="0"/>
                <a:cs typeface="Arial" panose="020B0604020202020204" pitchFamily="34" charset="0"/>
              </a:rPr>
              <a:t>03</a:t>
            </a:r>
          </a:p>
        </p:txBody>
      </p:sp>
      <p:sp>
        <p:nvSpPr>
          <p:cNvPr id="37" name="TextBox 36">
            <a:extLst>
              <a:ext uri="{FF2B5EF4-FFF2-40B4-BE49-F238E27FC236}">
                <a16:creationId xmlns:a16="http://schemas.microsoft.com/office/drawing/2014/main" id="{A3B81BB1-EE76-4E92-B9F4-F0E9D52060A3}"/>
              </a:ext>
            </a:extLst>
          </p:cNvPr>
          <p:cNvSpPr txBox="1"/>
          <p:nvPr/>
        </p:nvSpPr>
        <p:spPr>
          <a:xfrm>
            <a:off x="1888834" y="4496790"/>
            <a:ext cx="745717" cy="830997"/>
          </a:xfrm>
          <a:prstGeom prst="rect">
            <a:avLst/>
          </a:prstGeom>
          <a:noFill/>
        </p:spPr>
        <p:txBody>
          <a:bodyPr wrap="none" rtlCol="0">
            <a:spAutoFit/>
          </a:bodyPr>
          <a:lstStyle/>
          <a:p>
            <a:pPr defTabSz="1218987">
              <a:defRPr/>
            </a:pPr>
            <a:r>
              <a:rPr lang="en-IN" sz="4800" b="1" dirty="0">
                <a:solidFill>
                  <a:srgbClr val="FFC000"/>
                </a:solidFill>
                <a:latin typeface="Arial Narrow" panose="020B0606020202030204" pitchFamily="34" charset="0"/>
                <a:cs typeface="Arial" panose="020B0604020202020204" pitchFamily="34" charset="0"/>
              </a:rPr>
              <a:t>04</a:t>
            </a:r>
          </a:p>
        </p:txBody>
      </p:sp>
      <p:cxnSp>
        <p:nvCxnSpPr>
          <p:cNvPr id="38" name="Straight Connector 37">
            <a:extLst>
              <a:ext uri="{FF2B5EF4-FFF2-40B4-BE49-F238E27FC236}">
                <a16:creationId xmlns:a16="http://schemas.microsoft.com/office/drawing/2014/main" id="{358316C6-15BB-43E4-B3DC-5A39BB0523F4}"/>
              </a:ext>
            </a:extLst>
          </p:cNvPr>
          <p:cNvCxnSpPr/>
          <p:nvPr/>
        </p:nvCxnSpPr>
        <p:spPr>
          <a:xfrm>
            <a:off x="1752600" y="2440319"/>
            <a:ext cx="6858000" cy="0"/>
          </a:xfrm>
          <a:prstGeom prst="line">
            <a:avLst/>
          </a:prstGeom>
          <a:noFill/>
          <a:ln w="9525" cap="flat" cmpd="sng" algn="ctr">
            <a:solidFill>
              <a:srgbClr val="B8BFD0"/>
            </a:solidFill>
            <a:prstDash val="solid"/>
          </a:ln>
          <a:effectLst/>
        </p:spPr>
      </p:cxnSp>
      <p:cxnSp>
        <p:nvCxnSpPr>
          <p:cNvPr id="39" name="Straight Connector 38">
            <a:extLst>
              <a:ext uri="{FF2B5EF4-FFF2-40B4-BE49-F238E27FC236}">
                <a16:creationId xmlns:a16="http://schemas.microsoft.com/office/drawing/2014/main" id="{C7694C66-0458-4D2F-8C69-F904FC724707}"/>
              </a:ext>
            </a:extLst>
          </p:cNvPr>
          <p:cNvCxnSpPr/>
          <p:nvPr/>
        </p:nvCxnSpPr>
        <p:spPr>
          <a:xfrm>
            <a:off x="1752600" y="3456902"/>
            <a:ext cx="6858000" cy="0"/>
          </a:xfrm>
          <a:prstGeom prst="line">
            <a:avLst/>
          </a:prstGeom>
          <a:noFill/>
          <a:ln w="9525" cap="flat" cmpd="sng" algn="ctr">
            <a:solidFill>
              <a:srgbClr val="B8BFD0"/>
            </a:solidFill>
            <a:prstDash val="solid"/>
          </a:ln>
          <a:effectLst/>
        </p:spPr>
      </p:cxnSp>
      <p:cxnSp>
        <p:nvCxnSpPr>
          <p:cNvPr id="40" name="Straight Connector 39">
            <a:extLst>
              <a:ext uri="{FF2B5EF4-FFF2-40B4-BE49-F238E27FC236}">
                <a16:creationId xmlns:a16="http://schemas.microsoft.com/office/drawing/2014/main" id="{2C3DC36F-1FF1-47E7-8076-D650F353806D}"/>
              </a:ext>
            </a:extLst>
          </p:cNvPr>
          <p:cNvCxnSpPr/>
          <p:nvPr/>
        </p:nvCxnSpPr>
        <p:spPr>
          <a:xfrm>
            <a:off x="1752600" y="4454718"/>
            <a:ext cx="6858000" cy="0"/>
          </a:xfrm>
          <a:prstGeom prst="line">
            <a:avLst/>
          </a:prstGeom>
          <a:noFill/>
          <a:ln w="9525" cap="flat" cmpd="sng" algn="ctr">
            <a:solidFill>
              <a:srgbClr val="B8BFD0"/>
            </a:solidFill>
            <a:prstDash val="solid"/>
          </a:ln>
          <a:effectLst/>
        </p:spPr>
      </p:cxnSp>
      <p:sp>
        <p:nvSpPr>
          <p:cNvPr id="41" name="Rectangle 40">
            <a:extLst>
              <a:ext uri="{FF2B5EF4-FFF2-40B4-BE49-F238E27FC236}">
                <a16:creationId xmlns:a16="http://schemas.microsoft.com/office/drawing/2014/main" id="{3897CBFF-E446-4025-A45F-D80BBEC61CCD}"/>
              </a:ext>
            </a:extLst>
          </p:cNvPr>
          <p:cNvSpPr/>
          <p:nvPr/>
        </p:nvSpPr>
        <p:spPr>
          <a:xfrm>
            <a:off x="3174314" y="2486390"/>
            <a:ext cx="5569636" cy="923330"/>
          </a:xfrm>
          <a:prstGeom prst="rect">
            <a:avLst/>
          </a:prstGeom>
        </p:spPr>
        <p:txBody>
          <a:bodyPr wrap="square">
            <a:spAutoFit/>
          </a:bodyPr>
          <a:lstStyle/>
          <a:p>
            <a:pPr defTabSz="1218987">
              <a:defRPr/>
            </a:pPr>
            <a:r>
              <a:rPr lang="en-US" b="1" kern="0" dirty="0">
                <a:solidFill>
                  <a:srgbClr val="000000">
                    <a:lumMod val="95000"/>
                    <a:lumOff val="5000"/>
                  </a:srgbClr>
                </a:solidFill>
                <a:latin typeface="Arial Narrow" panose="020B0606020202030204" pitchFamily="34" charset="0"/>
                <a:cs typeface="Arial" pitchFamily="34" charset="0"/>
              </a:rPr>
              <a:t>Evaluate the limitations of current lipid lowering agents and assess recommendations for lipid lowering agents beyond, or in addition to, statin therapy for high-risk patient</a:t>
            </a:r>
            <a:endParaRPr lang="en-CA" b="1" kern="0" dirty="0">
              <a:solidFill>
                <a:srgbClr val="000000">
                  <a:lumMod val="95000"/>
                  <a:lumOff val="5000"/>
                </a:srgbClr>
              </a:solidFill>
              <a:latin typeface="Arial Narrow" panose="020B0606020202030204" pitchFamily="34" charset="0"/>
              <a:cs typeface="Arial" pitchFamily="34" charset="0"/>
            </a:endParaRPr>
          </a:p>
        </p:txBody>
      </p:sp>
      <p:sp>
        <p:nvSpPr>
          <p:cNvPr id="42" name="Rectangle 41">
            <a:extLst>
              <a:ext uri="{FF2B5EF4-FFF2-40B4-BE49-F238E27FC236}">
                <a16:creationId xmlns:a16="http://schemas.microsoft.com/office/drawing/2014/main" id="{152F0C53-2469-4243-8398-361EC3C18A27}"/>
              </a:ext>
            </a:extLst>
          </p:cNvPr>
          <p:cNvSpPr/>
          <p:nvPr/>
        </p:nvSpPr>
        <p:spPr>
          <a:xfrm>
            <a:off x="3136214" y="3617301"/>
            <a:ext cx="5474386" cy="646331"/>
          </a:xfrm>
          <a:prstGeom prst="rect">
            <a:avLst/>
          </a:prstGeom>
        </p:spPr>
        <p:txBody>
          <a:bodyPr wrap="square">
            <a:spAutoFit/>
          </a:bodyPr>
          <a:lstStyle/>
          <a:p>
            <a:pPr defTabSz="1218987">
              <a:defRPr/>
            </a:pPr>
            <a:r>
              <a:rPr lang="en-US" b="1" kern="0" dirty="0">
                <a:solidFill>
                  <a:srgbClr val="000000">
                    <a:lumMod val="95000"/>
                    <a:lumOff val="5000"/>
                  </a:srgbClr>
                </a:solidFill>
                <a:latin typeface="Arial Narrow" panose="020B0606020202030204" pitchFamily="34" charset="0"/>
                <a:cs typeface="Arial" pitchFamily="34" charset="0"/>
              </a:rPr>
              <a:t>Identify those patients who would benefit from additional therapy beyond statins to reduce CV risk</a:t>
            </a:r>
            <a:endParaRPr lang="en-CA" b="1" kern="0" dirty="0">
              <a:solidFill>
                <a:srgbClr val="000000">
                  <a:lumMod val="95000"/>
                  <a:lumOff val="5000"/>
                </a:srgbClr>
              </a:solidFill>
              <a:latin typeface="Arial Narrow" panose="020B0606020202030204" pitchFamily="34" charset="0"/>
              <a:cs typeface="Arial" pitchFamily="34" charset="0"/>
            </a:endParaRPr>
          </a:p>
        </p:txBody>
      </p:sp>
      <p:sp>
        <p:nvSpPr>
          <p:cNvPr id="43" name="Rectangle 42">
            <a:extLst>
              <a:ext uri="{FF2B5EF4-FFF2-40B4-BE49-F238E27FC236}">
                <a16:creationId xmlns:a16="http://schemas.microsoft.com/office/drawing/2014/main" id="{3410817D-D7C9-4D31-8513-BBFEAF289BA3}"/>
              </a:ext>
            </a:extLst>
          </p:cNvPr>
          <p:cNvSpPr/>
          <p:nvPr/>
        </p:nvSpPr>
        <p:spPr>
          <a:xfrm>
            <a:off x="3136214" y="4494128"/>
            <a:ext cx="5474386" cy="923330"/>
          </a:xfrm>
          <a:prstGeom prst="rect">
            <a:avLst/>
          </a:prstGeom>
        </p:spPr>
        <p:txBody>
          <a:bodyPr wrap="square">
            <a:spAutoFit/>
          </a:bodyPr>
          <a:lstStyle/>
          <a:p>
            <a:pPr defTabSz="1218987">
              <a:defRPr/>
            </a:pPr>
            <a:r>
              <a:rPr lang="en-US" b="1" kern="0" dirty="0">
                <a:solidFill>
                  <a:srgbClr val="000000">
                    <a:lumMod val="95000"/>
                    <a:lumOff val="5000"/>
                  </a:srgbClr>
                </a:solidFill>
                <a:latin typeface="Arial Narrow" panose="020B0606020202030204" pitchFamily="34" charset="0"/>
                <a:cs typeface="Arial" pitchFamily="34" charset="0"/>
              </a:rPr>
              <a:t>Explain the latest clinical data for PCSK9 inhibitors and use effective strategies to integrate the data into clinical care to reduce the risk for CV events</a:t>
            </a:r>
            <a:endParaRPr lang="en-CA" b="1" kern="0" dirty="0">
              <a:solidFill>
                <a:srgbClr val="000000">
                  <a:lumMod val="95000"/>
                  <a:lumOff val="5000"/>
                </a:srgbClr>
              </a:solidFill>
              <a:latin typeface="Arial Narrow" panose="020B0606020202030204" pitchFamily="34" charset="0"/>
              <a:cs typeface="Arial" pitchFamily="34" charset="0"/>
            </a:endParaRPr>
          </a:p>
        </p:txBody>
      </p:sp>
      <p:sp>
        <p:nvSpPr>
          <p:cNvPr id="44" name="Rectangle 43">
            <a:extLst>
              <a:ext uri="{FF2B5EF4-FFF2-40B4-BE49-F238E27FC236}">
                <a16:creationId xmlns:a16="http://schemas.microsoft.com/office/drawing/2014/main" id="{7F887A6B-D8A9-4A86-91B6-779EEDEBB92D}"/>
              </a:ext>
            </a:extLst>
          </p:cNvPr>
          <p:cNvSpPr/>
          <p:nvPr/>
        </p:nvSpPr>
        <p:spPr>
          <a:xfrm>
            <a:off x="1609725" y="1067587"/>
            <a:ext cx="7361663" cy="400110"/>
          </a:xfrm>
          <a:prstGeom prst="rect">
            <a:avLst/>
          </a:prstGeom>
        </p:spPr>
        <p:txBody>
          <a:bodyPr wrap="square">
            <a:spAutoFit/>
          </a:bodyPr>
          <a:lstStyle/>
          <a:p>
            <a:pPr defTabSz="1218987">
              <a:defRPr/>
            </a:pPr>
            <a:r>
              <a:rPr lang="en-CA" sz="2000" b="1" kern="0" dirty="0">
                <a:solidFill>
                  <a:srgbClr val="54607F"/>
                </a:solidFill>
                <a:latin typeface="Arial Narrow" panose="020B0606020202030204" pitchFamily="34" charset="0"/>
                <a:cs typeface="Arial" pitchFamily="34" charset="0"/>
              </a:rPr>
              <a:t>Upon completion of this activity, participants will be able to:</a:t>
            </a:r>
          </a:p>
        </p:txBody>
      </p:sp>
      <p:sp>
        <p:nvSpPr>
          <p:cNvPr id="48" name="TextBox 47">
            <a:extLst>
              <a:ext uri="{FF2B5EF4-FFF2-40B4-BE49-F238E27FC236}">
                <a16:creationId xmlns:a16="http://schemas.microsoft.com/office/drawing/2014/main" id="{35CEA0F0-3CC5-4448-B2EE-E0847C8FEF27}"/>
              </a:ext>
            </a:extLst>
          </p:cNvPr>
          <p:cNvSpPr txBox="1"/>
          <p:nvPr/>
        </p:nvSpPr>
        <p:spPr>
          <a:xfrm>
            <a:off x="1888834" y="5475192"/>
            <a:ext cx="745717" cy="830997"/>
          </a:xfrm>
          <a:prstGeom prst="rect">
            <a:avLst/>
          </a:prstGeom>
          <a:noFill/>
        </p:spPr>
        <p:txBody>
          <a:bodyPr wrap="none" rtlCol="0">
            <a:spAutoFit/>
          </a:bodyPr>
          <a:lstStyle/>
          <a:p>
            <a:pPr defTabSz="1218987">
              <a:defRPr/>
            </a:pPr>
            <a:r>
              <a:rPr lang="en-IN" sz="4800" b="1" dirty="0">
                <a:solidFill>
                  <a:srgbClr val="FFC000"/>
                </a:solidFill>
                <a:latin typeface="Arial Narrow" panose="020B0606020202030204" pitchFamily="34" charset="0"/>
                <a:cs typeface="Arial" panose="020B0604020202020204" pitchFamily="34" charset="0"/>
              </a:rPr>
              <a:t>05</a:t>
            </a:r>
          </a:p>
        </p:txBody>
      </p:sp>
      <p:cxnSp>
        <p:nvCxnSpPr>
          <p:cNvPr id="49" name="Straight Connector 48">
            <a:extLst>
              <a:ext uri="{FF2B5EF4-FFF2-40B4-BE49-F238E27FC236}">
                <a16:creationId xmlns:a16="http://schemas.microsoft.com/office/drawing/2014/main" id="{F0DEC8E1-1D98-469F-B9CB-4CA94CF5F4DA}"/>
              </a:ext>
            </a:extLst>
          </p:cNvPr>
          <p:cNvCxnSpPr/>
          <p:nvPr/>
        </p:nvCxnSpPr>
        <p:spPr>
          <a:xfrm>
            <a:off x="1790700" y="5447254"/>
            <a:ext cx="6858000" cy="0"/>
          </a:xfrm>
          <a:prstGeom prst="line">
            <a:avLst/>
          </a:prstGeom>
          <a:noFill/>
          <a:ln w="9525" cap="flat" cmpd="sng" algn="ctr">
            <a:solidFill>
              <a:srgbClr val="B8BFD0"/>
            </a:solidFill>
            <a:prstDash val="solid"/>
          </a:ln>
          <a:effectLst/>
        </p:spPr>
      </p:cxnSp>
      <p:sp>
        <p:nvSpPr>
          <p:cNvPr id="50" name="Rectangle 49">
            <a:extLst>
              <a:ext uri="{FF2B5EF4-FFF2-40B4-BE49-F238E27FC236}">
                <a16:creationId xmlns:a16="http://schemas.microsoft.com/office/drawing/2014/main" id="{CF866338-BAB3-4F22-93D8-4CC6A83386C5}"/>
              </a:ext>
            </a:extLst>
          </p:cNvPr>
          <p:cNvSpPr/>
          <p:nvPr/>
        </p:nvSpPr>
        <p:spPr>
          <a:xfrm>
            <a:off x="3174314" y="5466965"/>
            <a:ext cx="5474386" cy="923330"/>
          </a:xfrm>
          <a:prstGeom prst="rect">
            <a:avLst/>
          </a:prstGeom>
        </p:spPr>
        <p:txBody>
          <a:bodyPr wrap="square">
            <a:spAutoFit/>
          </a:bodyPr>
          <a:lstStyle/>
          <a:p>
            <a:pPr defTabSz="1218987">
              <a:defRPr/>
            </a:pPr>
            <a:r>
              <a:rPr lang="en-US" b="1" kern="0" dirty="0">
                <a:solidFill>
                  <a:srgbClr val="000000">
                    <a:lumMod val="95000"/>
                    <a:lumOff val="5000"/>
                  </a:srgbClr>
                </a:solidFill>
                <a:latin typeface="Arial Narrow" panose="020B0606020202030204" pitchFamily="34" charset="0"/>
                <a:cs typeface="Arial" pitchFamily="34" charset="0"/>
              </a:rPr>
              <a:t>Appropriately apply best guideline practice recommendations into routine clinical practice based on specific patient characteristics</a:t>
            </a:r>
            <a:endParaRPr lang="en-CA" b="1" kern="0" dirty="0">
              <a:solidFill>
                <a:srgbClr val="000000">
                  <a:lumMod val="95000"/>
                  <a:lumOff val="5000"/>
                </a:srgbClr>
              </a:solidFill>
              <a:latin typeface="Arial Narrow" panose="020B0606020202030204" pitchFamily="34" charset="0"/>
              <a:cs typeface="Arial" pitchFamily="34" charset="0"/>
            </a:endParaRPr>
          </a:p>
        </p:txBody>
      </p:sp>
    </p:spTree>
    <p:extLst>
      <p:ext uri="{BB962C8B-B14F-4D97-AF65-F5344CB8AC3E}">
        <p14:creationId xmlns:p14="http://schemas.microsoft.com/office/powerpoint/2010/main" val="1088413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2" y="96012"/>
            <a:ext cx="9143996" cy="1138773"/>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FOURIER Trial</a:t>
            </a:r>
          </a:p>
          <a:p>
            <a:pPr lvl="0" algn="ctr" defTabSz="342991">
              <a:defRPr/>
            </a:pPr>
            <a:r>
              <a:rPr lang="en-CA" sz="3200" b="1" i="1" dirty="0">
                <a:solidFill>
                  <a:prstClr val="white"/>
                </a:solidFill>
                <a:latin typeface="Arial Narrow" panose="020B0606020202030204" pitchFamily="34" charset="0"/>
              </a:rPr>
              <a:t>Multiple High-Risk Patient Population Sub-Analysis</a:t>
            </a:r>
            <a:endParaRPr kumimoji="0" lang="en-US" sz="32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307" name="Text Box 29">
            <a:extLst>
              <a:ext uri="{FF2B5EF4-FFF2-40B4-BE49-F238E27FC236}">
                <a16:creationId xmlns:a16="http://schemas.microsoft.com/office/drawing/2014/main" id="{F0C218D9-6E4D-4A48-96C7-77B39B38C4B1}"/>
              </a:ext>
            </a:extLst>
          </p:cNvPr>
          <p:cNvSpPr txBox="1">
            <a:spLocks noChangeArrowheads="1"/>
          </p:cNvSpPr>
          <p:nvPr/>
        </p:nvSpPr>
        <p:spPr bwMode="auto">
          <a:xfrm>
            <a:off x="82496" y="6459091"/>
            <a:ext cx="8726037" cy="230832"/>
          </a:xfrm>
          <a:prstGeom prst="rect">
            <a:avLst/>
          </a:prstGeom>
          <a:noFill/>
          <a:ln w="9525">
            <a:noFill/>
            <a:miter lim="800000"/>
            <a:headEnd/>
            <a:tailEnd/>
          </a:ln>
        </p:spPr>
        <p:txBody>
          <a:bodyPr wrap="square">
            <a:spAutoFit/>
          </a:bodyPr>
          <a:lstStyle/>
          <a:p>
            <a:r>
              <a:rPr lang="en-CA" sz="900" dirty="0" err="1">
                <a:solidFill>
                  <a:srgbClr val="FFFFFF"/>
                </a:solidFill>
                <a:latin typeface="Arial Narrow" pitchFamily="34" charset="0"/>
                <a:cs typeface="Arial" charset="0"/>
              </a:rPr>
              <a:t>Sabatine</a:t>
            </a:r>
            <a:r>
              <a:rPr lang="en-CA" sz="900" dirty="0">
                <a:solidFill>
                  <a:srgbClr val="FFFFFF"/>
                </a:solidFill>
                <a:latin typeface="Arial Narrow" pitchFamily="34" charset="0"/>
                <a:cs typeface="Arial" charset="0"/>
              </a:rPr>
              <a:t> MS, et al . AHA 2017 Poster</a:t>
            </a:r>
            <a:endParaRPr lang="it-IT" sz="900" dirty="0">
              <a:solidFill>
                <a:srgbClr val="FFFFFF"/>
              </a:solidFill>
              <a:latin typeface="Arial Narrow"/>
              <a:cs typeface="Arial Narrow"/>
            </a:endParaRPr>
          </a:p>
        </p:txBody>
      </p:sp>
      <p:grpSp>
        <p:nvGrpSpPr>
          <p:cNvPr id="26" name="Group 25">
            <a:extLst>
              <a:ext uri="{FF2B5EF4-FFF2-40B4-BE49-F238E27FC236}">
                <a16:creationId xmlns:a16="http://schemas.microsoft.com/office/drawing/2014/main" id="{DACCD4F7-7C66-47A7-A05B-7E9888A1A371}"/>
              </a:ext>
            </a:extLst>
          </p:cNvPr>
          <p:cNvGrpSpPr/>
          <p:nvPr/>
        </p:nvGrpSpPr>
        <p:grpSpPr>
          <a:xfrm>
            <a:off x="604796" y="1345718"/>
            <a:ext cx="7819616" cy="4973808"/>
            <a:chOff x="604796" y="1345718"/>
            <a:chExt cx="7819616" cy="4973808"/>
          </a:xfrm>
        </p:grpSpPr>
        <p:pic>
          <p:nvPicPr>
            <p:cNvPr id="3" name="Picture 2" descr="A close up of a map&#10;&#10;Description automatically generated">
              <a:extLst>
                <a:ext uri="{FF2B5EF4-FFF2-40B4-BE49-F238E27FC236}">
                  <a16:creationId xmlns:a16="http://schemas.microsoft.com/office/drawing/2014/main" id="{745C4EF8-6E2F-4076-A532-287614DD5D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796" y="1345718"/>
              <a:ext cx="7681435" cy="4973808"/>
            </a:xfrm>
            <a:prstGeom prst="rect">
              <a:avLst/>
            </a:prstGeom>
          </p:spPr>
        </p:pic>
        <p:sp>
          <p:nvSpPr>
            <p:cNvPr id="18" name="TextBox 17">
              <a:extLst>
                <a:ext uri="{FF2B5EF4-FFF2-40B4-BE49-F238E27FC236}">
                  <a16:creationId xmlns:a16="http://schemas.microsoft.com/office/drawing/2014/main" id="{CD74812A-BFBE-4E3A-B282-F677513B3A14}"/>
                </a:ext>
              </a:extLst>
            </p:cNvPr>
            <p:cNvSpPr txBox="1"/>
            <p:nvPr/>
          </p:nvSpPr>
          <p:spPr>
            <a:xfrm>
              <a:off x="6788868" y="5531842"/>
              <a:ext cx="1497363" cy="369332"/>
            </a:xfrm>
            <a:prstGeom prst="rect">
              <a:avLst/>
            </a:prstGeom>
            <a:solidFill>
              <a:schemeClr val="bg1"/>
            </a:solidFill>
          </p:spPr>
          <p:txBody>
            <a:bodyPr wrap="square" rtlCol="0">
              <a:spAutoFit/>
            </a:bodyPr>
            <a:lstStyle/>
            <a:p>
              <a:r>
                <a:rPr lang="en-CA" sz="900" b="1" dirty="0">
                  <a:solidFill>
                    <a:schemeClr val="tx1">
                      <a:lumMod val="75000"/>
                      <a:lumOff val="25000"/>
                    </a:schemeClr>
                  </a:solidFill>
                  <a:latin typeface="Arial Narrow" panose="020B0606020202030204" pitchFamily="34" charset="0"/>
                </a:rPr>
                <a:t>HR 0.80 (95% CI 0.73 to 0.88);</a:t>
              </a:r>
            </a:p>
            <a:p>
              <a:r>
                <a:rPr lang="en-CA" sz="900" b="1" dirty="0">
                  <a:solidFill>
                    <a:schemeClr val="tx1">
                      <a:lumMod val="75000"/>
                      <a:lumOff val="25000"/>
                    </a:schemeClr>
                  </a:solidFill>
                  <a:latin typeface="Arial Narrow" panose="020B0606020202030204" pitchFamily="34" charset="0"/>
                </a:rPr>
                <a:t>P&lt;0.001</a:t>
              </a:r>
            </a:p>
          </p:txBody>
        </p:sp>
        <p:sp>
          <p:nvSpPr>
            <p:cNvPr id="2" name="TextBox 1">
              <a:extLst>
                <a:ext uri="{FF2B5EF4-FFF2-40B4-BE49-F238E27FC236}">
                  <a16:creationId xmlns:a16="http://schemas.microsoft.com/office/drawing/2014/main" id="{C553557E-41A0-45CC-84F7-5F85FE3CB60E}"/>
                </a:ext>
              </a:extLst>
            </p:cNvPr>
            <p:cNvSpPr txBox="1"/>
            <p:nvPr/>
          </p:nvSpPr>
          <p:spPr>
            <a:xfrm>
              <a:off x="2333624" y="2471745"/>
              <a:ext cx="742951" cy="523220"/>
            </a:xfrm>
            <a:prstGeom prst="rect">
              <a:avLst/>
            </a:prstGeom>
            <a:noFill/>
          </p:spPr>
          <p:txBody>
            <a:bodyPr wrap="square" rtlCol="0">
              <a:spAutoFit/>
            </a:bodyPr>
            <a:lstStyle/>
            <a:p>
              <a:r>
                <a:rPr lang="en-CA" sz="1400" b="1" dirty="0">
                  <a:solidFill>
                    <a:srgbClr val="BE182A"/>
                  </a:solidFill>
                  <a:latin typeface="Tw Cen MT Condensed" panose="020B0606020104020203" pitchFamily="34" charset="0"/>
                </a:rPr>
                <a:t>∆</a:t>
              </a:r>
              <a:r>
                <a:rPr lang="en-CA" sz="1600" b="1" dirty="0">
                  <a:solidFill>
                    <a:srgbClr val="BE182A"/>
                  </a:solidFill>
                  <a:latin typeface="Tw Cen MT Condensed" panose="020B0606020104020203" pitchFamily="34" charset="0"/>
                </a:rPr>
                <a:t> </a:t>
              </a:r>
              <a:r>
                <a:rPr lang="en-CA" sz="1200" b="1" dirty="0">
                  <a:solidFill>
                    <a:srgbClr val="BE182A"/>
                  </a:solidFill>
                  <a:latin typeface="Arial Narrow" panose="020B0606020202030204" pitchFamily="34" charset="0"/>
                </a:rPr>
                <a:t>2.6% NNT 38</a:t>
              </a:r>
              <a:endParaRPr lang="en-CA" sz="1600" b="1" dirty="0">
                <a:solidFill>
                  <a:srgbClr val="BE182A"/>
                </a:solidFill>
                <a:latin typeface="Arial Narrow" panose="020B0606020202030204" pitchFamily="34" charset="0"/>
              </a:endParaRPr>
            </a:p>
          </p:txBody>
        </p:sp>
        <p:sp>
          <p:nvSpPr>
            <p:cNvPr id="12" name="TextBox 11">
              <a:extLst>
                <a:ext uri="{FF2B5EF4-FFF2-40B4-BE49-F238E27FC236}">
                  <a16:creationId xmlns:a16="http://schemas.microsoft.com/office/drawing/2014/main" id="{81FE6F6B-B0D3-4F8F-9080-A62371EFF2AB}"/>
                </a:ext>
              </a:extLst>
            </p:cNvPr>
            <p:cNvSpPr txBox="1"/>
            <p:nvPr/>
          </p:nvSpPr>
          <p:spPr>
            <a:xfrm>
              <a:off x="4938451" y="2474948"/>
              <a:ext cx="742951" cy="523220"/>
            </a:xfrm>
            <a:prstGeom prst="rect">
              <a:avLst/>
            </a:prstGeom>
            <a:noFill/>
          </p:spPr>
          <p:txBody>
            <a:bodyPr wrap="square" rtlCol="0">
              <a:spAutoFit/>
            </a:bodyPr>
            <a:lstStyle/>
            <a:p>
              <a:r>
                <a:rPr lang="en-CA" sz="1400" b="1" dirty="0">
                  <a:solidFill>
                    <a:srgbClr val="BE182A"/>
                  </a:solidFill>
                  <a:latin typeface="Tw Cen MT Condensed" panose="020B0606020104020203" pitchFamily="34" charset="0"/>
                </a:rPr>
                <a:t>∆</a:t>
              </a:r>
              <a:r>
                <a:rPr lang="en-CA" sz="1600" b="1" dirty="0">
                  <a:solidFill>
                    <a:srgbClr val="BE182A"/>
                  </a:solidFill>
                  <a:latin typeface="Tw Cen MT Condensed" panose="020B0606020104020203" pitchFamily="34" charset="0"/>
                </a:rPr>
                <a:t> </a:t>
              </a:r>
              <a:r>
                <a:rPr lang="en-CA" sz="1200" b="1" dirty="0">
                  <a:solidFill>
                    <a:srgbClr val="BE182A"/>
                  </a:solidFill>
                  <a:latin typeface="Arial Narrow" panose="020B0606020202030204" pitchFamily="34" charset="0"/>
                </a:rPr>
                <a:t>2.9% NNT 35</a:t>
              </a:r>
              <a:endParaRPr lang="en-CA" sz="1600" b="1" dirty="0">
                <a:solidFill>
                  <a:srgbClr val="BE182A"/>
                </a:solidFill>
                <a:latin typeface="Arial Narrow" panose="020B0606020202030204" pitchFamily="34" charset="0"/>
              </a:endParaRPr>
            </a:p>
          </p:txBody>
        </p:sp>
        <p:sp>
          <p:nvSpPr>
            <p:cNvPr id="13" name="TextBox 12">
              <a:extLst>
                <a:ext uri="{FF2B5EF4-FFF2-40B4-BE49-F238E27FC236}">
                  <a16:creationId xmlns:a16="http://schemas.microsoft.com/office/drawing/2014/main" id="{180FD24F-C65F-423A-A9ED-3BACCA12CEDF}"/>
                </a:ext>
              </a:extLst>
            </p:cNvPr>
            <p:cNvSpPr txBox="1"/>
            <p:nvPr/>
          </p:nvSpPr>
          <p:spPr>
            <a:xfrm>
              <a:off x="7681461" y="2396658"/>
              <a:ext cx="742951" cy="523220"/>
            </a:xfrm>
            <a:prstGeom prst="rect">
              <a:avLst/>
            </a:prstGeom>
            <a:solidFill>
              <a:schemeClr val="bg1"/>
            </a:solidFill>
          </p:spPr>
          <p:txBody>
            <a:bodyPr wrap="square" rtlCol="0">
              <a:spAutoFit/>
            </a:bodyPr>
            <a:lstStyle/>
            <a:p>
              <a:r>
                <a:rPr lang="en-CA" sz="1400" b="1" dirty="0">
                  <a:solidFill>
                    <a:srgbClr val="BE182A"/>
                  </a:solidFill>
                  <a:latin typeface="Tw Cen MT Condensed" panose="020B0606020104020203" pitchFamily="34" charset="0"/>
                </a:rPr>
                <a:t>∆</a:t>
              </a:r>
              <a:r>
                <a:rPr lang="en-CA" sz="1600" b="1" dirty="0">
                  <a:solidFill>
                    <a:srgbClr val="BE182A"/>
                  </a:solidFill>
                  <a:latin typeface="Tw Cen MT Condensed" panose="020B0606020104020203" pitchFamily="34" charset="0"/>
                </a:rPr>
                <a:t> </a:t>
              </a:r>
              <a:r>
                <a:rPr lang="en-CA" sz="1200" b="1" dirty="0">
                  <a:solidFill>
                    <a:srgbClr val="BE182A"/>
                  </a:solidFill>
                  <a:latin typeface="Arial Narrow" panose="020B0606020202030204" pitchFamily="34" charset="0"/>
                </a:rPr>
                <a:t>2.0% NNT 50</a:t>
              </a:r>
              <a:endParaRPr lang="en-CA" sz="1600" b="1" dirty="0">
                <a:solidFill>
                  <a:srgbClr val="BE182A"/>
                </a:solidFill>
                <a:latin typeface="Arial Narrow" panose="020B0606020202030204" pitchFamily="34" charset="0"/>
              </a:endParaRPr>
            </a:p>
          </p:txBody>
        </p:sp>
        <p:pic>
          <p:nvPicPr>
            <p:cNvPr id="11" name="Picture 10">
              <a:extLst>
                <a:ext uri="{FF2B5EF4-FFF2-40B4-BE49-F238E27FC236}">
                  <a16:creationId xmlns:a16="http://schemas.microsoft.com/office/drawing/2014/main" id="{201E2975-6B78-48D6-AF37-4F2807DDA817}"/>
                </a:ext>
              </a:extLst>
            </p:cNvPr>
            <p:cNvPicPr>
              <a:picLocks noChangeAspect="1"/>
            </p:cNvPicPr>
            <p:nvPr/>
          </p:nvPicPr>
          <p:blipFill>
            <a:blip r:embed="rId5"/>
            <a:stretch>
              <a:fillRect/>
            </a:stretch>
          </p:blipFill>
          <p:spPr>
            <a:xfrm>
              <a:off x="7648054" y="5172074"/>
              <a:ext cx="742951" cy="484314"/>
            </a:xfrm>
            <a:prstGeom prst="rect">
              <a:avLst/>
            </a:prstGeom>
          </p:spPr>
        </p:pic>
        <p:sp>
          <p:nvSpPr>
            <p:cNvPr id="19" name="TextBox 18">
              <a:extLst>
                <a:ext uri="{FF2B5EF4-FFF2-40B4-BE49-F238E27FC236}">
                  <a16:creationId xmlns:a16="http://schemas.microsoft.com/office/drawing/2014/main" id="{941AEB97-26A7-49E6-83C5-8B09FEEE8EDC}"/>
                </a:ext>
              </a:extLst>
            </p:cNvPr>
            <p:cNvSpPr txBox="1"/>
            <p:nvPr/>
          </p:nvSpPr>
          <p:spPr>
            <a:xfrm>
              <a:off x="5004936" y="5181600"/>
              <a:ext cx="742951" cy="523220"/>
            </a:xfrm>
            <a:prstGeom prst="rect">
              <a:avLst/>
            </a:prstGeom>
            <a:solidFill>
              <a:schemeClr val="bg1"/>
            </a:solidFill>
          </p:spPr>
          <p:txBody>
            <a:bodyPr wrap="square" rtlCol="0">
              <a:spAutoFit/>
            </a:bodyPr>
            <a:lstStyle/>
            <a:p>
              <a:r>
                <a:rPr lang="en-CA" sz="1400" b="1" dirty="0">
                  <a:solidFill>
                    <a:srgbClr val="BE182A"/>
                  </a:solidFill>
                  <a:latin typeface="Tw Cen MT Condensed" panose="020B0606020104020203" pitchFamily="34" charset="0"/>
                </a:rPr>
                <a:t>∆</a:t>
              </a:r>
              <a:r>
                <a:rPr lang="en-CA" sz="1600" b="1" dirty="0">
                  <a:solidFill>
                    <a:srgbClr val="BE182A"/>
                  </a:solidFill>
                  <a:latin typeface="Tw Cen MT Condensed" panose="020B0606020104020203" pitchFamily="34" charset="0"/>
                </a:rPr>
                <a:t> </a:t>
              </a:r>
              <a:r>
                <a:rPr lang="en-CA" sz="1200" b="1" dirty="0">
                  <a:solidFill>
                    <a:srgbClr val="BE182A"/>
                  </a:solidFill>
                  <a:latin typeface="Arial Narrow" panose="020B0606020202030204" pitchFamily="34" charset="0"/>
                </a:rPr>
                <a:t>3.4% NNT 29</a:t>
              </a:r>
              <a:endParaRPr lang="en-CA" sz="1600" b="1" dirty="0">
                <a:solidFill>
                  <a:srgbClr val="BE182A"/>
                </a:solidFill>
                <a:latin typeface="Arial Narrow" panose="020B0606020202030204" pitchFamily="34" charset="0"/>
              </a:endParaRPr>
            </a:p>
          </p:txBody>
        </p:sp>
        <p:sp>
          <p:nvSpPr>
            <p:cNvPr id="20" name="TextBox 19">
              <a:extLst>
                <a:ext uri="{FF2B5EF4-FFF2-40B4-BE49-F238E27FC236}">
                  <a16:creationId xmlns:a16="http://schemas.microsoft.com/office/drawing/2014/main" id="{E89F7D8C-C975-4F6B-B0B3-5AD606D16761}"/>
                </a:ext>
              </a:extLst>
            </p:cNvPr>
            <p:cNvSpPr txBox="1"/>
            <p:nvPr/>
          </p:nvSpPr>
          <p:spPr>
            <a:xfrm>
              <a:off x="2433391" y="5181600"/>
              <a:ext cx="876547" cy="677108"/>
            </a:xfrm>
            <a:prstGeom prst="rect">
              <a:avLst/>
            </a:prstGeom>
            <a:solidFill>
              <a:schemeClr val="bg1"/>
            </a:solidFill>
          </p:spPr>
          <p:txBody>
            <a:bodyPr wrap="square" rtlCol="0">
              <a:spAutoFit/>
            </a:bodyPr>
            <a:lstStyle/>
            <a:p>
              <a:r>
                <a:rPr lang="en-CA" sz="1400" b="1" dirty="0">
                  <a:solidFill>
                    <a:schemeClr val="tx1">
                      <a:lumMod val="75000"/>
                      <a:lumOff val="25000"/>
                    </a:schemeClr>
                  </a:solidFill>
                  <a:latin typeface="Arial Narrow" panose="020B0606020202030204" pitchFamily="34" charset="0"/>
                </a:rPr>
                <a:t>PAD </a:t>
              </a:r>
            </a:p>
            <a:p>
              <a:r>
                <a:rPr lang="en-CA" sz="1200" b="1" dirty="0">
                  <a:solidFill>
                    <a:srgbClr val="BE182A"/>
                  </a:solidFill>
                  <a:latin typeface="Arial Narrow" panose="020B0606020202030204" pitchFamily="34" charset="0"/>
                </a:rPr>
                <a:t>  3.5% ARR </a:t>
              </a:r>
            </a:p>
            <a:p>
              <a:r>
                <a:rPr lang="en-CA" sz="1200" b="1" dirty="0">
                  <a:solidFill>
                    <a:srgbClr val="BE182A"/>
                  </a:solidFill>
                  <a:latin typeface="Arial Narrow" panose="020B0606020202030204" pitchFamily="34" charset="0"/>
                </a:rPr>
                <a:t>NNT 28</a:t>
              </a:r>
              <a:endParaRPr lang="en-CA" sz="1600" b="1" dirty="0">
                <a:solidFill>
                  <a:srgbClr val="BE182A"/>
                </a:solidFill>
                <a:latin typeface="Arial Narrow" panose="020B0606020202030204" pitchFamily="34" charset="0"/>
              </a:endParaRPr>
            </a:p>
          </p:txBody>
        </p:sp>
        <p:sp>
          <p:nvSpPr>
            <p:cNvPr id="16" name="Arrow: Down 15">
              <a:extLst>
                <a:ext uri="{FF2B5EF4-FFF2-40B4-BE49-F238E27FC236}">
                  <a16:creationId xmlns:a16="http://schemas.microsoft.com/office/drawing/2014/main" id="{B32F3AB3-3050-4F87-9BFF-E72013FD880B}"/>
                </a:ext>
              </a:extLst>
            </p:cNvPr>
            <p:cNvSpPr/>
            <p:nvPr/>
          </p:nvSpPr>
          <p:spPr>
            <a:xfrm>
              <a:off x="2476500" y="5457499"/>
              <a:ext cx="90488" cy="144000"/>
            </a:xfrm>
            <a:prstGeom prst="downArrow">
              <a:avLst/>
            </a:prstGeom>
            <a:solidFill>
              <a:srgbClr val="BE182A"/>
            </a:solidFill>
            <a:ln>
              <a:solidFill>
                <a:srgbClr val="BE18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E555CF4F-3057-48B2-8D9C-D45F85516463}"/>
                </a:ext>
              </a:extLst>
            </p:cNvPr>
            <p:cNvSpPr/>
            <p:nvPr/>
          </p:nvSpPr>
          <p:spPr>
            <a:xfrm rot="16200000">
              <a:off x="2558339" y="1863898"/>
              <a:ext cx="180000" cy="46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a:extLst>
                <a:ext uri="{FF2B5EF4-FFF2-40B4-BE49-F238E27FC236}">
                  <a16:creationId xmlns:a16="http://schemas.microsoft.com/office/drawing/2014/main" id="{C30E1776-8C2E-4629-B190-7F539846B23A}"/>
                </a:ext>
              </a:extLst>
            </p:cNvPr>
            <p:cNvSpPr/>
            <p:nvPr/>
          </p:nvSpPr>
          <p:spPr>
            <a:xfrm rot="16200000">
              <a:off x="5163683" y="2005772"/>
              <a:ext cx="244855" cy="46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a:extLst>
                <a:ext uri="{FF2B5EF4-FFF2-40B4-BE49-F238E27FC236}">
                  <a16:creationId xmlns:a16="http://schemas.microsoft.com/office/drawing/2014/main" id="{325B6110-30C5-4C6F-B4CF-BF2001CD4D6E}"/>
                </a:ext>
              </a:extLst>
            </p:cNvPr>
            <p:cNvSpPr/>
            <p:nvPr/>
          </p:nvSpPr>
          <p:spPr>
            <a:xfrm rot="16200000">
              <a:off x="5187953" y="4463756"/>
              <a:ext cx="244855" cy="46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a:extLst>
                <a:ext uri="{FF2B5EF4-FFF2-40B4-BE49-F238E27FC236}">
                  <a16:creationId xmlns:a16="http://schemas.microsoft.com/office/drawing/2014/main" id="{F4D72D96-4B8F-4D5B-8EE1-C4A9F29F7319}"/>
                </a:ext>
              </a:extLst>
            </p:cNvPr>
            <p:cNvSpPr/>
            <p:nvPr/>
          </p:nvSpPr>
          <p:spPr>
            <a:xfrm rot="16200000">
              <a:off x="2633316" y="4628506"/>
              <a:ext cx="244857" cy="46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a:extLst>
                <a:ext uri="{FF2B5EF4-FFF2-40B4-BE49-F238E27FC236}">
                  <a16:creationId xmlns:a16="http://schemas.microsoft.com/office/drawing/2014/main" id="{DE436603-66D4-40A8-BB6A-CAB73372535A}"/>
                </a:ext>
              </a:extLst>
            </p:cNvPr>
            <p:cNvSpPr/>
            <p:nvPr/>
          </p:nvSpPr>
          <p:spPr>
            <a:xfrm>
              <a:off x="2851632" y="4729690"/>
              <a:ext cx="381000" cy="4095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5545125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8799" y="320755"/>
            <a:ext cx="9143996" cy="646331"/>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ODYSSEY Outcomes</a:t>
            </a:r>
          </a:p>
        </p:txBody>
      </p:sp>
      <p:sp>
        <p:nvSpPr>
          <p:cNvPr id="307" name="Text Box 29">
            <a:extLst>
              <a:ext uri="{FF2B5EF4-FFF2-40B4-BE49-F238E27FC236}">
                <a16:creationId xmlns:a16="http://schemas.microsoft.com/office/drawing/2014/main" id="{F0C218D9-6E4D-4A48-96C7-77B39B38C4B1}"/>
              </a:ext>
            </a:extLst>
          </p:cNvPr>
          <p:cNvSpPr txBox="1">
            <a:spLocks noChangeArrowheads="1"/>
          </p:cNvSpPr>
          <p:nvPr/>
        </p:nvSpPr>
        <p:spPr bwMode="auto">
          <a:xfrm>
            <a:off x="82496" y="6425750"/>
            <a:ext cx="8726037" cy="369332"/>
          </a:xfrm>
          <a:prstGeom prst="rect">
            <a:avLst/>
          </a:prstGeom>
          <a:noFill/>
          <a:ln w="9525">
            <a:noFill/>
            <a:miter lim="800000"/>
            <a:headEnd/>
            <a:tailEnd/>
          </a:ln>
        </p:spPr>
        <p:txBody>
          <a:bodyPr wrap="square">
            <a:spAutoFit/>
          </a:bodyPr>
          <a:lstStyle/>
          <a:p>
            <a:r>
              <a:rPr lang="en-CA" sz="900" dirty="0">
                <a:solidFill>
                  <a:srgbClr val="FFFFFF"/>
                </a:solidFill>
                <a:latin typeface="Arial Narrow" pitchFamily="34" charset="0"/>
                <a:cs typeface="Arial" charset="0"/>
              </a:rPr>
              <a:t>* Composite of CHD death, non-fatal MI, ischemic stroke, unstable angina requiring hospitalization</a:t>
            </a:r>
          </a:p>
          <a:p>
            <a:r>
              <a:rPr lang="da-DK" sz="900" dirty="0">
                <a:solidFill>
                  <a:srgbClr val="FFFFFF"/>
                </a:solidFill>
                <a:latin typeface="Arial Narrow" pitchFamily="34" charset="0"/>
                <a:cs typeface="Arial" charset="0"/>
              </a:rPr>
              <a:t>Schwartz GG, et al. N Engl J Med. 2018:379:2097-2107</a:t>
            </a:r>
          </a:p>
        </p:txBody>
      </p:sp>
      <p:graphicFrame>
        <p:nvGraphicFramePr>
          <p:cNvPr id="11" name="Chart 10">
            <a:extLst>
              <a:ext uri="{FF2B5EF4-FFF2-40B4-BE49-F238E27FC236}">
                <a16:creationId xmlns:a16="http://schemas.microsoft.com/office/drawing/2014/main" id="{B39177CC-0030-42F4-8F37-04A90A612029}"/>
              </a:ext>
            </a:extLst>
          </p:cNvPr>
          <p:cNvGraphicFramePr/>
          <p:nvPr>
            <p:extLst>
              <p:ext uri="{D42A27DB-BD31-4B8C-83A1-F6EECF244321}">
                <p14:modId xmlns:p14="http://schemas.microsoft.com/office/powerpoint/2010/main" val="422085060"/>
              </p:ext>
            </p:extLst>
          </p:nvPr>
        </p:nvGraphicFramePr>
        <p:xfrm>
          <a:off x="804863" y="1958984"/>
          <a:ext cx="7738611" cy="4064000"/>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a:extLst>
              <a:ext uri="{FF2B5EF4-FFF2-40B4-BE49-F238E27FC236}">
                <a16:creationId xmlns:a16="http://schemas.microsoft.com/office/drawing/2014/main" id="{3715C6E7-3D56-45C1-85D4-23C5C952701F}"/>
              </a:ext>
            </a:extLst>
          </p:cNvPr>
          <p:cNvSpPr txBox="1"/>
          <p:nvPr/>
        </p:nvSpPr>
        <p:spPr>
          <a:xfrm>
            <a:off x="804864" y="1445201"/>
            <a:ext cx="7610474" cy="461665"/>
          </a:xfrm>
          <a:prstGeom prst="rect">
            <a:avLst/>
          </a:prstGeom>
          <a:noFill/>
        </p:spPr>
        <p:txBody>
          <a:bodyPr wrap="square" rtlCol="0">
            <a:spAutoFit/>
          </a:bodyPr>
          <a:lstStyle/>
          <a:p>
            <a:pPr algn="ctr"/>
            <a:r>
              <a:rPr lang="en-CA" sz="2400" b="1" dirty="0">
                <a:latin typeface="Arial Narrow" panose="020B0606020202030204" pitchFamily="34" charset="0"/>
              </a:rPr>
              <a:t>Percent of Patients Experiencing Specified Outcome</a:t>
            </a:r>
          </a:p>
        </p:txBody>
      </p:sp>
      <p:sp>
        <p:nvSpPr>
          <p:cNvPr id="13" name="TextBox 12">
            <a:extLst>
              <a:ext uri="{FF2B5EF4-FFF2-40B4-BE49-F238E27FC236}">
                <a16:creationId xmlns:a16="http://schemas.microsoft.com/office/drawing/2014/main" id="{8D847B26-65DA-45E8-A36D-35CA5D844D9F}"/>
              </a:ext>
            </a:extLst>
          </p:cNvPr>
          <p:cNvSpPr txBox="1"/>
          <p:nvPr/>
        </p:nvSpPr>
        <p:spPr>
          <a:xfrm>
            <a:off x="1443318" y="2556192"/>
            <a:ext cx="824754"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tx1">
                    <a:lumMod val="65000"/>
                    <a:lumOff val="35000"/>
                  </a:schemeClr>
                </a:solidFill>
                <a:effectLst/>
                <a:uLnTx/>
                <a:uFillTx/>
                <a:latin typeface="Arial Narrow" panose="020B0606020202030204" pitchFamily="34" charset="0"/>
                <a:ea typeface="ＭＳ Ｐゴシック" pitchFamily="34" charset="-128"/>
              </a:rPr>
              <a:t>P </a:t>
            </a:r>
            <a:r>
              <a:rPr kumimoji="0" lang="en-US" sz="1200" b="1" i="0" u="none" strike="noStrike" kern="0" cap="none" spc="0" normalizeH="0" baseline="0" noProof="0" dirty="0">
                <a:ln>
                  <a:noFill/>
                </a:ln>
                <a:solidFill>
                  <a:schemeClr val="tx1">
                    <a:lumMod val="65000"/>
                    <a:lumOff val="35000"/>
                  </a:schemeClr>
                </a:solidFill>
                <a:effectLst/>
                <a:uLnTx/>
                <a:uFillTx/>
                <a:latin typeface="Arial Narrow" panose="020B0606020202030204" pitchFamily="34" charset="0"/>
                <a:ea typeface="ＭＳ Ｐゴシック" pitchFamily="34" charset="-128"/>
              </a:rPr>
              <a:t>= .0003</a:t>
            </a:r>
          </a:p>
        </p:txBody>
      </p:sp>
      <p:sp>
        <p:nvSpPr>
          <p:cNvPr id="14" name="TextBox 13">
            <a:extLst>
              <a:ext uri="{FF2B5EF4-FFF2-40B4-BE49-F238E27FC236}">
                <a16:creationId xmlns:a16="http://schemas.microsoft.com/office/drawing/2014/main" id="{3C8B6C71-A69D-48BC-8A9A-4F6EEB738922}"/>
              </a:ext>
            </a:extLst>
          </p:cNvPr>
          <p:cNvSpPr txBox="1"/>
          <p:nvPr/>
        </p:nvSpPr>
        <p:spPr>
          <a:xfrm>
            <a:off x="2501154" y="3389735"/>
            <a:ext cx="824754"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tx1">
                    <a:lumMod val="65000"/>
                    <a:lumOff val="35000"/>
                  </a:schemeClr>
                </a:solidFill>
                <a:effectLst/>
                <a:uLnTx/>
                <a:uFillTx/>
                <a:latin typeface="Arial Narrow" panose="020B0606020202030204" pitchFamily="34" charset="0"/>
                <a:ea typeface="ＭＳ Ｐゴシック" pitchFamily="34" charset="-128"/>
              </a:rPr>
              <a:t>P </a:t>
            </a:r>
            <a:r>
              <a:rPr kumimoji="0" lang="en-US" sz="1200" b="1" i="0" u="none" strike="noStrike" kern="0" cap="none" spc="0" normalizeH="0" baseline="0" noProof="0" dirty="0">
                <a:ln>
                  <a:noFill/>
                </a:ln>
                <a:solidFill>
                  <a:schemeClr val="tx1">
                    <a:lumMod val="65000"/>
                    <a:lumOff val="35000"/>
                  </a:schemeClr>
                </a:solidFill>
                <a:effectLst/>
                <a:uLnTx/>
                <a:uFillTx/>
                <a:latin typeface="Arial Narrow" panose="020B0606020202030204" pitchFamily="34" charset="0"/>
                <a:ea typeface="ＭＳ Ｐゴシック" pitchFamily="34" charset="-128"/>
              </a:rPr>
              <a:t>= .006</a:t>
            </a:r>
          </a:p>
        </p:txBody>
      </p:sp>
      <p:sp>
        <p:nvSpPr>
          <p:cNvPr id="16" name="TextBox 15">
            <a:extLst>
              <a:ext uri="{FF2B5EF4-FFF2-40B4-BE49-F238E27FC236}">
                <a16:creationId xmlns:a16="http://schemas.microsoft.com/office/drawing/2014/main" id="{CB297EB8-9210-4817-BD6F-D0BBEA852704}"/>
              </a:ext>
            </a:extLst>
          </p:cNvPr>
          <p:cNvSpPr txBox="1"/>
          <p:nvPr/>
        </p:nvSpPr>
        <p:spPr>
          <a:xfrm>
            <a:off x="3424519" y="4850807"/>
            <a:ext cx="824754"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tx1">
                    <a:lumMod val="65000"/>
                    <a:lumOff val="35000"/>
                  </a:schemeClr>
                </a:solidFill>
                <a:effectLst/>
                <a:uLnTx/>
                <a:uFillTx/>
                <a:latin typeface="Arial Narrow" panose="020B0606020202030204" pitchFamily="34" charset="0"/>
                <a:ea typeface="ＭＳ Ｐゴシック" pitchFamily="34" charset="-128"/>
              </a:rPr>
              <a:t>P </a:t>
            </a:r>
            <a:r>
              <a:rPr kumimoji="0" lang="en-US" sz="1200" b="1" i="0" u="none" strike="noStrike" kern="0" cap="none" spc="0" normalizeH="0" baseline="0" noProof="0" dirty="0">
                <a:ln>
                  <a:noFill/>
                </a:ln>
                <a:solidFill>
                  <a:schemeClr val="tx1">
                    <a:lumMod val="65000"/>
                    <a:lumOff val="35000"/>
                  </a:schemeClr>
                </a:solidFill>
                <a:effectLst/>
                <a:uLnTx/>
                <a:uFillTx/>
                <a:latin typeface="Arial Narrow" panose="020B0606020202030204" pitchFamily="34" charset="0"/>
                <a:ea typeface="ＭＳ Ｐゴシック" pitchFamily="34" charset="-128"/>
              </a:rPr>
              <a:t>= .01</a:t>
            </a:r>
          </a:p>
        </p:txBody>
      </p:sp>
      <p:sp>
        <p:nvSpPr>
          <p:cNvPr id="17" name="TextBox 16">
            <a:extLst>
              <a:ext uri="{FF2B5EF4-FFF2-40B4-BE49-F238E27FC236}">
                <a16:creationId xmlns:a16="http://schemas.microsoft.com/office/drawing/2014/main" id="{03054829-D2C6-4C83-8D45-7563F910A9FC}"/>
              </a:ext>
            </a:extLst>
          </p:cNvPr>
          <p:cNvSpPr txBox="1"/>
          <p:nvPr/>
        </p:nvSpPr>
        <p:spPr>
          <a:xfrm>
            <a:off x="4412597" y="4855737"/>
            <a:ext cx="824754"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tx1">
                    <a:lumMod val="65000"/>
                    <a:lumOff val="35000"/>
                  </a:schemeClr>
                </a:solidFill>
                <a:effectLst/>
                <a:uLnTx/>
                <a:uFillTx/>
                <a:latin typeface="Arial Narrow" panose="020B0606020202030204" pitchFamily="34" charset="0"/>
                <a:ea typeface="ＭＳ Ｐゴシック" pitchFamily="34" charset="-128"/>
              </a:rPr>
              <a:t>P </a:t>
            </a:r>
            <a:r>
              <a:rPr kumimoji="0" lang="en-US" sz="1200" b="1" i="0" u="none" strike="noStrike" kern="0" cap="none" spc="0" normalizeH="0" baseline="0" noProof="0" dirty="0">
                <a:ln>
                  <a:noFill/>
                </a:ln>
                <a:solidFill>
                  <a:schemeClr val="tx1">
                    <a:lumMod val="65000"/>
                    <a:lumOff val="35000"/>
                  </a:schemeClr>
                </a:solidFill>
                <a:effectLst/>
                <a:uLnTx/>
                <a:uFillTx/>
                <a:latin typeface="Arial Narrow" panose="020B0606020202030204" pitchFamily="34" charset="0"/>
                <a:ea typeface="ＭＳ Ｐゴシック" pitchFamily="34" charset="-128"/>
              </a:rPr>
              <a:t>= .02</a:t>
            </a:r>
          </a:p>
        </p:txBody>
      </p:sp>
      <p:sp>
        <p:nvSpPr>
          <p:cNvPr id="18" name="TextBox 17">
            <a:extLst>
              <a:ext uri="{FF2B5EF4-FFF2-40B4-BE49-F238E27FC236}">
                <a16:creationId xmlns:a16="http://schemas.microsoft.com/office/drawing/2014/main" id="{B9F3308F-A671-4F96-9D18-6746C3CCF134}"/>
              </a:ext>
            </a:extLst>
          </p:cNvPr>
          <p:cNvSpPr txBox="1"/>
          <p:nvPr/>
        </p:nvSpPr>
        <p:spPr>
          <a:xfrm>
            <a:off x="5497328" y="4273031"/>
            <a:ext cx="824754"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tx1">
                    <a:lumMod val="65000"/>
                    <a:lumOff val="35000"/>
                  </a:schemeClr>
                </a:solidFill>
                <a:effectLst/>
                <a:uLnTx/>
                <a:uFillTx/>
                <a:latin typeface="Arial Narrow" panose="020B0606020202030204" pitchFamily="34" charset="0"/>
                <a:ea typeface="ＭＳ Ｐゴシック" pitchFamily="34" charset="-128"/>
              </a:rPr>
              <a:t>P </a:t>
            </a:r>
            <a:r>
              <a:rPr kumimoji="0" lang="en-US" sz="1200" b="1" i="0" u="none" strike="noStrike" kern="0" cap="none" spc="0" normalizeH="0" baseline="0" noProof="0" dirty="0">
                <a:ln>
                  <a:noFill/>
                </a:ln>
                <a:solidFill>
                  <a:schemeClr val="tx1">
                    <a:lumMod val="65000"/>
                    <a:lumOff val="35000"/>
                  </a:schemeClr>
                </a:solidFill>
                <a:effectLst/>
                <a:uLnTx/>
                <a:uFillTx/>
                <a:latin typeface="Arial Narrow" panose="020B0606020202030204" pitchFamily="34" charset="0"/>
                <a:ea typeface="ＭＳ Ｐゴシック" pitchFamily="34" charset="-128"/>
              </a:rPr>
              <a:t>= .026</a:t>
            </a:r>
          </a:p>
        </p:txBody>
      </p:sp>
      <p:sp>
        <p:nvSpPr>
          <p:cNvPr id="19" name="TextBox 18">
            <a:extLst>
              <a:ext uri="{FF2B5EF4-FFF2-40B4-BE49-F238E27FC236}">
                <a16:creationId xmlns:a16="http://schemas.microsoft.com/office/drawing/2014/main" id="{2DB7B05B-7D8D-49CC-A172-828C6AA37BFF}"/>
              </a:ext>
            </a:extLst>
          </p:cNvPr>
          <p:cNvSpPr txBox="1"/>
          <p:nvPr/>
        </p:nvSpPr>
        <p:spPr>
          <a:xfrm>
            <a:off x="6443104" y="4461244"/>
            <a:ext cx="824754"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tx1">
                    <a:lumMod val="65000"/>
                    <a:lumOff val="35000"/>
                  </a:schemeClr>
                </a:solidFill>
                <a:effectLst/>
                <a:uLnTx/>
                <a:uFillTx/>
                <a:latin typeface="Arial Narrow" panose="020B0606020202030204" pitchFamily="34" charset="0"/>
                <a:ea typeface="ＭＳ Ｐゴシック" pitchFamily="34" charset="-128"/>
              </a:rPr>
              <a:t>P </a:t>
            </a:r>
            <a:r>
              <a:rPr kumimoji="0" lang="en-US" sz="1200" b="1" i="0" u="none" strike="noStrike" kern="0" cap="none" spc="0" normalizeH="0" baseline="0" noProof="0" dirty="0">
                <a:ln>
                  <a:noFill/>
                </a:ln>
                <a:solidFill>
                  <a:schemeClr val="tx1">
                    <a:lumMod val="65000"/>
                    <a:lumOff val="35000"/>
                  </a:schemeClr>
                </a:solidFill>
                <a:effectLst/>
                <a:uLnTx/>
                <a:uFillTx/>
                <a:latin typeface="Arial Narrow" panose="020B0606020202030204" pitchFamily="34" charset="0"/>
                <a:ea typeface="ＭＳ Ｐゴシック" pitchFamily="34" charset="-128"/>
              </a:rPr>
              <a:t>= NS</a:t>
            </a:r>
          </a:p>
        </p:txBody>
      </p:sp>
      <p:sp>
        <p:nvSpPr>
          <p:cNvPr id="20" name="TextBox 19">
            <a:extLst>
              <a:ext uri="{FF2B5EF4-FFF2-40B4-BE49-F238E27FC236}">
                <a16:creationId xmlns:a16="http://schemas.microsoft.com/office/drawing/2014/main" id="{19318874-6F7A-4165-A78C-4FE894003626}"/>
              </a:ext>
            </a:extLst>
          </p:cNvPr>
          <p:cNvSpPr txBox="1"/>
          <p:nvPr/>
        </p:nvSpPr>
        <p:spPr>
          <a:xfrm>
            <a:off x="7388880" y="4456110"/>
            <a:ext cx="824754" cy="276999"/>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tx1">
                    <a:lumMod val="65000"/>
                    <a:lumOff val="35000"/>
                  </a:schemeClr>
                </a:solidFill>
                <a:effectLst/>
                <a:uLnTx/>
                <a:uFillTx/>
                <a:latin typeface="Arial Narrow" panose="020B0606020202030204" pitchFamily="34" charset="0"/>
                <a:ea typeface="ＭＳ Ｐゴシック" pitchFamily="34" charset="-128"/>
              </a:rPr>
              <a:t>P </a:t>
            </a:r>
            <a:r>
              <a:rPr kumimoji="0" lang="en-US" sz="1200" b="1" i="0" u="none" strike="noStrike" kern="0" cap="none" spc="0" normalizeH="0" baseline="0" noProof="0" dirty="0">
                <a:ln>
                  <a:noFill/>
                </a:ln>
                <a:solidFill>
                  <a:schemeClr val="tx1">
                    <a:lumMod val="65000"/>
                    <a:lumOff val="35000"/>
                  </a:schemeClr>
                </a:solidFill>
                <a:effectLst/>
                <a:uLnTx/>
                <a:uFillTx/>
                <a:latin typeface="Arial Narrow" panose="020B0606020202030204" pitchFamily="34" charset="0"/>
                <a:ea typeface="ＭＳ Ｐゴシック" pitchFamily="34" charset="-128"/>
              </a:rPr>
              <a:t>= NS</a:t>
            </a:r>
          </a:p>
        </p:txBody>
      </p:sp>
    </p:spTree>
    <p:extLst>
      <p:ext uri="{BB962C8B-B14F-4D97-AF65-F5344CB8AC3E}">
        <p14:creationId xmlns:p14="http://schemas.microsoft.com/office/powerpoint/2010/main" val="30595878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23812" y="111520"/>
            <a:ext cx="9143996" cy="1077218"/>
          </a:xfrm>
          <a:prstGeom prst="rect">
            <a:avLst/>
          </a:prstGeom>
          <a:noFill/>
        </p:spPr>
        <p:txBody>
          <a:bodyPr wrap="square" rtlCol="0">
            <a:spAutoFit/>
          </a:bodyPr>
          <a:lstStyle/>
          <a:p>
            <a:pPr lvl="0" algn="ctr" defTabSz="342991">
              <a:defRPr/>
            </a:pPr>
            <a:r>
              <a:rPr lang="en-US" sz="3600" b="1" dirty="0">
                <a:solidFill>
                  <a:prstClr val="white"/>
                </a:solidFill>
                <a:latin typeface="Arial Narrow" panose="020B0606020202030204" pitchFamily="34" charset="0"/>
              </a:rPr>
              <a:t>ODYSSEY Outcomes </a:t>
            </a:r>
          </a:p>
          <a:p>
            <a:pPr lvl="0" algn="ctr" defTabSz="342991">
              <a:defRPr/>
            </a:pPr>
            <a:r>
              <a:rPr lang="en-US" sz="2800" b="1" i="1" dirty="0">
                <a:solidFill>
                  <a:prstClr val="white"/>
                </a:solidFill>
                <a:latin typeface="Arial Narrow" panose="020B0606020202030204" pitchFamily="34" charset="0"/>
              </a:rPr>
              <a:t>Primary Efficacy in Main Prespecified Subgroups</a:t>
            </a:r>
          </a:p>
        </p:txBody>
      </p:sp>
      <p:sp>
        <p:nvSpPr>
          <p:cNvPr id="307" name="Text Box 29">
            <a:extLst>
              <a:ext uri="{FF2B5EF4-FFF2-40B4-BE49-F238E27FC236}">
                <a16:creationId xmlns:a16="http://schemas.microsoft.com/office/drawing/2014/main" id="{F0C218D9-6E4D-4A48-96C7-77B39B38C4B1}"/>
              </a:ext>
            </a:extLst>
          </p:cNvPr>
          <p:cNvSpPr txBox="1">
            <a:spLocks noChangeArrowheads="1"/>
          </p:cNvSpPr>
          <p:nvPr/>
        </p:nvSpPr>
        <p:spPr bwMode="auto">
          <a:xfrm>
            <a:off x="82496" y="6425750"/>
            <a:ext cx="8726037" cy="230832"/>
          </a:xfrm>
          <a:prstGeom prst="rect">
            <a:avLst/>
          </a:prstGeom>
          <a:noFill/>
          <a:ln w="9525">
            <a:noFill/>
            <a:miter lim="800000"/>
            <a:headEnd/>
            <a:tailEnd/>
          </a:ln>
        </p:spPr>
        <p:txBody>
          <a:bodyPr wrap="square">
            <a:spAutoFit/>
          </a:bodyPr>
          <a:lstStyle/>
          <a:p>
            <a:r>
              <a:rPr lang="da-DK" sz="900" dirty="0">
                <a:solidFill>
                  <a:srgbClr val="FFFFFF"/>
                </a:solidFill>
                <a:latin typeface="Arial Narrow" pitchFamily="34" charset="0"/>
                <a:cs typeface="Arial" charset="0"/>
              </a:rPr>
              <a:t>Schwartz GG, et al. N Engl J Med. 2018:379:2097-2107</a:t>
            </a:r>
          </a:p>
        </p:txBody>
      </p:sp>
      <p:pic>
        <p:nvPicPr>
          <p:cNvPr id="3" name="Picture 2" descr="A close up of a map&#10;&#10;Description automatically generated">
            <a:extLst>
              <a:ext uri="{FF2B5EF4-FFF2-40B4-BE49-F238E27FC236}">
                <a16:creationId xmlns:a16="http://schemas.microsoft.com/office/drawing/2014/main" id="{24F5DA54-9CC4-4F0F-91AC-BB0399B765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31" y="1370560"/>
            <a:ext cx="8118212" cy="4773419"/>
          </a:xfrm>
          <a:prstGeom prst="rect">
            <a:avLst/>
          </a:prstGeom>
        </p:spPr>
      </p:pic>
    </p:spTree>
    <p:extLst>
      <p:ext uri="{BB962C8B-B14F-4D97-AF65-F5344CB8AC3E}">
        <p14:creationId xmlns:p14="http://schemas.microsoft.com/office/powerpoint/2010/main" val="10461305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23812" y="382984"/>
            <a:ext cx="9143996" cy="707886"/>
          </a:xfrm>
          <a:prstGeom prst="rect">
            <a:avLst/>
          </a:prstGeom>
          <a:noFill/>
        </p:spPr>
        <p:txBody>
          <a:bodyPr wrap="square" rtlCol="0">
            <a:spAutoFit/>
          </a:bodyPr>
          <a:lstStyle/>
          <a:p>
            <a:pPr lvl="0" algn="ctr" defTabSz="342991">
              <a:defRPr/>
            </a:pPr>
            <a:r>
              <a:rPr lang="en-US" sz="4000" b="1" dirty="0">
                <a:solidFill>
                  <a:prstClr val="white"/>
                </a:solidFill>
                <a:latin typeface="Arial Narrow" panose="020B0606020202030204" pitchFamily="34" charset="0"/>
              </a:rPr>
              <a:t>OSLER-1 Trial</a:t>
            </a:r>
            <a:endParaRPr lang="en-US" sz="3200" b="1" i="1" dirty="0">
              <a:solidFill>
                <a:prstClr val="white"/>
              </a:solidFill>
              <a:latin typeface="Arial Narrow" panose="020B0606020202030204" pitchFamily="34" charset="0"/>
            </a:endParaRPr>
          </a:p>
        </p:txBody>
      </p:sp>
      <p:sp>
        <p:nvSpPr>
          <p:cNvPr id="307" name="Text Box 29">
            <a:extLst>
              <a:ext uri="{FF2B5EF4-FFF2-40B4-BE49-F238E27FC236}">
                <a16:creationId xmlns:a16="http://schemas.microsoft.com/office/drawing/2014/main" id="{F0C218D9-6E4D-4A48-96C7-77B39B38C4B1}"/>
              </a:ext>
            </a:extLst>
          </p:cNvPr>
          <p:cNvSpPr txBox="1">
            <a:spLocks noChangeArrowheads="1"/>
          </p:cNvSpPr>
          <p:nvPr/>
        </p:nvSpPr>
        <p:spPr bwMode="auto">
          <a:xfrm>
            <a:off x="82496" y="6439196"/>
            <a:ext cx="8726037" cy="230832"/>
          </a:xfrm>
          <a:prstGeom prst="rect">
            <a:avLst/>
          </a:prstGeom>
          <a:noFill/>
          <a:ln w="9525">
            <a:noFill/>
            <a:miter lim="800000"/>
            <a:headEnd/>
            <a:tailEnd/>
          </a:ln>
        </p:spPr>
        <p:txBody>
          <a:bodyPr wrap="square">
            <a:spAutoFit/>
          </a:bodyPr>
          <a:lstStyle/>
          <a:p>
            <a:r>
              <a:rPr lang="en-CA" sz="900" dirty="0" err="1">
                <a:solidFill>
                  <a:srgbClr val="FFFFFF"/>
                </a:solidFill>
                <a:latin typeface="Arial Narrow" pitchFamily="34" charset="0"/>
                <a:cs typeface="Arial" charset="0"/>
              </a:rPr>
              <a:t>Koren</a:t>
            </a:r>
            <a:r>
              <a:rPr lang="en-CA" sz="900" dirty="0">
                <a:solidFill>
                  <a:srgbClr val="FFFFFF"/>
                </a:solidFill>
                <a:latin typeface="Arial Narrow" pitchFamily="34" charset="0"/>
                <a:cs typeface="Arial" charset="0"/>
              </a:rPr>
              <a:t> MJ, et al. AHA 2018. Abstract 118.</a:t>
            </a:r>
            <a:endParaRPr lang="da-DK" sz="900" dirty="0">
              <a:solidFill>
                <a:srgbClr val="FFFFFF"/>
              </a:solidFill>
              <a:latin typeface="Arial Narrow" pitchFamily="34" charset="0"/>
              <a:cs typeface="Arial" charset="0"/>
            </a:endParaRPr>
          </a:p>
        </p:txBody>
      </p:sp>
      <p:pic>
        <p:nvPicPr>
          <p:cNvPr id="10" name="Picture 9" descr="A screenshot of a cell phone&#10;&#10;Description automatically generated">
            <a:extLst>
              <a:ext uri="{FF2B5EF4-FFF2-40B4-BE49-F238E27FC236}">
                <a16:creationId xmlns:a16="http://schemas.microsoft.com/office/drawing/2014/main" id="{5199A1DA-AC90-4E04-8684-CEB4F3163F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739" y="2074764"/>
            <a:ext cx="6107734" cy="3197101"/>
          </a:xfrm>
          <a:prstGeom prst="rect">
            <a:avLst/>
          </a:prstGeom>
        </p:spPr>
      </p:pic>
      <p:sp>
        <p:nvSpPr>
          <p:cNvPr id="12" name="TextBox 11">
            <a:extLst>
              <a:ext uri="{FF2B5EF4-FFF2-40B4-BE49-F238E27FC236}">
                <a16:creationId xmlns:a16="http://schemas.microsoft.com/office/drawing/2014/main" id="{D702415A-0CBD-4A16-9FBE-5E4A7DC141DD}"/>
              </a:ext>
            </a:extLst>
          </p:cNvPr>
          <p:cNvSpPr txBox="1"/>
          <p:nvPr/>
        </p:nvSpPr>
        <p:spPr>
          <a:xfrm>
            <a:off x="179727" y="1387250"/>
            <a:ext cx="8803342" cy="707886"/>
          </a:xfrm>
          <a:prstGeom prst="rect">
            <a:avLst/>
          </a:prstGeom>
          <a:noFill/>
        </p:spPr>
        <p:txBody>
          <a:bodyPr wrap="square" rtlCol="0">
            <a:spAutoFit/>
          </a:bodyPr>
          <a:lstStyle/>
          <a:p>
            <a:pPr algn="ctr"/>
            <a:r>
              <a:rPr lang="en-CA" sz="2000" b="1" dirty="0">
                <a:latin typeface="Arial Narrow" panose="020B0606020202030204" pitchFamily="34" charset="0"/>
              </a:rPr>
              <a:t>OSLER-1 trial demonstrates consistent efficacy and safety of </a:t>
            </a:r>
            <a:r>
              <a:rPr lang="en-CA" sz="2000" b="1" dirty="0" err="1">
                <a:latin typeface="Arial Narrow" panose="020B0606020202030204" pitchFamily="34" charset="0"/>
              </a:rPr>
              <a:t>evolocumab</a:t>
            </a:r>
            <a:r>
              <a:rPr lang="en-CA" sz="2000" b="1" dirty="0">
                <a:latin typeface="Arial Narrow" panose="020B0606020202030204" pitchFamily="34" charset="0"/>
              </a:rPr>
              <a:t> over 5 years in patients with hypercholesterolemia</a:t>
            </a:r>
          </a:p>
        </p:txBody>
      </p:sp>
      <p:sp>
        <p:nvSpPr>
          <p:cNvPr id="13" name="TextBox 12">
            <a:extLst>
              <a:ext uri="{FF2B5EF4-FFF2-40B4-BE49-F238E27FC236}">
                <a16:creationId xmlns:a16="http://schemas.microsoft.com/office/drawing/2014/main" id="{2DE266FD-AAD7-4275-9074-2DFF7ADE9DB6}"/>
              </a:ext>
            </a:extLst>
          </p:cNvPr>
          <p:cNvSpPr txBox="1"/>
          <p:nvPr/>
        </p:nvSpPr>
        <p:spPr>
          <a:xfrm>
            <a:off x="3321424" y="3173888"/>
            <a:ext cx="3003177" cy="1107996"/>
          </a:xfrm>
          <a:prstGeom prst="rect">
            <a:avLst/>
          </a:prstGeom>
          <a:solidFill>
            <a:srgbClr val="525F83">
              <a:alpha val="20000"/>
            </a:srgbClr>
          </a:solidFill>
        </p:spPr>
        <p:txBody>
          <a:bodyPr wrap="square" rtlCol="0" anchor="ctr">
            <a:spAutoFit/>
          </a:bodyPr>
          <a:lstStyle/>
          <a:p>
            <a:pPr marL="285750" indent="-285750">
              <a:buClr>
                <a:srgbClr val="262C40"/>
              </a:buClr>
              <a:buFont typeface="Wingdings" panose="05000000000000000000" pitchFamily="2" charset="2"/>
              <a:buChar char="§"/>
            </a:pPr>
            <a:r>
              <a:rPr lang="en-CA" b="1" dirty="0">
                <a:latin typeface="Arial Narrow" panose="020B0606020202030204" pitchFamily="34" charset="0"/>
              </a:rPr>
              <a:t>Baseline Characteristics:</a:t>
            </a:r>
            <a:endParaRPr lang="en-CA" b="1" baseline="30000" dirty="0">
              <a:latin typeface="Arial Narrow" panose="020B0606020202030204" pitchFamily="34" charset="0"/>
            </a:endParaRPr>
          </a:p>
          <a:p>
            <a:pPr marL="742950" lvl="1" indent="-285750">
              <a:buClr>
                <a:srgbClr val="262C40"/>
              </a:buClr>
              <a:buFont typeface="Arial Narrow" panose="020B0606020202030204" pitchFamily="34" charset="0"/>
              <a:buChar char="─"/>
            </a:pPr>
            <a:r>
              <a:rPr lang="en-CA" sz="1600" dirty="0">
                <a:latin typeface="Arial Narrow" panose="020B0606020202030204" pitchFamily="34" charset="0"/>
              </a:rPr>
              <a:t>48% male</a:t>
            </a:r>
          </a:p>
          <a:p>
            <a:pPr marL="742950" lvl="1" indent="-285750">
              <a:buClr>
                <a:srgbClr val="262C40"/>
              </a:buClr>
              <a:buFont typeface="Arial Narrow" panose="020B0606020202030204" pitchFamily="34" charset="0"/>
              <a:buChar char="─"/>
            </a:pPr>
            <a:r>
              <a:rPr lang="en-CA" sz="1600" dirty="0">
                <a:latin typeface="Arial Narrow" panose="020B0606020202030204" pitchFamily="34" charset="0"/>
              </a:rPr>
              <a:t>52% female</a:t>
            </a:r>
          </a:p>
          <a:p>
            <a:pPr marL="742950" lvl="1" indent="-285750">
              <a:buClr>
                <a:srgbClr val="262C40"/>
              </a:buClr>
              <a:buFont typeface="Arial Narrow" panose="020B0606020202030204" pitchFamily="34" charset="0"/>
              <a:buChar char="─"/>
            </a:pPr>
            <a:r>
              <a:rPr lang="en-CA" sz="1600" dirty="0">
                <a:latin typeface="Arial Narrow" panose="020B0606020202030204" pitchFamily="34" charset="0"/>
              </a:rPr>
              <a:t>3.6 mmol/L baseline LDL-C</a:t>
            </a:r>
          </a:p>
        </p:txBody>
      </p:sp>
      <p:sp>
        <p:nvSpPr>
          <p:cNvPr id="14" name="TextBox 13">
            <a:extLst>
              <a:ext uri="{FF2B5EF4-FFF2-40B4-BE49-F238E27FC236}">
                <a16:creationId xmlns:a16="http://schemas.microsoft.com/office/drawing/2014/main" id="{AEF9E15A-0CFE-4DC4-A456-B250A8F7D837}"/>
              </a:ext>
            </a:extLst>
          </p:cNvPr>
          <p:cNvSpPr txBox="1"/>
          <p:nvPr/>
        </p:nvSpPr>
        <p:spPr>
          <a:xfrm>
            <a:off x="2221458" y="5319274"/>
            <a:ext cx="5017541" cy="830997"/>
          </a:xfrm>
          <a:prstGeom prst="rect">
            <a:avLst/>
          </a:prstGeom>
          <a:solidFill>
            <a:srgbClr val="525F83">
              <a:alpha val="20000"/>
            </a:srgbClr>
          </a:solidFill>
        </p:spPr>
        <p:txBody>
          <a:bodyPr wrap="square" rtlCol="0" anchor="ctr">
            <a:spAutoFit/>
          </a:bodyPr>
          <a:lstStyle/>
          <a:p>
            <a:pPr marL="285750" indent="-285750">
              <a:buClr>
                <a:srgbClr val="262C40"/>
              </a:buClr>
              <a:buFont typeface="Wingdings" panose="05000000000000000000" pitchFamily="2" charset="2"/>
              <a:buChar char="§"/>
            </a:pPr>
            <a:r>
              <a:rPr lang="en-CA" sz="1600" dirty="0">
                <a:latin typeface="Arial Narrow" panose="020B0606020202030204" pitchFamily="34" charset="0"/>
              </a:rPr>
              <a:t>Discontinued </a:t>
            </a:r>
            <a:r>
              <a:rPr lang="en-CA" sz="1600" dirty="0" err="1">
                <a:latin typeface="Arial Narrow" panose="020B0606020202030204" pitchFamily="34" charset="0"/>
              </a:rPr>
              <a:t>evolocumab</a:t>
            </a:r>
            <a:r>
              <a:rPr lang="en-CA" sz="1600" dirty="0">
                <a:latin typeface="Arial Narrow" panose="020B0606020202030204" pitchFamily="34" charset="0"/>
              </a:rPr>
              <a:t> due to AEs: 1.4% per year </a:t>
            </a:r>
          </a:p>
          <a:p>
            <a:pPr marL="285750" indent="-285750">
              <a:buClr>
                <a:srgbClr val="262C40"/>
              </a:buClr>
              <a:buFont typeface="Wingdings" panose="05000000000000000000" pitchFamily="2" charset="2"/>
              <a:buChar char="§"/>
            </a:pPr>
            <a:r>
              <a:rPr lang="en-CA" sz="1600" dirty="0">
                <a:latin typeface="Arial Narrow" panose="020B0606020202030204" pitchFamily="34" charset="0"/>
              </a:rPr>
              <a:t>4 instances of binding antibodies (2 SOC, 2 </a:t>
            </a:r>
            <a:r>
              <a:rPr lang="en-CA" sz="1600" dirty="0" err="1">
                <a:latin typeface="Arial Narrow" panose="020B0606020202030204" pitchFamily="34" charset="0"/>
              </a:rPr>
              <a:t>evolocumab</a:t>
            </a:r>
            <a:r>
              <a:rPr lang="en-CA" sz="1600" dirty="0">
                <a:latin typeface="Arial Narrow" panose="020B0606020202030204" pitchFamily="34" charset="0"/>
              </a:rPr>
              <a:t>)</a:t>
            </a:r>
          </a:p>
          <a:p>
            <a:pPr marL="285750" indent="-285750">
              <a:buClr>
                <a:srgbClr val="262C40"/>
              </a:buClr>
              <a:buFont typeface="Wingdings" panose="05000000000000000000" pitchFamily="2" charset="2"/>
              <a:buChar char="§"/>
            </a:pPr>
            <a:r>
              <a:rPr lang="en-CA" sz="1600" dirty="0">
                <a:latin typeface="Arial Narrow" panose="020B0606020202030204" pitchFamily="34" charset="0"/>
              </a:rPr>
              <a:t>No neutralizing antibodies detected over 5 years </a:t>
            </a:r>
          </a:p>
        </p:txBody>
      </p:sp>
    </p:spTree>
    <p:extLst>
      <p:ext uri="{BB962C8B-B14F-4D97-AF65-F5344CB8AC3E}">
        <p14:creationId xmlns:p14="http://schemas.microsoft.com/office/powerpoint/2010/main" val="2480927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7189"/>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23812" y="325509"/>
            <a:ext cx="9143996" cy="707886"/>
          </a:xfrm>
          <a:prstGeom prst="rect">
            <a:avLst/>
          </a:prstGeom>
          <a:noFill/>
        </p:spPr>
        <p:txBody>
          <a:bodyPr wrap="square" rtlCol="0">
            <a:spAutoFit/>
          </a:bodyPr>
          <a:lstStyle/>
          <a:p>
            <a:pPr lvl="0" algn="ctr" defTabSz="342991">
              <a:defRPr/>
            </a:pPr>
            <a:r>
              <a:rPr lang="en-CA" sz="4000" b="1" dirty="0">
                <a:solidFill>
                  <a:prstClr val="white"/>
                </a:solidFill>
                <a:latin typeface="Arial Narrow" panose="020B0606020202030204" pitchFamily="34" charset="0"/>
              </a:rPr>
              <a:t>PCSK9 Inhibitors and Their Indications</a:t>
            </a:r>
          </a:p>
        </p:txBody>
      </p:sp>
      <p:sp>
        <p:nvSpPr>
          <p:cNvPr id="16" name="Text Placeholder 6">
            <a:extLst>
              <a:ext uri="{FF2B5EF4-FFF2-40B4-BE49-F238E27FC236}">
                <a16:creationId xmlns:a16="http://schemas.microsoft.com/office/drawing/2014/main" id="{1C1ACF10-B640-4D66-A26A-375318D58ED2}"/>
              </a:ext>
            </a:extLst>
          </p:cNvPr>
          <p:cNvSpPr txBox="1">
            <a:spLocks/>
          </p:cNvSpPr>
          <p:nvPr/>
        </p:nvSpPr>
        <p:spPr>
          <a:xfrm>
            <a:off x="229370" y="6379889"/>
            <a:ext cx="7958430" cy="456447"/>
          </a:xfrm>
          <a:prstGeom prst="rect">
            <a:avLst/>
          </a:prstGeom>
        </p:spPr>
        <p:txBody>
          <a:bodyPr vert="horz" lIns="91440" tIns="45720" rIns="91440" bIns="45720" rtlCol="0" anchor="b" anchorCtr="0">
            <a:noAutofit/>
          </a:bodyPr>
          <a:lstStyle>
            <a:lvl1pPr marL="0" indent="0" algn="l" defTabSz="457200" rtl="0" fontAlgn="base">
              <a:spcBef>
                <a:spcPts val="0"/>
              </a:spcBef>
              <a:spcAft>
                <a:spcPts val="0"/>
              </a:spcAft>
              <a:buFont typeface="Arial" charset="0"/>
              <a:buNone/>
              <a:defRPr sz="1100" kern="1200">
                <a:solidFill>
                  <a:schemeClr val="tx2">
                    <a:lumMod val="50000"/>
                  </a:schemeClr>
                </a:solidFill>
                <a:latin typeface="Arial Narrow"/>
                <a:ea typeface="+mn-ea"/>
                <a:cs typeface="Arial Narrow"/>
              </a:defRPr>
            </a:lvl1pPr>
            <a:lvl2pPr marL="457200" indent="0" algn="l" defTabSz="457200" rtl="0" fontAlgn="base">
              <a:spcBef>
                <a:spcPct val="20000"/>
              </a:spcBef>
              <a:spcAft>
                <a:spcPct val="0"/>
              </a:spcAft>
              <a:buFont typeface="Arial" charset="0"/>
              <a:buNone/>
              <a:defRPr sz="2800" kern="1200">
                <a:solidFill>
                  <a:schemeClr val="tx1"/>
                </a:solidFill>
                <a:latin typeface="Arial Narrow"/>
                <a:ea typeface="+mn-ea"/>
                <a:cs typeface="Arial Narrow"/>
              </a:defRPr>
            </a:lvl2pPr>
            <a:lvl3pPr marL="914400" indent="0" algn="l" defTabSz="457200" rtl="0" fontAlgn="base">
              <a:spcBef>
                <a:spcPct val="20000"/>
              </a:spcBef>
              <a:spcAft>
                <a:spcPct val="0"/>
              </a:spcAft>
              <a:buFont typeface="Arial" charset="0"/>
              <a:buNone/>
              <a:defRPr sz="2400" kern="1200">
                <a:solidFill>
                  <a:schemeClr val="tx1"/>
                </a:solidFill>
                <a:latin typeface="Arial Narrow"/>
                <a:ea typeface="+mn-ea"/>
                <a:cs typeface="Arial Narrow"/>
              </a:defRPr>
            </a:lvl3pPr>
            <a:lvl4pPr marL="1371600" indent="0" algn="l" defTabSz="457200" rtl="0" fontAlgn="base">
              <a:spcBef>
                <a:spcPct val="20000"/>
              </a:spcBef>
              <a:spcAft>
                <a:spcPct val="0"/>
              </a:spcAft>
              <a:buFont typeface="Arial" charset="0"/>
              <a:buNone/>
              <a:defRPr sz="2000" kern="1200">
                <a:solidFill>
                  <a:schemeClr val="tx1"/>
                </a:solidFill>
                <a:latin typeface="Arial Narrow"/>
                <a:ea typeface="+mn-ea"/>
                <a:cs typeface="Arial Narrow"/>
              </a:defRPr>
            </a:lvl4pPr>
            <a:lvl5pPr marL="1828800" indent="0" algn="l" defTabSz="457200" rtl="0" fontAlgn="base">
              <a:spcBef>
                <a:spcPct val="20000"/>
              </a:spcBef>
              <a:spcAft>
                <a:spcPct val="0"/>
              </a:spcAft>
              <a:buFont typeface="Arial" charset="0"/>
              <a:buNone/>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ts val="0"/>
              </a:spcBef>
              <a:spcAft>
                <a:spcPts val="0"/>
              </a:spcAft>
              <a:buClrTx/>
              <a:buSzTx/>
              <a:buFont typeface="Arial" charset="0"/>
              <a:buNone/>
              <a:tabLst/>
              <a:defRPr/>
            </a:pPr>
            <a:r>
              <a:rPr kumimoji="0" lang="en-CA" sz="1000" b="0" i="0" u="none" strike="noStrike" kern="1200" cap="none" spc="0" normalizeH="0" baseline="0" noProof="0" dirty="0">
                <a:ln>
                  <a:noFill/>
                </a:ln>
                <a:solidFill>
                  <a:schemeClr val="bg1"/>
                </a:solidFill>
                <a:effectLst/>
                <a:uLnTx/>
                <a:uFillTx/>
                <a:latin typeface="Arial Narrow"/>
                <a:ea typeface="+mn-ea"/>
              </a:rPr>
              <a:t>ASCVD, atherosclerotic cardiovascular disease; HeFH, heterozygous familial hypercholesterolemia; HoFH, homozygous familial hypercholesterolemia; LDL-C, low density lipoprotein cholesterol; PCSK9, proprotein convertase subtilisin </a:t>
            </a:r>
            <a:r>
              <a:rPr kumimoji="0" lang="en-CA" sz="1000" b="0" i="0" u="none" strike="noStrike" kern="1200" cap="none" spc="0" normalizeH="0" baseline="0" noProof="0" dirty="0" err="1">
                <a:ln>
                  <a:noFill/>
                </a:ln>
                <a:solidFill>
                  <a:schemeClr val="bg1"/>
                </a:solidFill>
                <a:effectLst/>
                <a:uLnTx/>
                <a:uFillTx/>
                <a:latin typeface="Arial Narrow"/>
                <a:ea typeface="+mn-ea"/>
              </a:rPr>
              <a:t>kexin</a:t>
            </a:r>
            <a:r>
              <a:rPr kumimoji="0" lang="en-CA" sz="1000" b="0" i="0" u="none" strike="noStrike" kern="1200" cap="none" spc="0" normalizeH="0" baseline="0" noProof="0" dirty="0">
                <a:ln>
                  <a:noFill/>
                </a:ln>
                <a:solidFill>
                  <a:schemeClr val="bg1"/>
                </a:solidFill>
                <a:effectLst/>
                <a:uLnTx/>
                <a:uFillTx/>
                <a:latin typeface="Arial Narrow"/>
                <a:ea typeface="+mn-ea"/>
              </a:rPr>
              <a:t> type 9.; MI, myocardial infarction</a:t>
            </a:r>
          </a:p>
          <a:p>
            <a:pPr>
              <a:defRPr/>
            </a:pPr>
            <a:r>
              <a:rPr kumimoji="0" lang="en-CA" sz="1000" b="0" i="0" u="none" strike="noStrike" kern="1200" cap="none" spc="0" normalizeH="0" baseline="0" noProof="0" dirty="0">
                <a:ln>
                  <a:noFill/>
                </a:ln>
                <a:solidFill>
                  <a:schemeClr val="bg1"/>
                </a:solidFill>
                <a:effectLst/>
                <a:uLnTx/>
                <a:uFillTx/>
                <a:latin typeface="Arial Narrow"/>
                <a:ea typeface="+mn-ea"/>
              </a:rPr>
              <a:t>1. </a:t>
            </a:r>
            <a:r>
              <a:rPr kumimoji="0" lang="en-CA" sz="900" b="0" i="0" u="none" strike="noStrike" kern="1200" cap="none" spc="0" normalizeH="0" baseline="0" noProof="0" dirty="0">
                <a:ln>
                  <a:noFill/>
                </a:ln>
                <a:solidFill>
                  <a:schemeClr val="bg1"/>
                </a:solidFill>
                <a:effectLst/>
                <a:uLnTx/>
                <a:uFillTx/>
                <a:latin typeface="Arial Narrow"/>
                <a:ea typeface="+mn-ea"/>
              </a:rPr>
              <a:t>Alirocumab Canadian Product Monograph, August 13, 2019; 2. </a:t>
            </a:r>
            <a:r>
              <a:rPr lang="en-CA" sz="900" dirty="0" err="1">
                <a:solidFill>
                  <a:schemeClr val="bg1"/>
                </a:solidFill>
              </a:rPr>
              <a:t>Evolocumab</a:t>
            </a:r>
            <a:r>
              <a:rPr lang="en-CA" sz="900" dirty="0">
                <a:solidFill>
                  <a:schemeClr val="bg1"/>
                </a:solidFill>
              </a:rPr>
              <a:t> Canadian Product Monograph, June 11, 2019</a:t>
            </a:r>
            <a:endParaRPr lang="en-US" sz="1000" dirty="0">
              <a:solidFill>
                <a:schemeClr val="bg1"/>
              </a:solidFill>
            </a:endParaRPr>
          </a:p>
        </p:txBody>
      </p:sp>
      <p:sp>
        <p:nvSpPr>
          <p:cNvPr id="2" name="TextBox 1">
            <a:extLst>
              <a:ext uri="{FF2B5EF4-FFF2-40B4-BE49-F238E27FC236}">
                <a16:creationId xmlns:a16="http://schemas.microsoft.com/office/drawing/2014/main" id="{1920B1A7-E193-4C68-B78D-DEF4C145119F}"/>
              </a:ext>
            </a:extLst>
          </p:cNvPr>
          <p:cNvSpPr txBox="1"/>
          <p:nvPr/>
        </p:nvSpPr>
        <p:spPr>
          <a:xfrm>
            <a:off x="85456" y="1334837"/>
            <a:ext cx="4481322" cy="4391921"/>
          </a:xfrm>
          <a:prstGeom prst="rect">
            <a:avLst/>
          </a:prstGeom>
          <a:noFill/>
        </p:spPr>
        <p:txBody>
          <a:bodyPr wrap="square" rtlCol="0">
            <a:noAutofit/>
          </a:bodyPr>
          <a:lstStyle/>
          <a:p>
            <a:pPr lvl="0" fontAlgn="base">
              <a:lnSpc>
                <a:spcPct val="110000"/>
              </a:lnSpc>
              <a:spcAft>
                <a:spcPct val="0"/>
              </a:spcAft>
              <a:buClr>
                <a:srgbClr val="272C40"/>
              </a:buClr>
              <a:defRPr/>
            </a:pPr>
            <a:r>
              <a:rPr lang="en-US" sz="1400" b="1" dirty="0">
                <a:solidFill>
                  <a:srgbClr val="54607F"/>
                </a:solidFill>
                <a:latin typeface="Arial Narrow"/>
              </a:rPr>
              <a:t>Alirocumab</a:t>
            </a:r>
            <a:r>
              <a:rPr lang="en-US" sz="1400" b="1" baseline="30000" dirty="0">
                <a:solidFill>
                  <a:srgbClr val="54607F"/>
                </a:solidFill>
                <a:latin typeface="Arial Narrow"/>
              </a:rPr>
              <a:t>1</a:t>
            </a:r>
          </a:p>
          <a:p>
            <a:pPr marL="285750" indent="-285750" fontAlgn="base">
              <a:lnSpc>
                <a:spcPct val="110000"/>
              </a:lnSpc>
              <a:spcAft>
                <a:spcPct val="0"/>
              </a:spcAft>
              <a:buClr>
                <a:srgbClr val="54607F"/>
              </a:buClr>
              <a:buFont typeface="Arial Narrow" panose="020B0606020202030204" pitchFamily="34" charset="0"/>
              <a:buChar char="―"/>
              <a:defRPr/>
            </a:pPr>
            <a:r>
              <a:rPr lang="en-CA" altLang="en-US" sz="1200" b="1" dirty="0">
                <a:solidFill>
                  <a:sysClr val="windowText" lastClr="000000"/>
                </a:solidFill>
                <a:latin typeface="Arial Narrow"/>
              </a:rPr>
              <a:t>Prevention of Cardiovascular Events</a:t>
            </a:r>
          </a:p>
          <a:p>
            <a:pPr marL="685800" lvl="1" indent="-228600" fontAlgn="base">
              <a:lnSpc>
                <a:spcPct val="110000"/>
              </a:lnSpc>
              <a:spcAft>
                <a:spcPct val="0"/>
              </a:spcAft>
              <a:buClr>
                <a:sysClr val="windowText" lastClr="000000"/>
              </a:buClr>
              <a:buFont typeface="Arial" charset="0"/>
              <a:buChar char="•"/>
              <a:defRPr/>
            </a:pPr>
            <a:r>
              <a:rPr lang="en-CA" altLang="en-US" sz="1200" dirty="0">
                <a:solidFill>
                  <a:sysClr val="windowText" lastClr="000000"/>
                </a:solidFill>
                <a:latin typeface="Arial Narrow"/>
              </a:rPr>
              <a:t>indicated in combination with a maximum tolerated dose of a statin, with or without other lipid lowering therapies, to reduce the risk of myocardial infarction, ischemic stroke, and unstable angina requiring hospitalization in adults with established cardiovascular disease.</a:t>
            </a:r>
          </a:p>
          <a:p>
            <a:pPr marL="285750" indent="-285750" fontAlgn="base">
              <a:lnSpc>
                <a:spcPct val="110000"/>
              </a:lnSpc>
              <a:spcAft>
                <a:spcPct val="0"/>
              </a:spcAft>
              <a:buClr>
                <a:srgbClr val="414B67"/>
              </a:buClr>
              <a:buFont typeface="Arial Narrow" panose="020B0606020202030204" pitchFamily="34" charset="0"/>
              <a:buChar char="―"/>
              <a:defRPr/>
            </a:pPr>
            <a:r>
              <a:rPr lang="en-CA" altLang="en-US" sz="1200" b="1" dirty="0">
                <a:solidFill>
                  <a:sysClr val="windowText" lastClr="000000"/>
                </a:solidFill>
                <a:latin typeface="Arial Narrow"/>
              </a:rPr>
              <a:t>Primary Hyperlipidemia</a:t>
            </a:r>
          </a:p>
          <a:p>
            <a:pPr marL="685800" lvl="1" indent="-228600" fontAlgn="base">
              <a:lnSpc>
                <a:spcPct val="110000"/>
              </a:lnSpc>
              <a:spcAft>
                <a:spcPct val="0"/>
              </a:spcAft>
              <a:buClr>
                <a:sysClr val="windowText" lastClr="000000"/>
              </a:buClr>
              <a:buFont typeface="Arial" charset="0"/>
              <a:buChar char="•"/>
              <a:defRPr/>
            </a:pPr>
            <a:r>
              <a:rPr lang="en-CA" altLang="en-US" sz="1200" dirty="0">
                <a:solidFill>
                  <a:sysClr val="windowText" lastClr="000000"/>
                </a:solidFill>
                <a:latin typeface="Arial Narrow"/>
              </a:rPr>
              <a:t>indicated in combination with a maximum tolerated dose of a statin, with or without other lipid lowering therapies, to reduce the risk of myocardial infarction, ischemic stroke, and unstable angina requiring hospitalization in adults with established cardiovascular disease.</a:t>
            </a:r>
          </a:p>
          <a:p>
            <a:pPr marL="685800" lvl="1" indent="-228600" fontAlgn="base">
              <a:lnSpc>
                <a:spcPct val="110000"/>
              </a:lnSpc>
              <a:spcAft>
                <a:spcPct val="0"/>
              </a:spcAft>
              <a:buClr>
                <a:sysClr val="windowText" lastClr="000000"/>
              </a:buClr>
              <a:buFont typeface="Arial" charset="0"/>
              <a:buChar char="•"/>
              <a:defRPr/>
            </a:pPr>
            <a:r>
              <a:rPr lang="en-US" altLang="en-US" sz="1200" dirty="0">
                <a:solidFill>
                  <a:sysClr val="windowText" lastClr="000000"/>
                </a:solidFill>
                <a:latin typeface="Arial Narrow"/>
              </a:rPr>
              <a:t>indicated for the reduction of low-density lipoprotein cholesterol (LDL-C) in adults with primary hyperlipidemia (heterozygous familial and non-familial):</a:t>
            </a:r>
          </a:p>
          <a:p>
            <a:pPr marL="1143000" lvl="2" indent="-228600" fontAlgn="base">
              <a:lnSpc>
                <a:spcPct val="110000"/>
              </a:lnSpc>
              <a:spcAft>
                <a:spcPct val="0"/>
              </a:spcAft>
              <a:buClr>
                <a:sysClr val="windowText" lastClr="000000"/>
              </a:buClr>
              <a:buFont typeface="Arial" charset="0"/>
              <a:buChar char="•"/>
              <a:defRPr/>
            </a:pPr>
            <a:r>
              <a:rPr lang="en-US" altLang="en-US" sz="1200" dirty="0">
                <a:solidFill>
                  <a:sysClr val="windowText" lastClr="000000"/>
                </a:solidFill>
                <a:latin typeface="Arial Narrow"/>
              </a:rPr>
              <a:t>As an adjunct to diet and statin therapy, with or without other lipid-lowering therapies;</a:t>
            </a:r>
          </a:p>
          <a:p>
            <a:pPr marL="1143000" lvl="2" indent="-228600" fontAlgn="base">
              <a:lnSpc>
                <a:spcPct val="110000"/>
              </a:lnSpc>
              <a:spcAft>
                <a:spcPct val="0"/>
              </a:spcAft>
              <a:buClr>
                <a:sysClr val="windowText" lastClr="000000"/>
              </a:buClr>
              <a:buFont typeface="Arial" charset="0"/>
              <a:buChar char="•"/>
              <a:defRPr/>
            </a:pPr>
            <a:r>
              <a:rPr lang="en-US" altLang="en-US" sz="1200" dirty="0">
                <a:solidFill>
                  <a:sysClr val="windowText" lastClr="000000"/>
                </a:solidFill>
                <a:latin typeface="Arial Narrow"/>
              </a:rPr>
              <a:t>As an adjunct to diet, as monotherapy or in combination with other non-statin lipid modifying therapies, in patients for whom a statin is contraindicated</a:t>
            </a:r>
            <a:endParaRPr lang="en-CA" altLang="en-US" sz="1200" dirty="0">
              <a:solidFill>
                <a:sysClr val="windowText" lastClr="000000"/>
              </a:solidFill>
              <a:latin typeface="Arial Narrow"/>
            </a:endParaRPr>
          </a:p>
          <a:p>
            <a:pPr marL="742950" lvl="1" indent="-285750" fontAlgn="base">
              <a:lnSpc>
                <a:spcPct val="110000"/>
              </a:lnSpc>
              <a:spcAft>
                <a:spcPct val="0"/>
              </a:spcAft>
              <a:buClr>
                <a:srgbClr val="451C6A"/>
              </a:buClr>
              <a:buFont typeface="Arial Narrow" panose="020B0606020202030204" pitchFamily="34" charset="0"/>
              <a:buChar char="―"/>
              <a:defRPr/>
            </a:pPr>
            <a:endParaRPr lang="en-CA" altLang="en-US" sz="1200" b="1" dirty="0">
              <a:solidFill>
                <a:sysClr val="windowText" lastClr="000000"/>
              </a:solidFill>
              <a:latin typeface="Arial Narrow"/>
            </a:endParaRPr>
          </a:p>
          <a:p>
            <a:pPr marL="342900" lvl="0" indent="-342900" fontAlgn="base">
              <a:lnSpc>
                <a:spcPct val="110000"/>
              </a:lnSpc>
              <a:spcAft>
                <a:spcPct val="0"/>
              </a:spcAft>
              <a:buClr>
                <a:srgbClr val="272C40"/>
              </a:buClr>
              <a:buFont typeface="Wingdings" panose="05000000000000000000" pitchFamily="2" charset="2"/>
              <a:buChar char="§"/>
              <a:defRPr/>
            </a:pPr>
            <a:endParaRPr lang="en-US" sz="1400" b="1" baseline="30000" dirty="0">
              <a:solidFill>
                <a:srgbClr val="54607F"/>
              </a:solidFill>
              <a:latin typeface="Arial Narrow"/>
            </a:endParaRPr>
          </a:p>
          <a:p>
            <a:pPr marL="342900" lvl="0" indent="-342900" fontAlgn="base">
              <a:lnSpc>
                <a:spcPct val="110000"/>
              </a:lnSpc>
              <a:spcAft>
                <a:spcPct val="0"/>
              </a:spcAft>
              <a:buClr>
                <a:srgbClr val="272C40"/>
              </a:buClr>
              <a:buFont typeface="Wingdings" panose="05000000000000000000" pitchFamily="2" charset="2"/>
              <a:buChar char="§"/>
              <a:defRPr/>
            </a:pPr>
            <a:endParaRPr lang="en-US" sz="1400" b="1" baseline="30000" dirty="0">
              <a:solidFill>
                <a:srgbClr val="54607F"/>
              </a:solidFill>
              <a:latin typeface="Arial Narrow"/>
            </a:endParaRPr>
          </a:p>
        </p:txBody>
      </p:sp>
      <p:sp>
        <p:nvSpPr>
          <p:cNvPr id="17" name="Rectangle 7">
            <a:extLst>
              <a:ext uri="{FF2B5EF4-FFF2-40B4-BE49-F238E27FC236}">
                <a16:creationId xmlns:a16="http://schemas.microsoft.com/office/drawing/2014/main" id="{33CCB4AE-BED9-4C7C-B9D3-9EF1647D99F0}"/>
              </a:ext>
            </a:extLst>
          </p:cNvPr>
          <p:cNvSpPr>
            <a:spLocks noChangeArrowheads="1"/>
          </p:cNvSpPr>
          <p:nvPr/>
        </p:nvSpPr>
        <p:spPr bwMode="auto">
          <a:xfrm>
            <a:off x="0" y="-40704"/>
            <a:ext cx="223138"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endParaRPr kumimoji="0" lang="en-CA" altLang="en-US" sz="3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en-US" sz="1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B3915761-9F3D-4854-84EC-5E8FCB869DCF}"/>
              </a:ext>
            </a:extLst>
          </p:cNvPr>
          <p:cNvSpPr txBox="1"/>
          <p:nvPr/>
        </p:nvSpPr>
        <p:spPr>
          <a:xfrm>
            <a:off x="4660576" y="1326009"/>
            <a:ext cx="4481322" cy="4894929"/>
          </a:xfrm>
          <a:prstGeom prst="rect">
            <a:avLst/>
          </a:prstGeom>
          <a:noFill/>
        </p:spPr>
        <p:txBody>
          <a:bodyPr wrap="square" rtlCol="0">
            <a:noAutofit/>
          </a:bodyPr>
          <a:lstStyle/>
          <a:p>
            <a:pPr lvl="0" fontAlgn="base">
              <a:lnSpc>
                <a:spcPct val="110000"/>
              </a:lnSpc>
              <a:spcAft>
                <a:spcPct val="0"/>
              </a:spcAft>
              <a:buClr>
                <a:srgbClr val="272C40"/>
              </a:buClr>
              <a:defRPr/>
            </a:pPr>
            <a:r>
              <a:rPr lang="en-US" sz="1400" b="1" dirty="0">
                <a:solidFill>
                  <a:srgbClr val="54607F"/>
                </a:solidFill>
                <a:latin typeface="Arial Narrow"/>
              </a:rPr>
              <a:t>Evolocumab</a:t>
            </a:r>
            <a:r>
              <a:rPr lang="en-US" sz="1400" b="1" baseline="30000" dirty="0">
                <a:solidFill>
                  <a:srgbClr val="54607F"/>
                </a:solidFill>
                <a:latin typeface="Arial Narrow"/>
              </a:rPr>
              <a:t>2</a:t>
            </a:r>
          </a:p>
          <a:p>
            <a:pPr marL="285750" lvl="0" indent="-285750" fontAlgn="base">
              <a:lnSpc>
                <a:spcPct val="110000"/>
              </a:lnSpc>
              <a:spcAft>
                <a:spcPct val="0"/>
              </a:spcAft>
              <a:buClr>
                <a:srgbClr val="54607F"/>
              </a:buClr>
              <a:buFont typeface="Arial Narrow" panose="020B0606020202030204" pitchFamily="34" charset="0"/>
              <a:buChar char="―"/>
              <a:defRPr/>
            </a:pPr>
            <a:r>
              <a:rPr lang="en-US" sz="1200" b="1" dirty="0">
                <a:solidFill>
                  <a:sysClr val="windowText" lastClr="000000"/>
                </a:solidFill>
                <a:latin typeface="Arial Narrow"/>
              </a:rPr>
              <a:t>Prevention of Cardiovascular Events</a:t>
            </a:r>
          </a:p>
          <a:p>
            <a:pPr marL="685800" lvl="1" indent="-228600" fontAlgn="base">
              <a:lnSpc>
                <a:spcPct val="110000"/>
              </a:lnSpc>
              <a:spcAft>
                <a:spcPct val="0"/>
              </a:spcAft>
              <a:buClr>
                <a:sysClr val="windowText" lastClr="000000"/>
              </a:buClr>
              <a:buFont typeface="Arial" charset="0"/>
              <a:buChar char="•"/>
              <a:defRPr/>
            </a:pPr>
            <a:r>
              <a:rPr lang="en-US" sz="1200" dirty="0">
                <a:solidFill>
                  <a:sysClr val="windowText" lastClr="000000"/>
                </a:solidFill>
                <a:latin typeface="Arial Narrow"/>
              </a:rPr>
              <a:t>Adjunct to diet and standard of care therapy (including moderate- to high-intensity statin therapy alone or in combination with other lipid-lowering therapy), to reduce the risk of myocardial infarction, stroke, and coronary revascularization in adult patients with atherosclerotic cardiovascular disease.</a:t>
            </a:r>
          </a:p>
          <a:p>
            <a:pPr marL="285750" lvl="0" indent="-285750" fontAlgn="base">
              <a:lnSpc>
                <a:spcPct val="110000"/>
              </a:lnSpc>
              <a:spcAft>
                <a:spcPct val="0"/>
              </a:spcAft>
              <a:buClr>
                <a:srgbClr val="414B67"/>
              </a:buClr>
              <a:buFont typeface="Arial Narrow" panose="020B0606020202030204" pitchFamily="34" charset="0"/>
              <a:buChar char="―"/>
              <a:defRPr/>
            </a:pPr>
            <a:r>
              <a:rPr lang="en-US" sz="1200" b="1" dirty="0">
                <a:solidFill>
                  <a:sysClr val="windowText" lastClr="000000"/>
                </a:solidFill>
                <a:latin typeface="Arial Narrow"/>
              </a:rPr>
              <a:t>Primary Hyperlipidemia (including Heterozygous Familial Hypercholesterolemia)</a:t>
            </a:r>
          </a:p>
          <a:p>
            <a:pPr marL="685800" lvl="1" indent="-228600" fontAlgn="base">
              <a:lnSpc>
                <a:spcPct val="110000"/>
              </a:lnSpc>
              <a:spcAft>
                <a:spcPct val="0"/>
              </a:spcAft>
              <a:buClr>
                <a:sysClr val="windowText" lastClr="000000"/>
              </a:buClr>
              <a:buFont typeface="Arial" charset="0"/>
              <a:buChar char="•"/>
              <a:defRPr/>
            </a:pPr>
            <a:r>
              <a:rPr lang="en-US" sz="1200" dirty="0">
                <a:solidFill>
                  <a:sysClr val="windowText" lastClr="000000"/>
                </a:solidFill>
                <a:latin typeface="Arial Narrow"/>
              </a:rPr>
              <a:t>indicated for the reduction of elevated low-density lipoprotein cholesterol (LDL-C) in adult patients with primary hyperlipidemia (including heterozygous familial hypercholesterolemia):</a:t>
            </a:r>
          </a:p>
          <a:p>
            <a:pPr marL="1143000" lvl="2" indent="-228600" fontAlgn="base">
              <a:lnSpc>
                <a:spcPct val="110000"/>
              </a:lnSpc>
              <a:spcAft>
                <a:spcPct val="0"/>
              </a:spcAft>
              <a:buClr>
                <a:sysClr val="windowText" lastClr="000000"/>
              </a:buClr>
              <a:buFont typeface="Arial" charset="0"/>
              <a:buChar char="•"/>
              <a:defRPr/>
            </a:pPr>
            <a:r>
              <a:rPr lang="en-US" sz="1200" dirty="0">
                <a:solidFill>
                  <a:sysClr val="windowText" lastClr="000000"/>
                </a:solidFill>
                <a:latin typeface="Arial Narrow"/>
              </a:rPr>
              <a:t>as an adjunct to diet and statin therapy, with or without other lipid-lowering therapies, in patients who require additional lowering of LDL-C</a:t>
            </a:r>
          </a:p>
          <a:p>
            <a:pPr marL="1143000" lvl="2" indent="-228600" fontAlgn="base">
              <a:lnSpc>
                <a:spcPct val="110000"/>
              </a:lnSpc>
              <a:spcAft>
                <a:spcPct val="0"/>
              </a:spcAft>
              <a:buClr>
                <a:sysClr val="windowText" lastClr="000000"/>
              </a:buClr>
              <a:buFont typeface="Arial" charset="0"/>
              <a:buChar char="•"/>
              <a:defRPr/>
            </a:pPr>
            <a:r>
              <a:rPr lang="en-US" sz="1200" dirty="0">
                <a:solidFill>
                  <a:sysClr val="windowText" lastClr="000000"/>
                </a:solidFill>
                <a:latin typeface="Arial Narrow"/>
              </a:rPr>
              <a:t>as an adjunct to diet, alone or in combination with non-statin lipid-lowering therapies, in patients for whom a statin is contraindicated</a:t>
            </a:r>
          </a:p>
          <a:p>
            <a:pPr marL="285750" indent="-285750" fontAlgn="base">
              <a:lnSpc>
                <a:spcPct val="110000"/>
              </a:lnSpc>
              <a:spcAft>
                <a:spcPct val="0"/>
              </a:spcAft>
              <a:buClr>
                <a:srgbClr val="414B67"/>
              </a:buClr>
              <a:buFont typeface="Arial Narrow" panose="020B0606020202030204" pitchFamily="34" charset="0"/>
              <a:buChar char="―"/>
              <a:defRPr/>
            </a:pPr>
            <a:r>
              <a:rPr lang="en-US" sz="1200" b="1" dirty="0">
                <a:solidFill>
                  <a:sysClr val="windowText" lastClr="000000"/>
                </a:solidFill>
                <a:latin typeface="Arial Narrow"/>
              </a:rPr>
              <a:t>Homozygous Familial Hypercholesterolemia</a:t>
            </a:r>
          </a:p>
          <a:p>
            <a:pPr marL="685800" lvl="1" indent="-228600" fontAlgn="base">
              <a:lnSpc>
                <a:spcPct val="110000"/>
              </a:lnSpc>
              <a:spcAft>
                <a:spcPct val="0"/>
              </a:spcAft>
              <a:buClr>
                <a:sysClr val="windowText" lastClr="000000"/>
              </a:buClr>
              <a:buFont typeface="Arial" charset="0"/>
              <a:buChar char="•"/>
              <a:defRPr/>
            </a:pPr>
            <a:r>
              <a:rPr lang="en-US" sz="1200" dirty="0">
                <a:solidFill>
                  <a:sysClr val="windowText" lastClr="000000"/>
                </a:solidFill>
                <a:latin typeface="Arial Narrow"/>
              </a:rPr>
              <a:t>adjunct to diet and other LDL-lowering therapies (e.g., statins, ezetimibe, LDL apheresis) in adult patients and adolescent patients aged 12 years and over with homozygous familial hypercholesterolemia (</a:t>
            </a:r>
            <a:r>
              <a:rPr lang="en-US" sz="1200" dirty="0" err="1">
                <a:solidFill>
                  <a:sysClr val="windowText" lastClr="000000"/>
                </a:solidFill>
                <a:latin typeface="Arial Narrow"/>
              </a:rPr>
              <a:t>HoFH</a:t>
            </a:r>
            <a:r>
              <a:rPr lang="en-US" sz="1200" dirty="0">
                <a:solidFill>
                  <a:sysClr val="windowText" lastClr="000000"/>
                </a:solidFill>
                <a:latin typeface="Arial Narrow"/>
              </a:rPr>
              <a:t>) who require additional lowering of LDL-C.</a:t>
            </a:r>
          </a:p>
          <a:p>
            <a:pPr marL="685800" lvl="1" indent="-228600" fontAlgn="base">
              <a:lnSpc>
                <a:spcPct val="110000"/>
              </a:lnSpc>
              <a:spcAft>
                <a:spcPct val="0"/>
              </a:spcAft>
              <a:buClr>
                <a:sysClr val="windowText" lastClr="000000"/>
              </a:buClr>
              <a:buFont typeface="Arial" charset="0"/>
              <a:buChar char="•"/>
              <a:defRPr/>
            </a:pPr>
            <a:endParaRPr lang="en-CA" altLang="en-US" sz="1200" dirty="0">
              <a:solidFill>
                <a:sysClr val="windowText" lastClr="000000"/>
              </a:solidFill>
              <a:latin typeface="Arial Narrow"/>
            </a:endParaRPr>
          </a:p>
          <a:p>
            <a:pPr marL="342900" lvl="0" indent="-342900" fontAlgn="base">
              <a:lnSpc>
                <a:spcPct val="110000"/>
              </a:lnSpc>
              <a:spcAft>
                <a:spcPct val="0"/>
              </a:spcAft>
              <a:buClr>
                <a:srgbClr val="272C40"/>
              </a:buClr>
              <a:buFont typeface="Wingdings" panose="05000000000000000000" pitchFamily="2" charset="2"/>
              <a:buChar char="§"/>
              <a:defRPr/>
            </a:pPr>
            <a:endParaRPr lang="en-US" sz="1400" b="1" baseline="30000" dirty="0">
              <a:solidFill>
                <a:srgbClr val="54607F"/>
              </a:solidFill>
              <a:latin typeface="Arial Narrow"/>
            </a:endParaRPr>
          </a:p>
          <a:p>
            <a:pPr marL="342900" lvl="0" indent="-342900" fontAlgn="base">
              <a:lnSpc>
                <a:spcPct val="110000"/>
              </a:lnSpc>
              <a:spcAft>
                <a:spcPct val="0"/>
              </a:spcAft>
              <a:buClr>
                <a:srgbClr val="272C40"/>
              </a:buClr>
              <a:buFont typeface="Wingdings" panose="05000000000000000000" pitchFamily="2" charset="2"/>
              <a:buChar char="§"/>
              <a:defRPr/>
            </a:pPr>
            <a:endParaRPr lang="en-US" sz="1400" b="1" baseline="30000" dirty="0">
              <a:solidFill>
                <a:srgbClr val="54607F"/>
              </a:solidFill>
              <a:latin typeface="Arial Narrow"/>
            </a:endParaRPr>
          </a:p>
        </p:txBody>
      </p:sp>
    </p:spTree>
    <p:extLst>
      <p:ext uri="{BB962C8B-B14F-4D97-AF65-F5344CB8AC3E}">
        <p14:creationId xmlns:p14="http://schemas.microsoft.com/office/powerpoint/2010/main" val="33988823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61000">
              <a:srgbClr val="272C40"/>
            </a:gs>
            <a:gs pos="100000">
              <a:srgbClr val="54607F"/>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rotWithShape="1">
          <a:blip r:embed="rId2">
            <a:alphaModFix/>
            <a:extLst>
              <a:ext uri="{28A0092B-C50C-407E-A947-70E740481C1C}">
                <a14:useLocalDpi xmlns:a14="http://schemas.microsoft.com/office/drawing/2010/main" val="0"/>
              </a:ext>
            </a:extLst>
          </a:blip>
          <a:srcRect l="7109" r="5494"/>
          <a:stretch/>
        </p:blipFill>
        <p:spPr>
          <a:xfrm>
            <a:off x="2"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B8BFD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Improving Outcomes in Our Patients</a:t>
            </a:r>
          </a:p>
        </p:txBody>
      </p:sp>
    </p:spTree>
    <p:extLst>
      <p:ext uri="{BB962C8B-B14F-4D97-AF65-F5344CB8AC3E}">
        <p14:creationId xmlns:p14="http://schemas.microsoft.com/office/powerpoint/2010/main" val="18203147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23812" y="382984"/>
            <a:ext cx="9143996" cy="584775"/>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When to Consider Additional Lipid Lowering  Therapy</a:t>
            </a:r>
          </a:p>
        </p:txBody>
      </p:sp>
      <p:sp>
        <p:nvSpPr>
          <p:cNvPr id="17" name="Right Arrow 30">
            <a:extLst>
              <a:ext uri="{FF2B5EF4-FFF2-40B4-BE49-F238E27FC236}">
                <a16:creationId xmlns:a16="http://schemas.microsoft.com/office/drawing/2014/main" id="{3BF13EAA-ED4C-4FEE-A9E3-B69DCA7C1055}"/>
              </a:ext>
            </a:extLst>
          </p:cNvPr>
          <p:cNvSpPr/>
          <p:nvPr/>
        </p:nvSpPr>
        <p:spPr>
          <a:xfrm rot="5400000">
            <a:off x="7276588" y="4295738"/>
            <a:ext cx="575360" cy="526646"/>
          </a:xfrm>
          <a:prstGeom prst="rightArrow">
            <a:avLst/>
          </a:prstGeom>
          <a:solidFill>
            <a:srgbClr val="CCD1DE"/>
          </a:solidFill>
          <a:ln w="25400" cap="flat" cmpd="sng" algn="ctr">
            <a:noFill/>
            <a:prstDash val="solid"/>
          </a:ln>
          <a:effectLst/>
        </p:spPr>
        <p:txBody>
          <a:bodyPr rtlCol="0" anchor="ctr"/>
          <a:lstStyle/>
          <a:p>
            <a:pPr algn="ctr" defTabSz="685800">
              <a:defRPr/>
            </a:pPr>
            <a:endParaRPr lang="en-CA" sz="1350" kern="0">
              <a:solidFill>
                <a:prstClr val="white"/>
              </a:solidFill>
              <a:latin typeface="Arial Narrow" panose="020B0606020202030204" pitchFamily="34" charset="0"/>
            </a:endParaRPr>
          </a:p>
        </p:txBody>
      </p:sp>
      <p:sp>
        <p:nvSpPr>
          <p:cNvPr id="18" name="Right Arrow 30">
            <a:extLst>
              <a:ext uri="{FF2B5EF4-FFF2-40B4-BE49-F238E27FC236}">
                <a16:creationId xmlns:a16="http://schemas.microsoft.com/office/drawing/2014/main" id="{76CEFC9E-5852-4018-94AF-6084776B661E}"/>
              </a:ext>
            </a:extLst>
          </p:cNvPr>
          <p:cNvSpPr/>
          <p:nvPr/>
        </p:nvSpPr>
        <p:spPr>
          <a:xfrm rot="5400000">
            <a:off x="3141703" y="4313667"/>
            <a:ext cx="575360" cy="526646"/>
          </a:xfrm>
          <a:prstGeom prst="rightArrow">
            <a:avLst/>
          </a:prstGeom>
          <a:solidFill>
            <a:srgbClr val="B8BFD0"/>
          </a:solidFill>
          <a:ln w="25400" cap="flat" cmpd="sng" algn="ctr">
            <a:noFill/>
            <a:prstDash val="solid"/>
          </a:ln>
          <a:effectLst/>
        </p:spPr>
        <p:txBody>
          <a:bodyPr rtlCol="0" anchor="ctr"/>
          <a:lstStyle/>
          <a:p>
            <a:pPr algn="ctr" defTabSz="685800">
              <a:defRPr/>
            </a:pPr>
            <a:endParaRPr lang="en-CA" sz="1350" kern="0">
              <a:solidFill>
                <a:prstClr val="white"/>
              </a:solidFill>
              <a:latin typeface="Arial Narrow" panose="020B0606020202030204" pitchFamily="34" charset="0"/>
            </a:endParaRPr>
          </a:p>
        </p:txBody>
      </p:sp>
      <p:sp>
        <p:nvSpPr>
          <p:cNvPr id="19" name="Right Arrow 30">
            <a:extLst>
              <a:ext uri="{FF2B5EF4-FFF2-40B4-BE49-F238E27FC236}">
                <a16:creationId xmlns:a16="http://schemas.microsoft.com/office/drawing/2014/main" id="{51C26D33-235B-45C4-94D7-F8D592AF7C61}"/>
              </a:ext>
            </a:extLst>
          </p:cNvPr>
          <p:cNvSpPr/>
          <p:nvPr/>
        </p:nvSpPr>
        <p:spPr>
          <a:xfrm rot="5400000">
            <a:off x="7276588" y="3567885"/>
            <a:ext cx="575360" cy="526646"/>
          </a:xfrm>
          <a:prstGeom prst="rightArrow">
            <a:avLst/>
          </a:prstGeom>
          <a:solidFill>
            <a:srgbClr val="F9D783"/>
          </a:solidFill>
          <a:ln w="25400" cap="flat" cmpd="sng" algn="ctr">
            <a:noFill/>
            <a:prstDash val="solid"/>
          </a:ln>
          <a:effectLst/>
        </p:spPr>
        <p:txBody>
          <a:bodyPr rtlCol="0" anchor="ctr"/>
          <a:lstStyle/>
          <a:p>
            <a:pPr algn="ctr" defTabSz="685800">
              <a:defRPr/>
            </a:pPr>
            <a:endParaRPr lang="en-CA" sz="1350" kern="0">
              <a:solidFill>
                <a:prstClr val="white"/>
              </a:solidFill>
              <a:latin typeface="Arial Narrow" panose="020B0606020202030204" pitchFamily="34" charset="0"/>
            </a:endParaRPr>
          </a:p>
        </p:txBody>
      </p:sp>
      <p:sp>
        <p:nvSpPr>
          <p:cNvPr id="20" name="Right Arrow 30">
            <a:extLst>
              <a:ext uri="{FF2B5EF4-FFF2-40B4-BE49-F238E27FC236}">
                <a16:creationId xmlns:a16="http://schemas.microsoft.com/office/drawing/2014/main" id="{8DBFF988-37E6-4CBA-A06B-EFB399588AE0}"/>
              </a:ext>
            </a:extLst>
          </p:cNvPr>
          <p:cNvSpPr/>
          <p:nvPr/>
        </p:nvSpPr>
        <p:spPr>
          <a:xfrm rot="5400000">
            <a:off x="3120435" y="3585814"/>
            <a:ext cx="575360" cy="526646"/>
          </a:xfrm>
          <a:prstGeom prst="rightArrow">
            <a:avLst/>
          </a:prstGeom>
          <a:solidFill>
            <a:srgbClr val="F6C448"/>
          </a:solidFill>
          <a:ln w="25400" cap="flat" cmpd="sng" algn="ctr">
            <a:noFill/>
            <a:prstDash val="solid"/>
          </a:ln>
          <a:effectLst/>
        </p:spPr>
        <p:txBody>
          <a:bodyPr rtlCol="0" anchor="ctr"/>
          <a:lstStyle/>
          <a:p>
            <a:pPr algn="ctr" defTabSz="685800">
              <a:defRPr/>
            </a:pPr>
            <a:endParaRPr lang="en-CA" sz="1350" kern="0">
              <a:solidFill>
                <a:prstClr val="white"/>
              </a:solidFill>
              <a:latin typeface="Arial Narrow" panose="020B0606020202030204" pitchFamily="34" charset="0"/>
            </a:endParaRPr>
          </a:p>
        </p:txBody>
      </p:sp>
      <p:sp>
        <p:nvSpPr>
          <p:cNvPr id="25" name="Arrow: Down 24">
            <a:extLst>
              <a:ext uri="{FF2B5EF4-FFF2-40B4-BE49-F238E27FC236}">
                <a16:creationId xmlns:a16="http://schemas.microsoft.com/office/drawing/2014/main" id="{8772C787-884B-4987-A1DE-02F31D0CB79D}"/>
              </a:ext>
            </a:extLst>
          </p:cNvPr>
          <p:cNvSpPr/>
          <p:nvPr/>
        </p:nvSpPr>
        <p:spPr>
          <a:xfrm>
            <a:off x="7474600" y="1829047"/>
            <a:ext cx="329609" cy="307011"/>
          </a:xfrm>
          <a:prstGeom prst="downArrow">
            <a:avLst/>
          </a:prstGeom>
          <a:solidFill>
            <a:sysClr val="window" lastClr="FFFFFF">
              <a:lumMod val="7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6" name="Rounded Rectangle 6">
            <a:extLst>
              <a:ext uri="{FF2B5EF4-FFF2-40B4-BE49-F238E27FC236}">
                <a16:creationId xmlns:a16="http://schemas.microsoft.com/office/drawing/2014/main" id="{0525D4F0-CAB2-4251-89FD-A9DAD38384FA}"/>
              </a:ext>
            </a:extLst>
          </p:cNvPr>
          <p:cNvSpPr/>
          <p:nvPr/>
        </p:nvSpPr>
        <p:spPr>
          <a:xfrm>
            <a:off x="208304" y="1536145"/>
            <a:ext cx="8587528" cy="288032"/>
          </a:xfrm>
          <a:prstGeom prst="roundRect">
            <a:avLst/>
          </a:prstGeom>
          <a:gradFill flip="none" rotWithShape="1">
            <a:gsLst>
              <a:gs pos="0">
                <a:srgbClr val="262C3A"/>
              </a:gs>
              <a:gs pos="100000">
                <a:srgbClr val="7280A2"/>
              </a:gs>
            </a:gsLst>
            <a:lin ang="0" scaled="1"/>
            <a:tileRect/>
          </a:gradFill>
          <a:ln w="25400" cap="flat" cmpd="sng" algn="ctr">
            <a:noFill/>
            <a:prstDash val="solid"/>
          </a:ln>
          <a:effectLst/>
        </p:spPr>
        <p:txBody>
          <a:bodyPr rtlCol="0" anchor="ctr"/>
          <a:lstStyle/>
          <a:p>
            <a:pPr defTabSz="685800">
              <a:defRPr/>
            </a:pPr>
            <a:r>
              <a:rPr lang="en-CA" sz="1400" b="1" kern="0" dirty="0">
                <a:solidFill>
                  <a:prstClr val="white"/>
                </a:solidFill>
                <a:latin typeface="Arial Narrow" panose="020B0606020202030204" pitchFamily="34" charset="0"/>
              </a:rPr>
              <a:t>                                                         Statin-Indicated Conditions</a:t>
            </a:r>
          </a:p>
        </p:txBody>
      </p:sp>
      <p:sp>
        <p:nvSpPr>
          <p:cNvPr id="27" name="Rounded Rectangle 11">
            <a:extLst>
              <a:ext uri="{FF2B5EF4-FFF2-40B4-BE49-F238E27FC236}">
                <a16:creationId xmlns:a16="http://schemas.microsoft.com/office/drawing/2014/main" id="{EF3B3483-86D3-4494-AAB2-BA0338401A33}"/>
              </a:ext>
            </a:extLst>
          </p:cNvPr>
          <p:cNvSpPr/>
          <p:nvPr/>
        </p:nvSpPr>
        <p:spPr>
          <a:xfrm>
            <a:off x="199212" y="2442409"/>
            <a:ext cx="8596621" cy="287232"/>
          </a:xfrm>
          <a:prstGeom prst="roundRect">
            <a:avLst/>
          </a:prstGeom>
          <a:gradFill flip="none" rotWithShape="1">
            <a:gsLst>
              <a:gs pos="0">
                <a:srgbClr val="262C3A"/>
              </a:gs>
              <a:gs pos="100000">
                <a:srgbClr val="7280A2"/>
              </a:gs>
            </a:gsLst>
            <a:lin ang="0" scaled="1"/>
            <a:tileRect/>
          </a:gradFill>
          <a:ln w="25400" cap="flat" cmpd="sng" algn="ctr">
            <a:noFill/>
            <a:prstDash val="solid"/>
          </a:ln>
          <a:effectLst/>
        </p:spPr>
        <p:txBody>
          <a:bodyPr rtlCol="0" anchor="ctr"/>
          <a:lstStyle/>
          <a:p>
            <a:pPr algn="ctr" defTabSz="685800"/>
            <a:r>
              <a:rPr lang="en-CA" sz="1400" b="1" kern="0" dirty="0">
                <a:solidFill>
                  <a:prstClr val="white"/>
                </a:solidFill>
                <a:latin typeface="Arial Narrow" panose="020B0606020202030204" pitchFamily="34" charset="0"/>
              </a:rPr>
              <a:t>Initiate Statin Treatment : Treat to Target Approach</a:t>
            </a:r>
          </a:p>
        </p:txBody>
      </p:sp>
      <p:sp>
        <p:nvSpPr>
          <p:cNvPr id="28" name="Rectangle 27">
            <a:extLst>
              <a:ext uri="{FF2B5EF4-FFF2-40B4-BE49-F238E27FC236}">
                <a16:creationId xmlns:a16="http://schemas.microsoft.com/office/drawing/2014/main" id="{75FED1C2-6757-4B74-B9AB-E729F86F82BE}"/>
              </a:ext>
            </a:extLst>
          </p:cNvPr>
          <p:cNvSpPr/>
          <p:nvPr/>
        </p:nvSpPr>
        <p:spPr>
          <a:xfrm>
            <a:off x="199212" y="2729641"/>
            <a:ext cx="8596621" cy="576864"/>
          </a:xfrm>
          <a:prstGeom prst="rect">
            <a:avLst/>
          </a:prstGeom>
          <a:solidFill>
            <a:srgbClr val="EBEDF1"/>
          </a:solidFill>
          <a:ln w="25400" cap="flat" cmpd="sng" algn="ctr">
            <a:noFill/>
            <a:prstDash val="solid"/>
          </a:ln>
          <a:effectLst/>
        </p:spPr>
        <p:txBody>
          <a:bodyPr rtlCol="0" anchor="ctr"/>
          <a:lstStyle/>
          <a:p>
            <a:pPr algn="ctr" defTabSz="685800">
              <a:defRPr/>
            </a:pPr>
            <a:endParaRPr lang="en-CA" sz="1400" kern="0" dirty="0">
              <a:solidFill>
                <a:prstClr val="white"/>
              </a:solidFill>
              <a:latin typeface="Arial Narrow" panose="020B0606020202030204" pitchFamily="34" charset="0"/>
            </a:endParaRPr>
          </a:p>
        </p:txBody>
      </p:sp>
      <p:cxnSp>
        <p:nvCxnSpPr>
          <p:cNvPr id="29" name="Straight Connector 15">
            <a:extLst>
              <a:ext uri="{FF2B5EF4-FFF2-40B4-BE49-F238E27FC236}">
                <a16:creationId xmlns:a16="http://schemas.microsoft.com/office/drawing/2014/main" id="{15B0DF0E-D484-4D72-86C5-48E3D0062509}"/>
              </a:ext>
            </a:extLst>
          </p:cNvPr>
          <p:cNvCxnSpPr/>
          <p:nvPr/>
        </p:nvCxnSpPr>
        <p:spPr>
          <a:xfrm>
            <a:off x="6474370" y="2733967"/>
            <a:ext cx="0" cy="576864"/>
          </a:xfrm>
          <a:prstGeom prst="line">
            <a:avLst/>
          </a:prstGeom>
          <a:noFill/>
          <a:ln w="25400" cap="flat" cmpd="sng" algn="ctr">
            <a:solidFill>
              <a:srgbClr val="5A5762"/>
            </a:solidFill>
            <a:prstDash val="solid"/>
          </a:ln>
          <a:effectLst>
            <a:outerShdw blurRad="40000" dist="20000" dir="5400000" rotWithShape="0">
              <a:srgbClr val="000000">
                <a:alpha val="38000"/>
              </a:srgbClr>
            </a:outerShdw>
          </a:effectLst>
        </p:spPr>
      </p:cxnSp>
      <p:sp>
        <p:nvSpPr>
          <p:cNvPr id="30" name="TextBox 16">
            <a:extLst>
              <a:ext uri="{FF2B5EF4-FFF2-40B4-BE49-F238E27FC236}">
                <a16:creationId xmlns:a16="http://schemas.microsoft.com/office/drawing/2014/main" id="{B5800AE5-CC50-4151-9E36-8385F67F3504}"/>
              </a:ext>
            </a:extLst>
          </p:cNvPr>
          <p:cNvSpPr txBox="1"/>
          <p:nvPr/>
        </p:nvSpPr>
        <p:spPr>
          <a:xfrm>
            <a:off x="224612" y="2765384"/>
            <a:ext cx="6192829" cy="523220"/>
          </a:xfrm>
          <a:prstGeom prst="rect">
            <a:avLst/>
          </a:prstGeom>
          <a:noFill/>
        </p:spPr>
        <p:txBody>
          <a:bodyPr wrap="square" rtlCol="0">
            <a:spAutoFit/>
          </a:bodyPr>
          <a:lstStyle/>
          <a:p>
            <a:pPr algn="ctr" defTabSz="685800">
              <a:defRPr/>
            </a:pPr>
            <a:r>
              <a:rPr lang="en-CA" sz="1400" kern="0" dirty="0">
                <a:solidFill>
                  <a:prstClr val="black"/>
                </a:solidFill>
                <a:latin typeface="Arial Narrow" panose="020B0606020202030204" pitchFamily="34" charset="0"/>
              </a:rPr>
              <a:t>LDL-C &lt;2.0 </a:t>
            </a:r>
            <a:r>
              <a:rPr lang="en-CA" sz="1400" kern="0" dirty="0" err="1">
                <a:solidFill>
                  <a:prstClr val="black"/>
                </a:solidFill>
                <a:latin typeface="Arial Narrow" panose="020B0606020202030204" pitchFamily="34" charset="0"/>
              </a:rPr>
              <a:t>mmol</a:t>
            </a:r>
            <a:r>
              <a:rPr lang="en-CA" sz="1400" kern="0" dirty="0">
                <a:solidFill>
                  <a:prstClr val="black"/>
                </a:solidFill>
                <a:latin typeface="Arial Narrow" panose="020B0606020202030204" pitchFamily="34" charset="0"/>
              </a:rPr>
              <a:t>/L </a:t>
            </a:r>
            <a:r>
              <a:rPr lang="en-CA" sz="1400" b="1" kern="0" dirty="0">
                <a:solidFill>
                  <a:prstClr val="black"/>
                </a:solidFill>
                <a:latin typeface="Arial Narrow" panose="020B0606020202030204" pitchFamily="34" charset="0"/>
              </a:rPr>
              <a:t>or </a:t>
            </a:r>
            <a:r>
              <a:rPr lang="en-CA" sz="1400" kern="0" dirty="0">
                <a:solidFill>
                  <a:prstClr val="black"/>
                </a:solidFill>
                <a:latin typeface="Arial Narrow" panose="020B0606020202030204" pitchFamily="34" charset="0"/>
              </a:rPr>
              <a:t> &gt;50% reduction </a:t>
            </a:r>
            <a:r>
              <a:rPr lang="en-CA" sz="1400" b="1" kern="0" dirty="0">
                <a:solidFill>
                  <a:prstClr val="black"/>
                </a:solidFill>
                <a:latin typeface="Arial Narrow" panose="020B0606020202030204" pitchFamily="34" charset="0"/>
              </a:rPr>
              <a:t>or</a:t>
            </a:r>
            <a:r>
              <a:rPr lang="en-CA" sz="1400" kern="0" dirty="0">
                <a:solidFill>
                  <a:prstClr val="black"/>
                </a:solidFill>
                <a:latin typeface="Arial Narrow" panose="020B0606020202030204" pitchFamily="34" charset="0"/>
              </a:rPr>
              <a:t> </a:t>
            </a:r>
            <a:r>
              <a:rPr lang="en-CA" sz="1400" kern="0" dirty="0" err="1">
                <a:solidFill>
                  <a:prstClr val="black"/>
                </a:solidFill>
                <a:latin typeface="Arial Narrow" panose="020B0606020202030204" pitchFamily="34" charset="0"/>
              </a:rPr>
              <a:t>apoB</a:t>
            </a:r>
            <a:r>
              <a:rPr lang="en-CA" sz="1400" kern="0" dirty="0">
                <a:solidFill>
                  <a:prstClr val="black"/>
                </a:solidFill>
                <a:latin typeface="Arial Narrow" panose="020B0606020202030204" pitchFamily="34" charset="0"/>
              </a:rPr>
              <a:t> &lt;0.8 g/L </a:t>
            </a:r>
            <a:r>
              <a:rPr lang="en-CA" sz="1400" b="1" kern="0" dirty="0">
                <a:solidFill>
                  <a:prstClr val="black"/>
                </a:solidFill>
                <a:latin typeface="Arial Narrow" panose="020B0606020202030204" pitchFamily="34" charset="0"/>
              </a:rPr>
              <a:t>or</a:t>
            </a:r>
            <a:r>
              <a:rPr lang="en-CA" sz="1400" kern="0" dirty="0">
                <a:solidFill>
                  <a:prstClr val="black"/>
                </a:solidFill>
                <a:latin typeface="Arial Narrow" panose="020B0606020202030204" pitchFamily="34" charset="0"/>
              </a:rPr>
              <a:t> </a:t>
            </a:r>
          </a:p>
          <a:p>
            <a:pPr algn="ctr" defTabSz="685800">
              <a:defRPr/>
            </a:pPr>
            <a:r>
              <a:rPr lang="en-CA" sz="1400" kern="0" dirty="0">
                <a:solidFill>
                  <a:prstClr val="black"/>
                </a:solidFill>
                <a:latin typeface="Arial Narrow" panose="020B0606020202030204" pitchFamily="34" charset="0"/>
              </a:rPr>
              <a:t>non HDL-C &lt;2.6 </a:t>
            </a:r>
            <a:r>
              <a:rPr lang="en-CA" sz="1400" kern="0" dirty="0" err="1">
                <a:solidFill>
                  <a:prstClr val="black"/>
                </a:solidFill>
                <a:latin typeface="Arial Narrow" panose="020B0606020202030204" pitchFamily="34" charset="0"/>
              </a:rPr>
              <a:t>mmol</a:t>
            </a:r>
            <a:r>
              <a:rPr lang="en-CA" sz="1400" kern="0" dirty="0">
                <a:solidFill>
                  <a:prstClr val="black"/>
                </a:solidFill>
                <a:latin typeface="Arial Narrow" panose="020B0606020202030204" pitchFamily="34" charset="0"/>
              </a:rPr>
              <a:t>/L</a:t>
            </a:r>
          </a:p>
        </p:txBody>
      </p:sp>
      <p:sp>
        <p:nvSpPr>
          <p:cNvPr id="31" name="TextBox 17">
            <a:extLst>
              <a:ext uri="{FF2B5EF4-FFF2-40B4-BE49-F238E27FC236}">
                <a16:creationId xmlns:a16="http://schemas.microsoft.com/office/drawing/2014/main" id="{7A5725FD-D53F-43CD-8910-C7EF4D490980}"/>
              </a:ext>
            </a:extLst>
          </p:cNvPr>
          <p:cNvSpPr txBox="1"/>
          <p:nvPr/>
        </p:nvSpPr>
        <p:spPr>
          <a:xfrm>
            <a:off x="6508591" y="2873007"/>
            <a:ext cx="2224341" cy="307777"/>
          </a:xfrm>
          <a:prstGeom prst="rect">
            <a:avLst/>
          </a:prstGeom>
          <a:noFill/>
        </p:spPr>
        <p:txBody>
          <a:bodyPr wrap="square" rtlCol="0">
            <a:spAutoFit/>
          </a:bodyPr>
          <a:lstStyle/>
          <a:p>
            <a:pPr algn="ctr" defTabSz="685800">
              <a:defRPr/>
            </a:pPr>
            <a:r>
              <a:rPr lang="en-CA" sz="1400" kern="0" dirty="0">
                <a:solidFill>
                  <a:prstClr val="black"/>
                </a:solidFill>
                <a:latin typeface="Arial Narrow" panose="020B0606020202030204" pitchFamily="34" charset="0"/>
              </a:rPr>
              <a:t>LDL-C &gt;50% reduction</a:t>
            </a:r>
          </a:p>
        </p:txBody>
      </p:sp>
      <p:sp>
        <p:nvSpPr>
          <p:cNvPr id="32" name="Rounded Rectangle 18">
            <a:extLst>
              <a:ext uri="{FF2B5EF4-FFF2-40B4-BE49-F238E27FC236}">
                <a16:creationId xmlns:a16="http://schemas.microsoft.com/office/drawing/2014/main" id="{82B3CF6A-114B-4F9E-A7B9-8A9A8C360C15}"/>
              </a:ext>
            </a:extLst>
          </p:cNvPr>
          <p:cNvSpPr/>
          <p:nvPr/>
        </p:nvSpPr>
        <p:spPr>
          <a:xfrm>
            <a:off x="208304" y="3412421"/>
            <a:ext cx="8596621" cy="287232"/>
          </a:xfrm>
          <a:prstGeom prst="roundRect">
            <a:avLst/>
          </a:prstGeom>
          <a:gradFill flip="none" rotWithShape="1">
            <a:gsLst>
              <a:gs pos="0">
                <a:srgbClr val="262C3A"/>
              </a:gs>
              <a:gs pos="100000">
                <a:srgbClr val="7280A2"/>
              </a:gs>
            </a:gsLst>
            <a:lin ang="0" scaled="1"/>
            <a:tileRect/>
          </a:gradFill>
          <a:ln w="25400" cap="flat" cmpd="sng" algn="ctr">
            <a:noFill/>
            <a:prstDash val="solid"/>
          </a:ln>
          <a:effectLst/>
        </p:spPr>
        <p:txBody>
          <a:bodyPr rtlCol="0" anchor="ctr"/>
          <a:lstStyle/>
          <a:p>
            <a:pPr algn="ctr" defTabSz="685800"/>
            <a:r>
              <a:rPr lang="en-CA" sz="1400" b="1" kern="0" dirty="0">
                <a:solidFill>
                  <a:prstClr val="white"/>
                </a:solidFill>
                <a:latin typeface="Arial Narrow" panose="020B0606020202030204" pitchFamily="34" charset="0"/>
              </a:rPr>
              <a:t>Target achieved on maximally tolerated dose?</a:t>
            </a:r>
          </a:p>
        </p:txBody>
      </p:sp>
      <p:sp>
        <p:nvSpPr>
          <p:cNvPr id="33" name="Rounded Rectangle 25">
            <a:extLst>
              <a:ext uri="{FF2B5EF4-FFF2-40B4-BE49-F238E27FC236}">
                <a16:creationId xmlns:a16="http://schemas.microsoft.com/office/drawing/2014/main" id="{1FFC8D6D-1788-427B-AEB1-9D8466E257BE}"/>
              </a:ext>
            </a:extLst>
          </p:cNvPr>
          <p:cNvSpPr/>
          <p:nvPr/>
        </p:nvSpPr>
        <p:spPr>
          <a:xfrm>
            <a:off x="208304" y="4136817"/>
            <a:ext cx="8596621" cy="287232"/>
          </a:xfrm>
          <a:prstGeom prst="roundRect">
            <a:avLst/>
          </a:prstGeom>
          <a:gradFill flip="none" rotWithShape="1">
            <a:gsLst>
              <a:gs pos="0">
                <a:srgbClr val="272C40"/>
              </a:gs>
              <a:gs pos="100000">
                <a:srgbClr val="7280A2"/>
              </a:gs>
            </a:gsLst>
            <a:lin ang="0" scaled="1"/>
            <a:tileRect/>
          </a:gradFill>
          <a:ln w="25400" cap="flat" cmpd="sng" algn="ctr">
            <a:noFill/>
            <a:prstDash val="solid"/>
          </a:ln>
          <a:effectLst/>
        </p:spPr>
        <p:txBody>
          <a:bodyPr rtlCol="0" anchor="ctr"/>
          <a:lstStyle/>
          <a:p>
            <a:pPr algn="ctr" defTabSz="685800"/>
            <a:r>
              <a:rPr lang="en-CA" sz="1400" b="1" kern="0" dirty="0">
                <a:solidFill>
                  <a:prstClr val="white"/>
                </a:solidFill>
                <a:latin typeface="Arial Narrow" panose="020B0606020202030204" pitchFamily="34" charset="0"/>
              </a:rPr>
              <a:t>Discuss add-on therapy with patient</a:t>
            </a:r>
          </a:p>
        </p:txBody>
      </p:sp>
      <p:sp>
        <p:nvSpPr>
          <p:cNvPr id="34" name="TextBox 23">
            <a:extLst>
              <a:ext uri="{FF2B5EF4-FFF2-40B4-BE49-F238E27FC236}">
                <a16:creationId xmlns:a16="http://schemas.microsoft.com/office/drawing/2014/main" id="{23B5EADD-FE7F-478C-BB11-C564BF08FB0A}"/>
              </a:ext>
            </a:extLst>
          </p:cNvPr>
          <p:cNvSpPr txBox="1"/>
          <p:nvPr/>
        </p:nvSpPr>
        <p:spPr>
          <a:xfrm>
            <a:off x="3144802" y="3758542"/>
            <a:ext cx="526645" cy="261610"/>
          </a:xfrm>
          <a:prstGeom prst="rect">
            <a:avLst/>
          </a:prstGeom>
          <a:noFill/>
        </p:spPr>
        <p:txBody>
          <a:bodyPr wrap="square" rtlCol="0">
            <a:spAutoFit/>
          </a:bodyPr>
          <a:lstStyle/>
          <a:p>
            <a:pPr algn="ctr" defTabSz="685800">
              <a:defRPr/>
            </a:pPr>
            <a:r>
              <a:rPr lang="en-CA" sz="1050" b="1" kern="0" dirty="0">
                <a:solidFill>
                  <a:srgbClr val="272C40"/>
                </a:solidFill>
                <a:latin typeface="Arial Narrow" panose="020B0606020202030204" pitchFamily="34" charset="0"/>
              </a:rPr>
              <a:t>NO</a:t>
            </a:r>
            <a:endParaRPr lang="en-CA" sz="1100" b="1" kern="0" dirty="0">
              <a:solidFill>
                <a:srgbClr val="272C40"/>
              </a:solidFill>
              <a:latin typeface="Arial Narrow" panose="020B0606020202030204" pitchFamily="34" charset="0"/>
            </a:endParaRPr>
          </a:p>
        </p:txBody>
      </p:sp>
      <p:sp>
        <p:nvSpPr>
          <p:cNvPr id="35" name="Rounded Rectangle 38">
            <a:extLst>
              <a:ext uri="{FF2B5EF4-FFF2-40B4-BE49-F238E27FC236}">
                <a16:creationId xmlns:a16="http://schemas.microsoft.com/office/drawing/2014/main" id="{7889521C-3ED6-44A1-90D7-593D6C4A8491}"/>
              </a:ext>
            </a:extLst>
          </p:cNvPr>
          <p:cNvSpPr/>
          <p:nvPr/>
        </p:nvSpPr>
        <p:spPr>
          <a:xfrm>
            <a:off x="208304" y="4840605"/>
            <a:ext cx="8596621" cy="287232"/>
          </a:xfrm>
          <a:prstGeom prst="roundRect">
            <a:avLst/>
          </a:prstGeom>
          <a:gradFill flip="none" rotWithShape="1">
            <a:gsLst>
              <a:gs pos="0">
                <a:srgbClr val="272C40"/>
              </a:gs>
              <a:gs pos="100000">
                <a:srgbClr val="7280A2"/>
              </a:gs>
            </a:gsLst>
            <a:lin ang="0" scaled="1"/>
            <a:tileRect/>
          </a:gradFill>
          <a:ln w="25400" cap="flat" cmpd="sng" algn="ctr">
            <a:noFill/>
            <a:prstDash val="solid"/>
          </a:ln>
          <a:effectLst/>
        </p:spPr>
        <p:txBody>
          <a:bodyPr rtlCol="0" anchor="ctr"/>
          <a:lstStyle/>
          <a:p>
            <a:pPr algn="ctr" defTabSz="685800"/>
            <a:r>
              <a:rPr lang="en-CA" sz="1400" b="1" kern="0" dirty="0">
                <a:solidFill>
                  <a:prstClr val="white"/>
                </a:solidFill>
                <a:latin typeface="Arial Narrow" panose="020B0606020202030204" pitchFamily="34" charset="0"/>
              </a:rPr>
              <a:t>Add-on Therapy</a:t>
            </a:r>
          </a:p>
        </p:txBody>
      </p:sp>
      <p:sp>
        <p:nvSpPr>
          <p:cNvPr id="36" name="Rectangle 35">
            <a:extLst>
              <a:ext uri="{FF2B5EF4-FFF2-40B4-BE49-F238E27FC236}">
                <a16:creationId xmlns:a16="http://schemas.microsoft.com/office/drawing/2014/main" id="{145AB6F8-CD6F-45FB-903F-B1C4A8BE198C}"/>
              </a:ext>
            </a:extLst>
          </p:cNvPr>
          <p:cNvSpPr/>
          <p:nvPr/>
        </p:nvSpPr>
        <p:spPr>
          <a:xfrm>
            <a:off x="208304" y="5125641"/>
            <a:ext cx="8596621" cy="651761"/>
          </a:xfrm>
          <a:prstGeom prst="rect">
            <a:avLst/>
          </a:prstGeom>
          <a:solidFill>
            <a:srgbClr val="EBEDF1"/>
          </a:solidFill>
          <a:ln w="25400" cap="flat" cmpd="sng" algn="ctr">
            <a:noFill/>
            <a:prstDash val="solid"/>
          </a:ln>
          <a:effectLst/>
        </p:spPr>
        <p:txBody>
          <a:bodyPr rtlCol="0" anchor="ctr"/>
          <a:lstStyle/>
          <a:p>
            <a:pPr algn="ctr" defTabSz="685800">
              <a:defRPr/>
            </a:pPr>
            <a:endParaRPr lang="en-CA" sz="1350" kern="0" dirty="0">
              <a:solidFill>
                <a:prstClr val="white"/>
              </a:solidFill>
              <a:latin typeface="Arial Narrow" panose="020B0606020202030204" pitchFamily="34" charset="0"/>
            </a:endParaRPr>
          </a:p>
        </p:txBody>
      </p:sp>
      <p:sp>
        <p:nvSpPr>
          <p:cNvPr id="37" name="TextBox 41">
            <a:extLst>
              <a:ext uri="{FF2B5EF4-FFF2-40B4-BE49-F238E27FC236}">
                <a16:creationId xmlns:a16="http://schemas.microsoft.com/office/drawing/2014/main" id="{16F28A01-CF6A-43AA-B6CD-1502C7D07D2C}"/>
              </a:ext>
            </a:extLst>
          </p:cNvPr>
          <p:cNvSpPr txBox="1"/>
          <p:nvPr/>
        </p:nvSpPr>
        <p:spPr>
          <a:xfrm>
            <a:off x="224613" y="5188615"/>
            <a:ext cx="6217912" cy="523220"/>
          </a:xfrm>
          <a:prstGeom prst="rect">
            <a:avLst/>
          </a:prstGeom>
          <a:noFill/>
        </p:spPr>
        <p:txBody>
          <a:bodyPr wrap="square" rtlCol="0">
            <a:spAutoFit/>
          </a:bodyPr>
          <a:lstStyle/>
          <a:p>
            <a:pPr algn="ctr" defTabSz="685800">
              <a:defRPr/>
            </a:pPr>
            <a:r>
              <a:rPr lang="en-CA" sz="1400" kern="0" dirty="0">
                <a:solidFill>
                  <a:prstClr val="black"/>
                </a:solidFill>
                <a:latin typeface="Arial Narrow" panose="020B0606020202030204" pitchFamily="34" charset="0"/>
              </a:rPr>
              <a:t>Ezetimibe as 1</a:t>
            </a:r>
            <a:r>
              <a:rPr lang="en-CA" sz="1400" kern="0" baseline="30000" dirty="0">
                <a:solidFill>
                  <a:prstClr val="black"/>
                </a:solidFill>
                <a:latin typeface="Arial Narrow" panose="020B0606020202030204" pitchFamily="34" charset="0"/>
              </a:rPr>
              <a:t>st</a:t>
            </a:r>
            <a:r>
              <a:rPr lang="en-CA" sz="1400" kern="0" dirty="0">
                <a:solidFill>
                  <a:prstClr val="black"/>
                </a:solidFill>
                <a:latin typeface="Arial Narrow" panose="020B0606020202030204" pitchFamily="34" charset="0"/>
              </a:rPr>
              <a:t> line (BAS as alternative)</a:t>
            </a:r>
          </a:p>
          <a:p>
            <a:pPr algn="ctr" defTabSz="685800">
              <a:defRPr/>
            </a:pPr>
            <a:r>
              <a:rPr lang="en-CA" sz="1400" kern="0" dirty="0">
                <a:solidFill>
                  <a:prstClr val="black"/>
                </a:solidFill>
                <a:latin typeface="Arial Narrow" panose="020B0606020202030204" pitchFamily="34" charset="0"/>
              </a:rPr>
              <a:t>PCSK9 inhibitors as 2</a:t>
            </a:r>
            <a:r>
              <a:rPr lang="en-CA" sz="1400" kern="0" baseline="30000" dirty="0">
                <a:solidFill>
                  <a:prstClr val="black"/>
                </a:solidFill>
                <a:latin typeface="Arial Narrow" panose="020B0606020202030204" pitchFamily="34" charset="0"/>
              </a:rPr>
              <a:t>nd</a:t>
            </a:r>
            <a:r>
              <a:rPr lang="en-CA" sz="1400" kern="0" dirty="0">
                <a:solidFill>
                  <a:prstClr val="black"/>
                </a:solidFill>
                <a:latin typeface="Arial Narrow" panose="020B0606020202030204" pitchFamily="34" charset="0"/>
              </a:rPr>
              <a:t> line (add on to other drugs)</a:t>
            </a:r>
          </a:p>
        </p:txBody>
      </p:sp>
      <p:sp>
        <p:nvSpPr>
          <p:cNvPr id="38" name="TextBox 42">
            <a:extLst>
              <a:ext uri="{FF2B5EF4-FFF2-40B4-BE49-F238E27FC236}">
                <a16:creationId xmlns:a16="http://schemas.microsoft.com/office/drawing/2014/main" id="{E960EEFB-D47C-414D-934E-056530B889EE}"/>
              </a:ext>
            </a:extLst>
          </p:cNvPr>
          <p:cNvSpPr txBox="1"/>
          <p:nvPr/>
        </p:nvSpPr>
        <p:spPr>
          <a:xfrm>
            <a:off x="6470143" y="5190234"/>
            <a:ext cx="2293990" cy="523220"/>
          </a:xfrm>
          <a:prstGeom prst="rect">
            <a:avLst/>
          </a:prstGeom>
          <a:noFill/>
        </p:spPr>
        <p:txBody>
          <a:bodyPr wrap="square" rtlCol="0">
            <a:spAutoFit/>
          </a:bodyPr>
          <a:lstStyle/>
          <a:p>
            <a:pPr algn="ctr" defTabSz="685800">
              <a:defRPr/>
            </a:pPr>
            <a:r>
              <a:rPr lang="en-CA" sz="1400" kern="0" dirty="0">
                <a:solidFill>
                  <a:prstClr val="black"/>
                </a:solidFill>
                <a:latin typeface="Arial Narrow" panose="020B0606020202030204" pitchFamily="34" charset="0"/>
              </a:rPr>
              <a:t>Ezetimibe (or BAS) or PCSK9 inhibitors</a:t>
            </a:r>
          </a:p>
        </p:txBody>
      </p:sp>
      <p:sp>
        <p:nvSpPr>
          <p:cNvPr id="39" name="Rectangle 38">
            <a:extLst>
              <a:ext uri="{FF2B5EF4-FFF2-40B4-BE49-F238E27FC236}">
                <a16:creationId xmlns:a16="http://schemas.microsoft.com/office/drawing/2014/main" id="{BCEACAEF-CCF1-4130-AEB8-938C4F9423BC}"/>
              </a:ext>
            </a:extLst>
          </p:cNvPr>
          <p:cNvSpPr/>
          <p:nvPr/>
        </p:nvSpPr>
        <p:spPr>
          <a:xfrm>
            <a:off x="6795695" y="1779282"/>
            <a:ext cx="1790414" cy="246221"/>
          </a:xfrm>
          <a:prstGeom prst="rect">
            <a:avLst/>
          </a:prstGeom>
        </p:spPr>
        <p:txBody>
          <a:bodyPr wrap="square">
            <a:spAutoFit/>
          </a:bodyPr>
          <a:lstStyle/>
          <a:p>
            <a:pPr algn="ctr" defTabSz="685800">
              <a:defRPr/>
            </a:pPr>
            <a:r>
              <a:rPr lang="en-CA" sz="1000" kern="0" dirty="0">
                <a:solidFill>
                  <a:prstClr val="black"/>
                </a:solidFill>
                <a:latin typeface="Arial Narrow" panose="020B0606020202030204" pitchFamily="34" charset="0"/>
              </a:rPr>
              <a:t>(genetic dyslipidemia)</a:t>
            </a:r>
          </a:p>
        </p:txBody>
      </p:sp>
      <p:sp>
        <p:nvSpPr>
          <p:cNvPr id="40" name="Rounded Rectangle 11">
            <a:extLst>
              <a:ext uri="{FF2B5EF4-FFF2-40B4-BE49-F238E27FC236}">
                <a16:creationId xmlns:a16="http://schemas.microsoft.com/office/drawing/2014/main" id="{836D10D2-AF59-49F0-B719-7EEC6E2099E8}"/>
              </a:ext>
            </a:extLst>
          </p:cNvPr>
          <p:cNvSpPr/>
          <p:nvPr/>
        </p:nvSpPr>
        <p:spPr>
          <a:xfrm>
            <a:off x="211912" y="2112209"/>
            <a:ext cx="8596621" cy="287232"/>
          </a:xfrm>
          <a:prstGeom prst="roundRect">
            <a:avLst/>
          </a:prstGeom>
          <a:gradFill flip="none" rotWithShape="1">
            <a:gsLst>
              <a:gs pos="0">
                <a:srgbClr val="262C3A"/>
              </a:gs>
              <a:gs pos="100000">
                <a:srgbClr val="7280A2"/>
              </a:gs>
            </a:gsLst>
            <a:lin ang="0" scaled="1"/>
            <a:tileRect/>
          </a:gradFill>
          <a:ln w="25400" cap="flat" cmpd="sng" algn="ctr">
            <a:noFill/>
            <a:prstDash val="solid"/>
          </a:ln>
          <a:effectLst/>
        </p:spPr>
        <p:txBody>
          <a:bodyPr rtlCol="0" anchor="ctr"/>
          <a:lstStyle/>
          <a:p>
            <a:pPr algn="ctr" defTabSz="685800"/>
            <a:r>
              <a:rPr lang="en-CA" sz="1400" b="1" kern="0" dirty="0">
                <a:solidFill>
                  <a:prstClr val="white"/>
                </a:solidFill>
                <a:latin typeface="Arial Narrow" panose="020B0606020202030204" pitchFamily="34" charset="0"/>
              </a:rPr>
              <a:t>Discuss behavioral modifications</a:t>
            </a:r>
          </a:p>
        </p:txBody>
      </p:sp>
      <p:sp>
        <p:nvSpPr>
          <p:cNvPr id="41" name="Arrow: Down 40">
            <a:extLst>
              <a:ext uri="{FF2B5EF4-FFF2-40B4-BE49-F238E27FC236}">
                <a16:creationId xmlns:a16="http://schemas.microsoft.com/office/drawing/2014/main" id="{022D9670-34B1-40EE-989F-ABA93E675131}"/>
              </a:ext>
            </a:extLst>
          </p:cNvPr>
          <p:cNvSpPr/>
          <p:nvPr/>
        </p:nvSpPr>
        <p:spPr>
          <a:xfrm>
            <a:off x="3229856" y="1813867"/>
            <a:ext cx="329609" cy="307011"/>
          </a:xfrm>
          <a:prstGeom prst="downArrow">
            <a:avLst>
              <a:gd name="adj1" fmla="val 50000"/>
              <a:gd name="adj2" fmla="val 56926"/>
            </a:avLst>
          </a:prstGeom>
          <a:solidFill>
            <a:srgbClr val="000000">
              <a:lumMod val="75000"/>
              <a:lumOff val="2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2" name="TextBox 23">
            <a:extLst>
              <a:ext uri="{FF2B5EF4-FFF2-40B4-BE49-F238E27FC236}">
                <a16:creationId xmlns:a16="http://schemas.microsoft.com/office/drawing/2014/main" id="{3855DC91-BDBC-4177-8AE4-EC71FDF8FA0B}"/>
              </a:ext>
            </a:extLst>
          </p:cNvPr>
          <p:cNvSpPr txBox="1"/>
          <p:nvPr/>
        </p:nvSpPr>
        <p:spPr>
          <a:xfrm>
            <a:off x="7300945" y="3763343"/>
            <a:ext cx="526645" cy="261610"/>
          </a:xfrm>
          <a:prstGeom prst="rect">
            <a:avLst/>
          </a:prstGeom>
          <a:noFill/>
        </p:spPr>
        <p:txBody>
          <a:bodyPr wrap="square" rtlCol="0">
            <a:spAutoFit/>
          </a:bodyPr>
          <a:lstStyle/>
          <a:p>
            <a:pPr algn="ctr" defTabSz="685800">
              <a:defRPr/>
            </a:pPr>
            <a:r>
              <a:rPr lang="en-CA" sz="1050" b="1" kern="0" dirty="0">
                <a:solidFill>
                  <a:srgbClr val="000000"/>
                </a:solidFill>
                <a:latin typeface="Arial Narrow" panose="020B0606020202030204" pitchFamily="34" charset="0"/>
              </a:rPr>
              <a:t>NO</a:t>
            </a:r>
            <a:endParaRPr lang="en-CA" sz="1100" b="1" kern="0" dirty="0">
              <a:solidFill>
                <a:srgbClr val="000000"/>
              </a:solidFill>
              <a:latin typeface="Arial Narrow" panose="020B0606020202030204" pitchFamily="34" charset="0"/>
            </a:endParaRPr>
          </a:p>
        </p:txBody>
      </p:sp>
      <p:sp>
        <p:nvSpPr>
          <p:cNvPr id="43" name="TextBox 23">
            <a:extLst>
              <a:ext uri="{FF2B5EF4-FFF2-40B4-BE49-F238E27FC236}">
                <a16:creationId xmlns:a16="http://schemas.microsoft.com/office/drawing/2014/main" id="{7F42D8B4-9B2F-48F0-ACE0-68ACA2909402}"/>
              </a:ext>
            </a:extLst>
          </p:cNvPr>
          <p:cNvSpPr txBox="1"/>
          <p:nvPr/>
        </p:nvSpPr>
        <p:spPr>
          <a:xfrm>
            <a:off x="3166066" y="4423784"/>
            <a:ext cx="526645" cy="338554"/>
          </a:xfrm>
          <a:prstGeom prst="rect">
            <a:avLst/>
          </a:prstGeom>
          <a:noFill/>
        </p:spPr>
        <p:txBody>
          <a:bodyPr wrap="square" rtlCol="0">
            <a:spAutoFit/>
          </a:bodyPr>
          <a:lstStyle/>
          <a:p>
            <a:pPr algn="ctr" defTabSz="685800">
              <a:defRPr/>
            </a:pPr>
            <a:r>
              <a:rPr lang="en-CA" sz="800" b="1" kern="0" dirty="0">
                <a:solidFill>
                  <a:srgbClr val="272C40"/>
                </a:solidFill>
                <a:latin typeface="Arial Narrow" panose="020B0606020202030204" pitchFamily="34" charset="0"/>
              </a:rPr>
              <a:t>ADD </a:t>
            </a:r>
          </a:p>
          <a:p>
            <a:pPr algn="ctr" defTabSz="685800">
              <a:defRPr/>
            </a:pPr>
            <a:r>
              <a:rPr lang="en-CA" sz="800" b="1" kern="0" dirty="0">
                <a:solidFill>
                  <a:srgbClr val="272C40"/>
                </a:solidFill>
                <a:latin typeface="Arial Narrow" panose="020B0606020202030204" pitchFamily="34" charset="0"/>
              </a:rPr>
              <a:t>ON </a:t>
            </a:r>
            <a:endParaRPr lang="en-CA" sz="900" b="1" kern="0" dirty="0">
              <a:solidFill>
                <a:srgbClr val="272C40"/>
              </a:solidFill>
              <a:latin typeface="Arial Narrow" panose="020B0606020202030204" pitchFamily="34" charset="0"/>
            </a:endParaRPr>
          </a:p>
        </p:txBody>
      </p:sp>
      <p:sp>
        <p:nvSpPr>
          <p:cNvPr id="44" name="TextBox 23">
            <a:extLst>
              <a:ext uri="{FF2B5EF4-FFF2-40B4-BE49-F238E27FC236}">
                <a16:creationId xmlns:a16="http://schemas.microsoft.com/office/drawing/2014/main" id="{D2C8E41B-01BC-4E97-B251-14E7F352CBFD}"/>
              </a:ext>
            </a:extLst>
          </p:cNvPr>
          <p:cNvSpPr txBox="1"/>
          <p:nvPr/>
        </p:nvSpPr>
        <p:spPr>
          <a:xfrm>
            <a:off x="7300945" y="4428340"/>
            <a:ext cx="526645" cy="338554"/>
          </a:xfrm>
          <a:prstGeom prst="rect">
            <a:avLst/>
          </a:prstGeom>
          <a:noFill/>
        </p:spPr>
        <p:txBody>
          <a:bodyPr wrap="square" rtlCol="0">
            <a:spAutoFit/>
          </a:bodyPr>
          <a:lstStyle/>
          <a:p>
            <a:pPr algn="ctr" defTabSz="685800">
              <a:defRPr/>
            </a:pPr>
            <a:r>
              <a:rPr lang="en-CA" sz="800" b="1" kern="0" dirty="0">
                <a:solidFill>
                  <a:srgbClr val="000000"/>
                </a:solidFill>
                <a:latin typeface="Arial Narrow" panose="020B0606020202030204" pitchFamily="34" charset="0"/>
              </a:rPr>
              <a:t>ADD </a:t>
            </a:r>
          </a:p>
          <a:p>
            <a:pPr algn="ctr" defTabSz="685800">
              <a:defRPr/>
            </a:pPr>
            <a:r>
              <a:rPr lang="en-CA" sz="800" b="1" kern="0" dirty="0">
                <a:solidFill>
                  <a:srgbClr val="000000"/>
                </a:solidFill>
                <a:latin typeface="Arial Narrow" panose="020B0606020202030204" pitchFamily="34" charset="0"/>
              </a:rPr>
              <a:t>ON </a:t>
            </a:r>
            <a:endParaRPr lang="en-CA" sz="900" b="1" kern="0" dirty="0">
              <a:solidFill>
                <a:srgbClr val="000000"/>
              </a:solidFill>
              <a:latin typeface="Arial Narrow" panose="020B0606020202030204" pitchFamily="34" charset="0"/>
            </a:endParaRPr>
          </a:p>
        </p:txBody>
      </p:sp>
      <p:cxnSp>
        <p:nvCxnSpPr>
          <p:cNvPr id="45" name="Straight Connector 15">
            <a:extLst>
              <a:ext uri="{FF2B5EF4-FFF2-40B4-BE49-F238E27FC236}">
                <a16:creationId xmlns:a16="http://schemas.microsoft.com/office/drawing/2014/main" id="{1729F28E-4F9E-47CF-BEF6-1ADD7571F684}"/>
              </a:ext>
            </a:extLst>
          </p:cNvPr>
          <p:cNvCxnSpPr/>
          <p:nvPr/>
        </p:nvCxnSpPr>
        <p:spPr>
          <a:xfrm>
            <a:off x="6442525" y="5117204"/>
            <a:ext cx="0" cy="640080"/>
          </a:xfrm>
          <a:prstGeom prst="line">
            <a:avLst/>
          </a:prstGeom>
          <a:noFill/>
          <a:ln w="25400" cap="flat" cmpd="sng" algn="ctr">
            <a:solidFill>
              <a:srgbClr val="5A5762"/>
            </a:solidFill>
            <a:prstDash val="solid"/>
          </a:ln>
          <a:effectLst>
            <a:outerShdw blurRad="40000" dist="20000" dir="5400000" rotWithShape="0">
              <a:srgbClr val="000000">
                <a:alpha val="38000"/>
              </a:srgbClr>
            </a:outerShdw>
          </a:effectLst>
        </p:spPr>
      </p:cxnSp>
      <p:sp>
        <p:nvSpPr>
          <p:cNvPr id="24" name="Rectangle 23">
            <a:extLst>
              <a:ext uri="{FF2B5EF4-FFF2-40B4-BE49-F238E27FC236}">
                <a16:creationId xmlns:a16="http://schemas.microsoft.com/office/drawing/2014/main" id="{486002D9-3DB4-4E6F-93BA-ED24CAECB8A2}"/>
              </a:ext>
            </a:extLst>
          </p:cNvPr>
          <p:cNvSpPr/>
          <p:nvPr/>
        </p:nvSpPr>
        <p:spPr>
          <a:xfrm>
            <a:off x="199213" y="1529758"/>
            <a:ext cx="8622020" cy="4248000"/>
          </a:xfrm>
          <a:prstGeom prst="rect">
            <a:avLst/>
          </a:prstGeom>
          <a:solidFill>
            <a:srgbClr val="272C4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342900" indent="-342900">
              <a:buFont typeface="Wingdings" panose="05000000000000000000" pitchFamily="2" charset="2"/>
              <a:buChar char="§"/>
            </a:pPr>
            <a:r>
              <a:rPr lang="en-US" sz="2400" b="1" kern="0" dirty="0">
                <a:solidFill>
                  <a:srgbClr val="FFD85D"/>
                </a:solidFill>
                <a:latin typeface="Arial Narrow" panose="020B0606020202030204" pitchFamily="34" charset="0"/>
                <a:cs typeface="Arial" panose="020B0604020202020204" pitchFamily="34" charset="0"/>
              </a:rPr>
              <a:t>LDL-C&lt;15-20% away from target: </a:t>
            </a:r>
          </a:p>
          <a:p>
            <a:pPr marL="800100" lvl="1" indent="-342900">
              <a:buFont typeface="Arial Narrow" panose="020B0606020202030204" pitchFamily="34" charset="0"/>
              <a:buChar char="─"/>
            </a:pPr>
            <a:r>
              <a:rPr lang="en-US" sz="2000" b="1" kern="0" dirty="0">
                <a:solidFill>
                  <a:prstClr val="white"/>
                </a:solidFill>
                <a:latin typeface="Arial Narrow" panose="020B0606020202030204" pitchFamily="34" charset="0"/>
                <a:cs typeface="Arial" panose="020B0604020202020204" pitchFamily="34" charset="0"/>
              </a:rPr>
              <a:t>addition of ezetimibe is likely to achieve target</a:t>
            </a:r>
          </a:p>
          <a:p>
            <a:pPr lvl="1"/>
            <a:endParaRPr lang="en-US" sz="2000" b="1" kern="0" dirty="0">
              <a:solidFill>
                <a:prstClr val="white"/>
              </a:solidFill>
              <a:latin typeface="Arial Narrow" panose="020B0606020202030204" pitchFamily="34" charset="0"/>
              <a:cs typeface="Arial" panose="020B0604020202020204" pitchFamily="34" charset="0"/>
            </a:endParaRPr>
          </a:p>
          <a:p>
            <a:pPr marL="342900" indent="-342900">
              <a:buFont typeface="Wingdings" panose="05000000000000000000" pitchFamily="2" charset="2"/>
              <a:buChar char="§"/>
            </a:pPr>
            <a:r>
              <a:rPr lang="en-US" sz="2400" b="1" kern="0" dirty="0">
                <a:solidFill>
                  <a:srgbClr val="FFD85D"/>
                </a:solidFill>
                <a:latin typeface="Arial Narrow" panose="020B0606020202030204" pitchFamily="34" charset="0"/>
                <a:cs typeface="Arial" panose="020B0604020202020204" pitchFamily="34" charset="0"/>
              </a:rPr>
              <a:t>LDL-C&gt; 20% away from target: </a:t>
            </a:r>
          </a:p>
          <a:p>
            <a:pPr marL="800100" lvl="1" indent="-342900">
              <a:buFont typeface="Arial Narrow" panose="020B0606020202030204" pitchFamily="34" charset="0"/>
              <a:buChar char="─"/>
            </a:pPr>
            <a:r>
              <a:rPr lang="en-US" sz="2000" b="1" kern="0" dirty="0">
                <a:solidFill>
                  <a:prstClr val="white"/>
                </a:solidFill>
                <a:latin typeface="Arial Narrow" panose="020B0606020202030204" pitchFamily="34" charset="0"/>
                <a:cs typeface="Arial" panose="020B0604020202020204" pitchFamily="34" charset="0"/>
              </a:rPr>
              <a:t>no add-on drug other than a PCSK9 inhibitor is likely to achieve target</a:t>
            </a:r>
          </a:p>
          <a:p>
            <a:pPr lvl="1"/>
            <a:endParaRPr lang="en-US" sz="2000" b="1" kern="0" dirty="0">
              <a:solidFill>
                <a:prstClr val="white"/>
              </a:solidFill>
              <a:latin typeface="Arial Narrow" panose="020B0606020202030204" pitchFamily="34" charset="0"/>
              <a:cs typeface="Arial" panose="020B0604020202020204" pitchFamily="34" charset="0"/>
            </a:endParaRPr>
          </a:p>
          <a:p>
            <a:pPr marL="342900" indent="-342900">
              <a:buFont typeface="Wingdings" panose="05000000000000000000" pitchFamily="2" charset="2"/>
              <a:buChar char="§"/>
            </a:pPr>
            <a:r>
              <a:rPr lang="en-US" sz="2400" b="1" kern="0" dirty="0">
                <a:solidFill>
                  <a:prstClr val="white"/>
                </a:solidFill>
                <a:latin typeface="Arial Narrow" panose="020B0606020202030204" pitchFamily="34" charset="0"/>
                <a:cs typeface="Arial" panose="020B0604020202020204" pitchFamily="34" charset="0"/>
              </a:rPr>
              <a:t>Use clinician judgement and patient-centered approach when adding non-statin therapy (i.e. ezetimibe first, PCSK9 inhibitors, both).</a:t>
            </a:r>
          </a:p>
        </p:txBody>
      </p:sp>
      <p:sp>
        <p:nvSpPr>
          <p:cNvPr id="15" name="Rectangle 14">
            <a:extLst>
              <a:ext uri="{FF2B5EF4-FFF2-40B4-BE49-F238E27FC236}">
                <a16:creationId xmlns:a16="http://schemas.microsoft.com/office/drawing/2014/main" id="{75A16516-B179-4266-BC66-852D370F1255}"/>
              </a:ext>
            </a:extLst>
          </p:cNvPr>
          <p:cNvSpPr/>
          <p:nvPr/>
        </p:nvSpPr>
        <p:spPr>
          <a:xfrm>
            <a:off x="-5573" y="6434406"/>
            <a:ext cx="4572000" cy="246221"/>
          </a:xfrm>
          <a:prstGeom prst="rect">
            <a:avLst/>
          </a:prstGeom>
        </p:spPr>
        <p:txBody>
          <a:bodyPr>
            <a:spAutoFit/>
          </a:bodyPr>
          <a:lstStyle/>
          <a:p>
            <a:r>
              <a:rPr lang="en-US" sz="1000" dirty="0">
                <a:solidFill>
                  <a:schemeClr val="bg1"/>
                </a:solidFill>
                <a:latin typeface="Arial Narrow" panose="020B0606020202030204" pitchFamily="34" charset="0"/>
                <a:ea typeface="Verdana" pitchFamily="34" charset="0"/>
                <a:cs typeface="Verdana" pitchFamily="34" charset="0"/>
              </a:rPr>
              <a:t>Anderson and al., Can Journal of </a:t>
            </a:r>
            <a:r>
              <a:rPr lang="en-US" sz="1000" dirty="0" err="1">
                <a:solidFill>
                  <a:schemeClr val="bg1"/>
                </a:solidFill>
                <a:latin typeface="Arial Narrow" panose="020B0606020202030204" pitchFamily="34" charset="0"/>
                <a:ea typeface="Verdana" pitchFamily="34" charset="0"/>
                <a:cs typeface="Verdana" pitchFamily="34" charset="0"/>
              </a:rPr>
              <a:t>Cardiol</a:t>
            </a:r>
            <a:r>
              <a:rPr lang="en-US" sz="1000" dirty="0">
                <a:solidFill>
                  <a:schemeClr val="bg1"/>
                </a:solidFill>
                <a:latin typeface="Arial Narrow" panose="020B0606020202030204" pitchFamily="34" charset="0"/>
                <a:ea typeface="Verdana" pitchFamily="34" charset="0"/>
                <a:cs typeface="Verdana" pitchFamily="34" charset="0"/>
              </a:rPr>
              <a:t>, 32 (11); 1263-82.</a:t>
            </a:r>
            <a:endParaRPr lang="en-CA" sz="1000" dirty="0"/>
          </a:p>
        </p:txBody>
      </p:sp>
      <p:sp>
        <p:nvSpPr>
          <p:cNvPr id="46" name="Rectangle 45">
            <a:extLst>
              <a:ext uri="{FF2B5EF4-FFF2-40B4-BE49-F238E27FC236}">
                <a16:creationId xmlns:a16="http://schemas.microsoft.com/office/drawing/2014/main" id="{8C5B2915-6B79-461F-AB29-D7CEC4B6FE64}"/>
              </a:ext>
            </a:extLst>
          </p:cNvPr>
          <p:cNvSpPr>
            <a:spLocks noChangeArrowheads="1"/>
          </p:cNvSpPr>
          <p:nvPr/>
        </p:nvSpPr>
        <p:spPr bwMode="auto">
          <a:xfrm>
            <a:off x="2785416" y="6446566"/>
            <a:ext cx="568842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fontAlgn="base">
              <a:spcBef>
                <a:spcPct val="0"/>
              </a:spcBef>
              <a:spcAft>
                <a:spcPct val="0"/>
              </a:spcAft>
            </a:pPr>
            <a:r>
              <a:rPr lang="en-US" altLang="en-US" sz="800" dirty="0">
                <a:solidFill>
                  <a:schemeClr val="bg1"/>
                </a:solidFill>
                <a:latin typeface="Arial Narrow" panose="020B0606020202030204" pitchFamily="34" charset="0"/>
                <a:ea typeface="Verdana" pitchFamily="34" charset="0"/>
                <a:cs typeface="Verdana" pitchFamily="34" charset="0"/>
              </a:rPr>
              <a:t>Apo, </a:t>
            </a:r>
            <a:r>
              <a:rPr lang="en-US" altLang="en-US" sz="800" dirty="0" err="1">
                <a:solidFill>
                  <a:schemeClr val="bg1"/>
                </a:solidFill>
                <a:latin typeface="Arial Narrow" panose="020B0606020202030204" pitchFamily="34" charset="0"/>
                <a:ea typeface="Verdana" pitchFamily="34" charset="0"/>
                <a:cs typeface="Verdana" pitchFamily="34" charset="0"/>
              </a:rPr>
              <a:t>apolipoprotein</a:t>
            </a:r>
            <a:r>
              <a:rPr lang="en-US" altLang="en-US" sz="800" dirty="0">
                <a:solidFill>
                  <a:schemeClr val="bg1"/>
                </a:solidFill>
                <a:latin typeface="Arial Narrow" panose="020B0606020202030204" pitchFamily="34" charset="0"/>
                <a:ea typeface="Verdana" pitchFamily="34" charset="0"/>
                <a:cs typeface="Verdana" pitchFamily="34" charset="0"/>
              </a:rPr>
              <a:t>; BAS, bile acid </a:t>
            </a:r>
            <a:r>
              <a:rPr lang="en-US" altLang="en-US" sz="800" dirty="0" err="1">
                <a:solidFill>
                  <a:schemeClr val="bg1"/>
                </a:solidFill>
                <a:latin typeface="Arial Narrow" panose="020B0606020202030204" pitchFamily="34" charset="0"/>
                <a:ea typeface="Verdana" pitchFamily="34" charset="0"/>
                <a:cs typeface="Verdana" pitchFamily="34" charset="0"/>
              </a:rPr>
              <a:t>sequestrant</a:t>
            </a:r>
            <a:r>
              <a:rPr lang="en-US" altLang="en-US" sz="800" dirty="0">
                <a:solidFill>
                  <a:schemeClr val="bg1"/>
                </a:solidFill>
                <a:latin typeface="Arial Narrow" panose="020B0606020202030204" pitchFamily="34" charset="0"/>
                <a:ea typeface="Verdana" pitchFamily="34" charset="0"/>
                <a:cs typeface="Verdana" pitchFamily="34" charset="0"/>
              </a:rPr>
              <a:t>; LDL-C, low-density lipoprotein cholesterol; non-HDL-C, non-high-density lipoprotein cholesterol.</a:t>
            </a:r>
          </a:p>
        </p:txBody>
      </p:sp>
    </p:spTree>
    <p:extLst>
      <p:ext uri="{BB962C8B-B14F-4D97-AF65-F5344CB8AC3E}">
        <p14:creationId xmlns:p14="http://schemas.microsoft.com/office/powerpoint/2010/main" val="326383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250"/>
                                        <p:tgtEl>
                                          <p:spTgt spid="4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up)">
                                      <p:cBhvr>
                                        <p:cTn id="10" dur="250"/>
                                        <p:tgtEl>
                                          <p:spTgt spid="2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up)">
                                      <p:cBhvr>
                                        <p:cTn id="13" dur="250"/>
                                        <p:tgtEl>
                                          <p:spTgt spid="39"/>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up)">
                                      <p:cBhvr>
                                        <p:cTn id="16" dur="250"/>
                                        <p:tgtEl>
                                          <p:spTgt spid="40"/>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up)">
                                      <p:cBhvr>
                                        <p:cTn id="19" dur="250"/>
                                        <p:tgtEl>
                                          <p:spTgt spid="27"/>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up)">
                                      <p:cBhvr>
                                        <p:cTn id="22" dur="250"/>
                                        <p:tgtEl>
                                          <p:spTgt spid="30"/>
                                        </p:tgtEl>
                                      </p:cBhvr>
                                    </p:animEffect>
                                  </p:childTnLst>
                                </p:cTn>
                              </p:par>
                              <p:par>
                                <p:cTn id="23" presetID="22" presetClass="entr" presetSubtype="1"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250"/>
                                        <p:tgtEl>
                                          <p:spTgt spid="29"/>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up)">
                                      <p:cBhvr>
                                        <p:cTn id="28" dur="250"/>
                                        <p:tgtEl>
                                          <p:spTgt spid="31"/>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up)">
                                      <p:cBhvr>
                                        <p:cTn id="31" dur="25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up)">
                                      <p:cBhvr>
                                        <p:cTn id="36" dur="250"/>
                                        <p:tgtEl>
                                          <p:spTgt spid="42"/>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up)">
                                      <p:cBhvr>
                                        <p:cTn id="39" dur="250"/>
                                        <p:tgtEl>
                                          <p:spTgt spid="34"/>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up)">
                                      <p:cBhvr>
                                        <p:cTn id="42" dur="250"/>
                                        <p:tgtEl>
                                          <p:spTgt spid="2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up)">
                                      <p:cBhvr>
                                        <p:cTn id="45" dur="250"/>
                                        <p:tgtEl>
                                          <p:spTgt spid="19"/>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up)">
                                      <p:cBhvr>
                                        <p:cTn id="48" dur="25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up)">
                                      <p:cBhvr>
                                        <p:cTn id="53" dur="250"/>
                                        <p:tgtEl>
                                          <p:spTgt spid="17"/>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up)">
                                      <p:cBhvr>
                                        <p:cTn id="56" dur="250"/>
                                        <p:tgtEl>
                                          <p:spTgt spid="18"/>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up)">
                                      <p:cBhvr>
                                        <p:cTn id="59" dur="250"/>
                                        <p:tgtEl>
                                          <p:spTgt spid="33"/>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wipe(up)">
                                      <p:cBhvr>
                                        <p:cTn id="62" dur="250"/>
                                        <p:tgtEl>
                                          <p:spTgt spid="35"/>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wipe(up)">
                                      <p:cBhvr>
                                        <p:cTn id="65" dur="250"/>
                                        <p:tgtEl>
                                          <p:spTgt spid="36"/>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wipe(up)">
                                      <p:cBhvr>
                                        <p:cTn id="68" dur="250"/>
                                        <p:tgtEl>
                                          <p:spTgt spid="37"/>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up)">
                                      <p:cBhvr>
                                        <p:cTn id="71" dur="250"/>
                                        <p:tgtEl>
                                          <p:spTgt spid="38"/>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wipe(up)">
                                      <p:cBhvr>
                                        <p:cTn id="74" dur="250"/>
                                        <p:tgtEl>
                                          <p:spTgt spid="43"/>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wipe(up)">
                                      <p:cBhvr>
                                        <p:cTn id="77" dur="250"/>
                                        <p:tgtEl>
                                          <p:spTgt spid="44"/>
                                        </p:tgtEl>
                                      </p:cBhvr>
                                    </p:animEffect>
                                  </p:childTnLst>
                                </p:cTn>
                              </p:par>
                              <p:par>
                                <p:cTn id="78" presetID="22" presetClass="entr" presetSubtype="1" fill="hold"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wipe(up)">
                                      <p:cBhvr>
                                        <p:cTn id="80" dur="250"/>
                                        <p:tgtEl>
                                          <p:spTgt spid="45"/>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5" grpId="0" animBg="1"/>
      <p:bldP spid="27" grpId="0" animBg="1"/>
      <p:bldP spid="28" grpId="0" animBg="1"/>
      <p:bldP spid="30" grpId="0"/>
      <p:bldP spid="31" grpId="0"/>
      <p:bldP spid="32" grpId="0" animBg="1"/>
      <p:bldP spid="33" grpId="0" animBg="1"/>
      <p:bldP spid="34" grpId="0"/>
      <p:bldP spid="35" grpId="0" animBg="1"/>
      <p:bldP spid="36" grpId="0" animBg="1"/>
      <p:bldP spid="37" grpId="0"/>
      <p:bldP spid="38" grpId="0"/>
      <p:bldP spid="39" grpId="0"/>
      <p:bldP spid="40" grpId="0" animBg="1"/>
      <p:bldP spid="41" grpId="0" animBg="1"/>
      <p:bldP spid="42" grpId="0"/>
      <p:bldP spid="43" grpId="0"/>
      <p:bldP spid="44" grpId="0"/>
      <p:bldP spid="2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23812" y="382984"/>
            <a:ext cx="9143996" cy="707886"/>
          </a:xfrm>
          <a:prstGeom prst="rect">
            <a:avLst/>
          </a:prstGeom>
          <a:noFill/>
        </p:spPr>
        <p:txBody>
          <a:bodyPr wrap="square" rtlCol="0">
            <a:spAutoFit/>
          </a:bodyPr>
          <a:lstStyle/>
          <a:p>
            <a:pPr lvl="0" algn="ctr" defTabSz="342991">
              <a:defRPr/>
            </a:pPr>
            <a:r>
              <a:rPr lang="en-US" sz="4000" b="1" dirty="0">
                <a:solidFill>
                  <a:prstClr val="white"/>
                </a:solidFill>
                <a:latin typeface="Arial Narrow" panose="020B0606020202030204" pitchFamily="34" charset="0"/>
              </a:rPr>
              <a:t>Re-Evaluating LDL-C Targets</a:t>
            </a:r>
            <a:endParaRPr lang="en-US" sz="3200" b="1" i="1" dirty="0">
              <a:solidFill>
                <a:prstClr val="white"/>
              </a:solidFill>
              <a:latin typeface="Arial Narrow" panose="020B0606020202030204" pitchFamily="34" charset="0"/>
            </a:endParaRPr>
          </a:p>
        </p:txBody>
      </p:sp>
      <p:sp>
        <p:nvSpPr>
          <p:cNvPr id="2" name="Arrow: Down 1">
            <a:extLst>
              <a:ext uri="{FF2B5EF4-FFF2-40B4-BE49-F238E27FC236}">
                <a16:creationId xmlns:a16="http://schemas.microsoft.com/office/drawing/2014/main" id="{DE772B02-8165-4190-B0D8-17A2A979918C}"/>
              </a:ext>
            </a:extLst>
          </p:cNvPr>
          <p:cNvSpPr/>
          <p:nvPr/>
        </p:nvSpPr>
        <p:spPr>
          <a:xfrm>
            <a:off x="6428014" y="3038435"/>
            <a:ext cx="2268000" cy="2664000"/>
          </a:xfrm>
          <a:prstGeom prst="downArrow">
            <a:avLst/>
          </a:prstGeom>
          <a:solidFill>
            <a:srgbClr val="272C4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Arrow: Down 14">
            <a:extLst>
              <a:ext uri="{FF2B5EF4-FFF2-40B4-BE49-F238E27FC236}">
                <a16:creationId xmlns:a16="http://schemas.microsoft.com/office/drawing/2014/main" id="{A9CC0A00-0F31-4A03-9BE0-F921962AC532}"/>
              </a:ext>
            </a:extLst>
          </p:cNvPr>
          <p:cNvSpPr/>
          <p:nvPr/>
        </p:nvSpPr>
        <p:spPr>
          <a:xfrm flipV="1">
            <a:off x="5295899" y="1887621"/>
            <a:ext cx="2268000" cy="2664000"/>
          </a:xfrm>
          <a:prstGeom prst="downArrow">
            <a:avLst/>
          </a:prstGeom>
          <a:solidFill>
            <a:srgbClr val="7784A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3888C07A-99F2-4368-BD4F-6D0465D3C3AF}"/>
              </a:ext>
            </a:extLst>
          </p:cNvPr>
          <p:cNvSpPr txBox="1"/>
          <p:nvPr/>
        </p:nvSpPr>
        <p:spPr>
          <a:xfrm>
            <a:off x="5744935" y="2491741"/>
            <a:ext cx="1366157" cy="400110"/>
          </a:xfrm>
          <a:prstGeom prst="rect">
            <a:avLst/>
          </a:prstGeom>
          <a:noFill/>
        </p:spPr>
        <p:txBody>
          <a:bodyPr wrap="square" rtlCol="0">
            <a:spAutoFit/>
          </a:bodyPr>
          <a:lstStyle/>
          <a:p>
            <a:pPr algn="ctr"/>
            <a:r>
              <a:rPr lang="en-CA" sz="2000" b="1" dirty="0">
                <a:solidFill>
                  <a:schemeClr val="bg1"/>
                </a:solidFill>
                <a:latin typeface="Arial Narrow" panose="020B0606020202030204" pitchFamily="34" charset="0"/>
              </a:rPr>
              <a:t>CV Benefit </a:t>
            </a:r>
          </a:p>
        </p:txBody>
      </p:sp>
      <p:sp>
        <p:nvSpPr>
          <p:cNvPr id="18" name="TextBox 17">
            <a:extLst>
              <a:ext uri="{FF2B5EF4-FFF2-40B4-BE49-F238E27FC236}">
                <a16:creationId xmlns:a16="http://schemas.microsoft.com/office/drawing/2014/main" id="{2559ADA9-0A34-4809-AAF5-463AFDC835BE}"/>
              </a:ext>
            </a:extLst>
          </p:cNvPr>
          <p:cNvSpPr txBox="1"/>
          <p:nvPr/>
        </p:nvSpPr>
        <p:spPr>
          <a:xfrm>
            <a:off x="6919756" y="4501770"/>
            <a:ext cx="1284515" cy="707886"/>
          </a:xfrm>
          <a:prstGeom prst="rect">
            <a:avLst/>
          </a:prstGeom>
          <a:noFill/>
        </p:spPr>
        <p:txBody>
          <a:bodyPr wrap="square" rtlCol="0">
            <a:spAutoFit/>
          </a:bodyPr>
          <a:lstStyle/>
          <a:p>
            <a:pPr algn="ctr"/>
            <a:r>
              <a:rPr lang="en-CA" sz="2000" b="1" dirty="0">
                <a:solidFill>
                  <a:schemeClr val="bg1"/>
                </a:solidFill>
                <a:latin typeface="Arial Narrow" panose="020B0606020202030204" pitchFamily="34" charset="0"/>
              </a:rPr>
              <a:t>LDL-C Reduction</a:t>
            </a:r>
          </a:p>
        </p:txBody>
      </p:sp>
      <p:sp>
        <p:nvSpPr>
          <p:cNvPr id="19" name="TextBox 18">
            <a:extLst>
              <a:ext uri="{FF2B5EF4-FFF2-40B4-BE49-F238E27FC236}">
                <a16:creationId xmlns:a16="http://schemas.microsoft.com/office/drawing/2014/main" id="{14C50703-065B-4530-885C-B264711252FA}"/>
              </a:ext>
            </a:extLst>
          </p:cNvPr>
          <p:cNvSpPr txBox="1"/>
          <p:nvPr/>
        </p:nvSpPr>
        <p:spPr>
          <a:xfrm>
            <a:off x="327192" y="2117367"/>
            <a:ext cx="4515900" cy="3385542"/>
          </a:xfrm>
          <a:prstGeom prst="rect">
            <a:avLst/>
          </a:prstGeom>
          <a:solidFill>
            <a:srgbClr val="525F83">
              <a:alpha val="20000"/>
            </a:srgbClr>
          </a:solidFill>
        </p:spPr>
        <p:txBody>
          <a:bodyPr wrap="square" rtlCol="0">
            <a:spAutoFit/>
          </a:bodyPr>
          <a:lstStyle/>
          <a:p>
            <a:pPr marL="285750" indent="-285750">
              <a:spcAft>
                <a:spcPts val="600"/>
              </a:spcAft>
              <a:buClr>
                <a:srgbClr val="262C40"/>
              </a:buClr>
              <a:buFont typeface="Wingdings" panose="05000000000000000000" pitchFamily="2" charset="2"/>
              <a:buChar char="§"/>
            </a:pPr>
            <a:r>
              <a:rPr lang="en-CA" sz="2400" dirty="0">
                <a:latin typeface="Arial Narrow" panose="020B0606020202030204" pitchFamily="34" charset="0"/>
              </a:rPr>
              <a:t>The lower the LDL-C achieved, the greater the reduction in CV risk</a:t>
            </a:r>
          </a:p>
          <a:p>
            <a:pPr marL="285750" indent="-285750">
              <a:spcAft>
                <a:spcPts val="600"/>
              </a:spcAft>
              <a:buClr>
                <a:srgbClr val="262C40"/>
              </a:buClr>
              <a:buFont typeface="Wingdings" panose="05000000000000000000" pitchFamily="2" charset="2"/>
              <a:buChar char="§"/>
            </a:pPr>
            <a:r>
              <a:rPr lang="en-CA" sz="2400" dirty="0">
                <a:latin typeface="Arial Narrow" panose="020B0606020202030204" pitchFamily="34" charset="0"/>
              </a:rPr>
              <a:t>Clinicians need to start re-evaluating LDL-C targets for patients with known ASCVD and other risk factors</a:t>
            </a:r>
          </a:p>
          <a:p>
            <a:pPr marL="800100" lvl="1" indent="-342900">
              <a:spcAft>
                <a:spcPts val="600"/>
              </a:spcAft>
              <a:buClr>
                <a:srgbClr val="262C40"/>
              </a:buClr>
              <a:buFont typeface="Arial Narrow" panose="020B0606020202030204" pitchFamily="34" charset="0"/>
              <a:buChar char="─"/>
            </a:pPr>
            <a:r>
              <a:rPr lang="en-CA" sz="2000" dirty="0">
                <a:latin typeface="Arial Narrow" panose="020B0606020202030204" pitchFamily="34" charset="0"/>
              </a:rPr>
              <a:t>Need to reduce LDL-C levels &lt; 1.0 mmol/L where the data show there is a CV benefit at these levels</a:t>
            </a:r>
          </a:p>
        </p:txBody>
      </p:sp>
    </p:spTree>
    <p:extLst>
      <p:ext uri="{BB962C8B-B14F-4D97-AF65-F5344CB8AC3E}">
        <p14:creationId xmlns:p14="http://schemas.microsoft.com/office/powerpoint/2010/main" val="12465781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40ABC5-D5F0-4BB9-8519-89AC901A1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 y="2719602"/>
            <a:ext cx="9144000" cy="3715644"/>
          </a:xfrm>
          <a:prstGeom prst="rect">
            <a:avLst/>
          </a:prstGeom>
        </p:spPr>
      </p:pic>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7176" y="121284"/>
            <a:ext cx="9143996" cy="1015663"/>
          </a:xfrm>
          <a:prstGeom prst="rect">
            <a:avLst/>
          </a:prstGeom>
          <a:noFill/>
        </p:spPr>
        <p:txBody>
          <a:bodyPr wrap="square" rtlCol="0">
            <a:spAutoFit/>
          </a:bodyPr>
          <a:lstStyle/>
          <a:p>
            <a:pPr lvl="0" algn="ctr" defTabSz="342991">
              <a:defRPr/>
            </a:pPr>
            <a:r>
              <a:rPr lang="en-US" sz="6000" b="1" dirty="0">
                <a:solidFill>
                  <a:prstClr val="white"/>
                </a:solidFill>
                <a:latin typeface="Arial Narrow" panose="020B0606020202030204" pitchFamily="34" charset="0"/>
              </a:rPr>
              <a:t>DISCUSSION</a:t>
            </a:r>
          </a:p>
        </p:txBody>
      </p:sp>
      <p:sp>
        <p:nvSpPr>
          <p:cNvPr id="10" name="Rectangle 9">
            <a:extLst>
              <a:ext uri="{FF2B5EF4-FFF2-40B4-BE49-F238E27FC236}">
                <a16:creationId xmlns:a16="http://schemas.microsoft.com/office/drawing/2014/main" id="{5A07C734-4989-4795-A86F-094CBD37087C}"/>
              </a:ext>
            </a:extLst>
          </p:cNvPr>
          <p:cNvSpPr/>
          <p:nvPr/>
        </p:nvSpPr>
        <p:spPr>
          <a:xfrm>
            <a:off x="-22752" y="1594554"/>
            <a:ext cx="9162797" cy="1280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tx1"/>
                </a:solidFill>
                <a:effectLst/>
                <a:uLnTx/>
                <a:uFillTx/>
                <a:latin typeface="Arial Narrow" panose="020B0606020202030204" pitchFamily="34" charset="0"/>
                <a:cs typeface="Arial" panose="020B0604020202020204" pitchFamily="34" charset="0"/>
              </a:rPr>
              <a:t>Which patients do you believe benefit most </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tx1"/>
                </a:solidFill>
                <a:effectLst/>
                <a:uLnTx/>
                <a:uFillTx/>
                <a:latin typeface="Arial Narrow" panose="020B0606020202030204" pitchFamily="34" charset="0"/>
                <a:cs typeface="Arial" panose="020B0604020202020204" pitchFamily="34" charset="0"/>
              </a:rPr>
              <a:t>from PCSK9 Inhibition?</a:t>
            </a:r>
          </a:p>
        </p:txBody>
      </p:sp>
    </p:spTree>
    <p:extLst>
      <p:ext uri="{BB962C8B-B14F-4D97-AF65-F5344CB8AC3E}">
        <p14:creationId xmlns:p14="http://schemas.microsoft.com/office/powerpoint/2010/main" val="41367438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100768"/>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0" y="1100768"/>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539046"/>
            <a:ext cx="9162797" cy="318953"/>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681357" y="6563413"/>
            <a:ext cx="380147" cy="242886"/>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8799" y="64052"/>
            <a:ext cx="9144000" cy="1015663"/>
          </a:xfrm>
          <a:prstGeom prst="rect">
            <a:avLst/>
          </a:prstGeom>
          <a:noFill/>
        </p:spPr>
        <p:txBody>
          <a:bodyPr wrap="square" rtlCol="0">
            <a:spAutoFit/>
          </a:bodyPr>
          <a:lstStyle/>
          <a:p>
            <a:pPr lvl="0" algn="ctr" defTabSz="342991">
              <a:defRPr/>
            </a:pPr>
            <a:r>
              <a:rPr lang="en-US" sz="3000" b="1" dirty="0">
                <a:solidFill>
                  <a:prstClr val="white"/>
                </a:solidFill>
                <a:latin typeface="Arial Narrow" panose="020B0606020202030204" pitchFamily="34" charset="0"/>
              </a:rPr>
              <a:t>Identifying which Patient Will Benefit most from</a:t>
            </a:r>
          </a:p>
          <a:p>
            <a:pPr lvl="0" algn="ctr" defTabSz="342991">
              <a:defRPr/>
            </a:pPr>
            <a:r>
              <a:rPr lang="en-US" sz="3000" b="1" dirty="0">
                <a:solidFill>
                  <a:prstClr val="white"/>
                </a:solidFill>
                <a:latin typeface="Arial Narrow" panose="020B0606020202030204" pitchFamily="34" charset="0"/>
              </a:rPr>
              <a:t> PCSK9 Inhibition</a:t>
            </a:r>
            <a:endParaRPr lang="en-US" sz="3000" b="1" i="1" dirty="0">
              <a:solidFill>
                <a:prstClr val="white"/>
              </a:solidFill>
              <a:latin typeface="Arial Narrow" panose="020B0606020202030204" pitchFamily="34" charset="0"/>
            </a:endParaRPr>
          </a:p>
        </p:txBody>
      </p:sp>
      <p:sp>
        <p:nvSpPr>
          <p:cNvPr id="3" name="Callout: Right Arrow 2">
            <a:extLst>
              <a:ext uri="{FF2B5EF4-FFF2-40B4-BE49-F238E27FC236}">
                <a16:creationId xmlns:a16="http://schemas.microsoft.com/office/drawing/2014/main" id="{CDB2D52E-263C-4100-8667-9C2B971063AF}"/>
              </a:ext>
            </a:extLst>
          </p:cNvPr>
          <p:cNvSpPr/>
          <p:nvPr/>
        </p:nvSpPr>
        <p:spPr>
          <a:xfrm>
            <a:off x="723901" y="1551317"/>
            <a:ext cx="2650895" cy="4582886"/>
          </a:xfrm>
          <a:prstGeom prst="rightArrowCallout">
            <a:avLst>
              <a:gd name="adj1" fmla="val 25000"/>
              <a:gd name="adj2" fmla="val 15872"/>
              <a:gd name="adj3" fmla="val 25000"/>
              <a:gd name="adj4" fmla="val 64977"/>
            </a:avLst>
          </a:prstGeom>
          <a:solidFill>
            <a:srgbClr val="272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latin typeface="Arial Narrow" panose="020B0606020202030204" pitchFamily="34" charset="0"/>
              </a:rPr>
              <a:t>Need to look beyond whether a patient has established CVD or not</a:t>
            </a:r>
          </a:p>
        </p:txBody>
      </p:sp>
      <p:pic>
        <p:nvPicPr>
          <p:cNvPr id="10" name="Picture 9">
            <a:extLst>
              <a:ext uri="{FF2B5EF4-FFF2-40B4-BE49-F238E27FC236}">
                <a16:creationId xmlns:a16="http://schemas.microsoft.com/office/drawing/2014/main" id="{E0AA8C49-3D16-4290-A418-A320D41353B1}"/>
              </a:ext>
            </a:extLst>
          </p:cNvPr>
          <p:cNvPicPr>
            <a:picLocks noChangeAspect="1"/>
          </p:cNvPicPr>
          <p:nvPr/>
        </p:nvPicPr>
        <p:blipFill>
          <a:blip r:embed="rId4"/>
          <a:stretch>
            <a:fillRect/>
          </a:stretch>
        </p:blipFill>
        <p:spPr>
          <a:xfrm>
            <a:off x="6034574" y="1107407"/>
            <a:ext cx="2604627" cy="5515680"/>
          </a:xfrm>
          <a:prstGeom prst="rect">
            <a:avLst/>
          </a:prstGeom>
        </p:spPr>
      </p:pic>
      <p:pic>
        <p:nvPicPr>
          <p:cNvPr id="13" name="Picture 12">
            <a:extLst>
              <a:ext uri="{FF2B5EF4-FFF2-40B4-BE49-F238E27FC236}">
                <a16:creationId xmlns:a16="http://schemas.microsoft.com/office/drawing/2014/main" id="{1B37BE2D-F65E-4D6A-8137-1C63DE465361}"/>
              </a:ext>
            </a:extLst>
          </p:cNvPr>
          <p:cNvPicPr>
            <a:picLocks noChangeAspect="1"/>
          </p:cNvPicPr>
          <p:nvPr/>
        </p:nvPicPr>
        <p:blipFill>
          <a:blip r:embed="rId5"/>
          <a:stretch>
            <a:fillRect/>
          </a:stretch>
        </p:blipFill>
        <p:spPr>
          <a:xfrm>
            <a:off x="3488425" y="2640307"/>
            <a:ext cx="2527352" cy="2527352"/>
          </a:xfrm>
          <a:prstGeom prst="rect">
            <a:avLst/>
          </a:prstGeom>
        </p:spPr>
      </p:pic>
      <p:sp>
        <p:nvSpPr>
          <p:cNvPr id="2" name="TextBox 1">
            <a:extLst>
              <a:ext uri="{FF2B5EF4-FFF2-40B4-BE49-F238E27FC236}">
                <a16:creationId xmlns:a16="http://schemas.microsoft.com/office/drawing/2014/main" id="{71C9694A-B8FA-46ED-AE0D-22EADC4BE47E}"/>
              </a:ext>
            </a:extLst>
          </p:cNvPr>
          <p:cNvSpPr txBox="1"/>
          <p:nvPr/>
        </p:nvSpPr>
        <p:spPr>
          <a:xfrm>
            <a:off x="7429500" y="3990976"/>
            <a:ext cx="1090613" cy="230832"/>
          </a:xfrm>
          <a:prstGeom prst="rect">
            <a:avLst/>
          </a:prstGeom>
          <a:noFill/>
        </p:spPr>
        <p:txBody>
          <a:bodyPr wrap="square" rtlCol="0">
            <a:spAutoFit/>
          </a:bodyPr>
          <a:lstStyle/>
          <a:p>
            <a:pPr algn="ctr"/>
            <a:r>
              <a:rPr lang="en-US" sz="900" b="1" dirty="0">
                <a:solidFill>
                  <a:schemeClr val="tx1">
                    <a:lumMod val="75000"/>
                    <a:lumOff val="25000"/>
                  </a:schemeClr>
                </a:solidFill>
                <a:latin typeface="Arial Narrow" panose="020B0606020202030204" pitchFamily="34" charset="0"/>
              </a:rPr>
              <a:t>i.e. multiple events</a:t>
            </a:r>
            <a:endParaRPr lang="en-CA" sz="900" b="1" dirty="0">
              <a:solidFill>
                <a:schemeClr val="tx1">
                  <a:lumMod val="75000"/>
                  <a:lumOff val="25000"/>
                </a:schemeClr>
              </a:solidFill>
              <a:latin typeface="Arial Narrow" panose="020B0606020202030204" pitchFamily="34" charset="0"/>
            </a:endParaRPr>
          </a:p>
        </p:txBody>
      </p:sp>
    </p:spTree>
    <p:extLst>
      <p:ext uri="{BB962C8B-B14F-4D97-AF65-F5344CB8AC3E}">
        <p14:creationId xmlns:p14="http://schemas.microsoft.com/office/powerpoint/2010/main" val="20343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250"/>
                                        <p:tgtEl>
                                          <p:spTgt spid="1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1000">
              <a:srgbClr val="272C40"/>
            </a:gs>
            <a:gs pos="100000">
              <a:srgbClr val="54607F"/>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rotWithShape="1">
          <a:blip r:embed="rId2">
            <a:alphaModFix/>
            <a:extLst>
              <a:ext uri="{28A0092B-C50C-407E-A947-70E740481C1C}">
                <a14:useLocalDpi xmlns:a14="http://schemas.microsoft.com/office/drawing/2010/main" val="0"/>
              </a:ext>
            </a:extLst>
          </a:blip>
          <a:srcRect l="7109" r="5494"/>
          <a:stretch/>
        </p:blipFill>
        <p:spPr>
          <a:xfrm>
            <a:off x="2"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B8BFD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272C40"/>
                </a:solidFill>
                <a:latin typeface="Arial Narrow" panose="020B0606020202030204" pitchFamily="34" charset="0"/>
              </a:rPr>
              <a:t>Centrality of LDL Cholesterol</a:t>
            </a:r>
            <a:endParaRPr lang="en-US" sz="4400" b="1" dirty="0">
              <a:solidFill>
                <a:srgbClr val="272C40"/>
              </a:solidFill>
              <a:latin typeface="Arial Narrow" panose="020B0606020202030204" pitchFamily="34" charset="0"/>
            </a:endParaRPr>
          </a:p>
        </p:txBody>
      </p:sp>
    </p:spTree>
    <p:extLst>
      <p:ext uri="{BB962C8B-B14F-4D97-AF65-F5344CB8AC3E}">
        <p14:creationId xmlns:p14="http://schemas.microsoft.com/office/powerpoint/2010/main" val="3508925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40ABC5-D5F0-4BB9-8519-89AC901A1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 y="2719602"/>
            <a:ext cx="9144000" cy="3715644"/>
          </a:xfrm>
          <a:prstGeom prst="rect">
            <a:avLst/>
          </a:prstGeom>
        </p:spPr>
      </p:pic>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7176" y="121284"/>
            <a:ext cx="9143996" cy="1015663"/>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DISCUSSION</a:t>
            </a:r>
          </a:p>
        </p:txBody>
      </p:sp>
      <p:sp>
        <p:nvSpPr>
          <p:cNvPr id="10" name="Rectangle 9">
            <a:extLst>
              <a:ext uri="{FF2B5EF4-FFF2-40B4-BE49-F238E27FC236}">
                <a16:creationId xmlns:a16="http://schemas.microsoft.com/office/drawing/2014/main" id="{5A07C734-4989-4795-A86F-094CBD37087C}"/>
              </a:ext>
            </a:extLst>
          </p:cNvPr>
          <p:cNvSpPr/>
          <p:nvPr/>
        </p:nvSpPr>
        <p:spPr>
          <a:xfrm>
            <a:off x="-22752" y="1594554"/>
            <a:ext cx="9162797" cy="1280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Which patients do you believe would benefit most from “Lowest is Best Strategy”?</a:t>
            </a:r>
          </a:p>
        </p:txBody>
      </p:sp>
    </p:spTree>
    <p:extLst>
      <p:ext uri="{BB962C8B-B14F-4D97-AF65-F5344CB8AC3E}">
        <p14:creationId xmlns:p14="http://schemas.microsoft.com/office/powerpoint/2010/main" val="8683276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23812" y="382984"/>
            <a:ext cx="9143996" cy="584775"/>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Who will Benefit most from “Lowest is Best” Strategy</a:t>
            </a:r>
            <a:endParaRPr kumimoji="0" lang="en-US" sz="24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3" name="Picture 2">
            <a:extLst>
              <a:ext uri="{FF2B5EF4-FFF2-40B4-BE49-F238E27FC236}">
                <a16:creationId xmlns:a16="http://schemas.microsoft.com/office/drawing/2014/main" id="{65736A79-F6B8-49A4-ABB9-7A5A5B1EAF8D}"/>
              </a:ext>
            </a:extLst>
          </p:cNvPr>
          <p:cNvPicPr>
            <a:picLocks noChangeAspect="1"/>
          </p:cNvPicPr>
          <p:nvPr/>
        </p:nvPicPr>
        <p:blipFill>
          <a:blip r:embed="rId4"/>
          <a:stretch>
            <a:fillRect/>
          </a:stretch>
        </p:blipFill>
        <p:spPr>
          <a:xfrm>
            <a:off x="2443721" y="1375777"/>
            <a:ext cx="4512252" cy="4867481"/>
          </a:xfrm>
          <a:prstGeom prst="rect">
            <a:avLst/>
          </a:prstGeom>
        </p:spPr>
      </p:pic>
      <p:sp>
        <p:nvSpPr>
          <p:cNvPr id="16" name="Text Placeholder 6">
            <a:extLst>
              <a:ext uri="{FF2B5EF4-FFF2-40B4-BE49-F238E27FC236}">
                <a16:creationId xmlns:a16="http://schemas.microsoft.com/office/drawing/2014/main" id="{62259C46-E920-4E64-B7EB-4563A2E1B359}"/>
              </a:ext>
            </a:extLst>
          </p:cNvPr>
          <p:cNvSpPr txBox="1">
            <a:spLocks/>
          </p:cNvSpPr>
          <p:nvPr/>
        </p:nvSpPr>
        <p:spPr>
          <a:xfrm>
            <a:off x="182364" y="6464303"/>
            <a:ext cx="8524875" cy="365125"/>
          </a:xfrm>
          <a:prstGeom prst="rect">
            <a:avLst/>
          </a:prstGeom>
        </p:spPr>
        <p:txBody>
          <a:bodyPr vert="horz" lIns="91440" tIns="45720" rIns="91440" bIns="45720" rtlCol="0" anchor="b" anchorCtr="0">
            <a:noAutofit/>
          </a:bodyPr>
          <a:lstStyle>
            <a:lvl1pPr marL="0" indent="0" algn="l" defTabSz="457200" rtl="0" fontAlgn="base">
              <a:spcBef>
                <a:spcPts val="0"/>
              </a:spcBef>
              <a:spcAft>
                <a:spcPts val="0"/>
              </a:spcAft>
              <a:buFont typeface="Arial" charset="0"/>
              <a:buNone/>
              <a:defRPr sz="1100" kern="1200">
                <a:solidFill>
                  <a:schemeClr val="tx2">
                    <a:lumMod val="50000"/>
                  </a:schemeClr>
                </a:solidFill>
                <a:latin typeface="Arial Narrow"/>
                <a:ea typeface="+mn-ea"/>
                <a:cs typeface="Arial Narrow"/>
              </a:defRPr>
            </a:lvl1pPr>
            <a:lvl2pPr marL="457200" indent="0" algn="l" defTabSz="457200" rtl="0" fontAlgn="base">
              <a:spcBef>
                <a:spcPct val="20000"/>
              </a:spcBef>
              <a:spcAft>
                <a:spcPct val="0"/>
              </a:spcAft>
              <a:buFont typeface="Arial" charset="0"/>
              <a:buNone/>
              <a:defRPr sz="2800" kern="1200">
                <a:solidFill>
                  <a:schemeClr val="tx1"/>
                </a:solidFill>
                <a:latin typeface="Arial Narrow"/>
                <a:ea typeface="+mn-ea"/>
                <a:cs typeface="Arial Narrow"/>
              </a:defRPr>
            </a:lvl2pPr>
            <a:lvl3pPr marL="914400" indent="0" algn="l" defTabSz="457200" rtl="0" fontAlgn="base">
              <a:spcBef>
                <a:spcPct val="20000"/>
              </a:spcBef>
              <a:spcAft>
                <a:spcPct val="0"/>
              </a:spcAft>
              <a:buFont typeface="Arial" charset="0"/>
              <a:buNone/>
              <a:defRPr sz="2400" kern="1200">
                <a:solidFill>
                  <a:schemeClr val="tx1"/>
                </a:solidFill>
                <a:latin typeface="Arial Narrow"/>
                <a:ea typeface="+mn-ea"/>
                <a:cs typeface="Arial Narrow"/>
              </a:defRPr>
            </a:lvl3pPr>
            <a:lvl4pPr marL="1371600" indent="0" algn="l" defTabSz="457200" rtl="0" fontAlgn="base">
              <a:spcBef>
                <a:spcPct val="20000"/>
              </a:spcBef>
              <a:spcAft>
                <a:spcPct val="0"/>
              </a:spcAft>
              <a:buFont typeface="Arial" charset="0"/>
              <a:buNone/>
              <a:defRPr sz="2000" kern="1200">
                <a:solidFill>
                  <a:schemeClr val="tx1"/>
                </a:solidFill>
                <a:latin typeface="Arial Narrow"/>
                <a:ea typeface="+mn-ea"/>
                <a:cs typeface="Arial Narrow"/>
              </a:defRPr>
            </a:lvl4pPr>
            <a:lvl5pPr marL="1828800" indent="0" algn="l" defTabSz="457200" rtl="0" fontAlgn="base">
              <a:spcBef>
                <a:spcPct val="20000"/>
              </a:spcBef>
              <a:spcAft>
                <a:spcPct val="0"/>
              </a:spcAft>
              <a:buFont typeface="Arial" charset="0"/>
              <a:buNone/>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ts val="0"/>
              </a:spcBef>
              <a:spcAft>
                <a:spcPts val="0"/>
              </a:spcAft>
              <a:buClrTx/>
              <a:buSzTx/>
              <a:buFont typeface="Arial" charset="0"/>
              <a:buNone/>
              <a:tabLst/>
              <a:defRPr/>
            </a:pPr>
            <a:endParaRPr kumimoji="0" lang="en-CA" sz="1000" b="0" i="0" u="none" strike="noStrike" kern="1200" cap="none" spc="0" normalizeH="0" baseline="0" noProof="0" dirty="0">
              <a:ln>
                <a:noFill/>
              </a:ln>
              <a:solidFill>
                <a:srgbClr val="FFFFFF"/>
              </a:solidFill>
              <a:effectLst/>
              <a:uLnTx/>
              <a:uFillTx/>
              <a:latin typeface="Arial Narrow"/>
              <a:ea typeface="+mn-ea"/>
            </a:endParaRPr>
          </a:p>
          <a:p>
            <a:pPr marL="228600" indent="-228600">
              <a:buAutoNum type="alphaLcPeriod"/>
              <a:defRPr/>
            </a:pPr>
            <a:r>
              <a:rPr lang="en-CA" sz="1000" dirty="0">
                <a:solidFill>
                  <a:schemeClr val="bg1"/>
                </a:solidFill>
              </a:rPr>
              <a:t>Murphy SA, et al. The  FOURIER Trial. AHA Scientific Sessions 2017</a:t>
            </a:r>
          </a:p>
          <a:p>
            <a:pPr marL="228600" indent="-228600">
              <a:buAutoNum type="alphaLcPeriod"/>
              <a:defRPr/>
            </a:pPr>
            <a:r>
              <a:rPr lang="en-CA" sz="1000" dirty="0">
                <a:solidFill>
                  <a:schemeClr val="bg1"/>
                </a:solidFill>
              </a:rPr>
              <a:t>ODYSSEY; Bays H, et al. J Am Heart Assoc. 2017;6:e005639</a:t>
            </a:r>
          </a:p>
          <a:p>
            <a:pPr marL="228600" indent="-228600">
              <a:buAutoNum type="alphaLcPeriod"/>
              <a:defRPr/>
            </a:pPr>
            <a:r>
              <a:rPr lang="en-CA" sz="1000" dirty="0">
                <a:solidFill>
                  <a:schemeClr val="bg1"/>
                </a:solidFill>
              </a:rPr>
              <a:t>IMPROVE-IT; Cannon C, et al. N </a:t>
            </a:r>
            <a:r>
              <a:rPr lang="en-CA" sz="1000" dirty="0" err="1">
                <a:solidFill>
                  <a:schemeClr val="bg1"/>
                </a:solidFill>
              </a:rPr>
              <a:t>Engl</a:t>
            </a:r>
            <a:r>
              <a:rPr lang="en-CA" sz="1000" dirty="0">
                <a:solidFill>
                  <a:schemeClr val="bg1"/>
                </a:solidFill>
              </a:rPr>
              <a:t> J Med. 2015;372:2387-2397</a:t>
            </a:r>
            <a:endParaRPr lang="en-US" sz="1000" dirty="0">
              <a:solidFill>
                <a:schemeClr val="bg1"/>
              </a:solidFill>
            </a:endParaRPr>
          </a:p>
        </p:txBody>
      </p:sp>
    </p:spTree>
    <p:extLst>
      <p:ext uri="{BB962C8B-B14F-4D97-AF65-F5344CB8AC3E}">
        <p14:creationId xmlns:p14="http://schemas.microsoft.com/office/powerpoint/2010/main" val="19190886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01442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006241"/>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67788" y="146282"/>
            <a:ext cx="9143996" cy="646331"/>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lang="en-US" sz="3600" b="1" dirty="0">
                <a:solidFill>
                  <a:prstClr val="white"/>
                </a:solidFill>
                <a:latin typeface="Arial Narrow" panose="020B0606020202030204" pitchFamily="34" charset="0"/>
              </a:rPr>
              <a:t>PCSK9 Inhibitors – Cost and Access</a:t>
            </a:r>
            <a:endParaRPr kumimoji="0" lang="en-US" sz="32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 name="Rectangle 1">
            <a:extLst>
              <a:ext uri="{FF2B5EF4-FFF2-40B4-BE49-F238E27FC236}">
                <a16:creationId xmlns:a16="http://schemas.microsoft.com/office/drawing/2014/main" id="{4199ECDC-766A-448E-B666-74EFA8E28F0F}"/>
              </a:ext>
            </a:extLst>
          </p:cNvPr>
          <p:cNvSpPr/>
          <p:nvPr/>
        </p:nvSpPr>
        <p:spPr>
          <a:xfrm>
            <a:off x="-18799" y="6389841"/>
            <a:ext cx="8900560" cy="369332"/>
          </a:xfrm>
          <a:prstGeom prst="rect">
            <a:avLst/>
          </a:prstGeom>
        </p:spPr>
        <p:txBody>
          <a:bodyPr wrap="square">
            <a:spAutoFit/>
          </a:bodyPr>
          <a:lstStyle/>
          <a:p>
            <a:pPr lvl="0">
              <a:defRPr/>
            </a:pPr>
            <a:r>
              <a:rPr lang="en-CA" sz="900" dirty="0">
                <a:solidFill>
                  <a:schemeClr val="bg1"/>
                </a:solidFill>
                <a:latin typeface="Arial Narrow" panose="020B0606020202030204" pitchFamily="34" charset="0"/>
                <a:hlinkClick r:id="rId4">
                  <a:extLst>
                    <a:ext uri="{A12FA001-AC4F-418D-AE19-62706E023703}">
                      <ahyp:hlinkClr xmlns:ahyp="http://schemas.microsoft.com/office/drawing/2018/hyperlinkcolor" val="tx"/>
                    </a:ext>
                  </a:extLst>
                </a:hlinkClick>
              </a:rPr>
              <a:t>www.formulary.health.gov.on.ca/formulary</a:t>
            </a:r>
            <a:endParaRPr lang="en-CA" sz="900" dirty="0">
              <a:solidFill>
                <a:schemeClr val="bg1"/>
              </a:solidFill>
              <a:latin typeface="Arial Narrow" panose="020B0606020202030204" pitchFamily="34" charset="0"/>
            </a:endParaRPr>
          </a:p>
          <a:p>
            <a:pPr lvl="0">
              <a:defRPr/>
            </a:pPr>
            <a:r>
              <a:rPr lang="en-CA" sz="900" dirty="0">
                <a:solidFill>
                  <a:schemeClr val="bg1"/>
                </a:solidFill>
                <a:latin typeface="Arial Narrow" panose="020B0606020202030204" pitchFamily="34" charset="0"/>
                <a:hlinkClick r:id="rId5">
                  <a:extLst>
                    <a:ext uri="{A12FA001-AC4F-418D-AE19-62706E023703}">
                      <ahyp:hlinkClr xmlns:ahyp="http://schemas.microsoft.com/office/drawing/2018/hyperlinkcolor" val="tx"/>
                    </a:ext>
                  </a:extLst>
                </a:hlinkClick>
              </a:rPr>
              <a:t>www.health.gov.on.ca/</a:t>
            </a:r>
            <a:r>
              <a:rPr lang="en-CA" sz="900" dirty="0" err="1">
                <a:solidFill>
                  <a:schemeClr val="bg1"/>
                </a:solidFill>
                <a:latin typeface="Arial Narrow" panose="020B0606020202030204" pitchFamily="34" charset="0"/>
                <a:hlinkClick r:id="rId5">
                  <a:extLst>
                    <a:ext uri="{A12FA001-AC4F-418D-AE19-62706E023703}">
                      <ahyp:hlinkClr xmlns:ahyp="http://schemas.microsoft.com/office/drawing/2018/hyperlinkcolor" val="tx"/>
                    </a:ext>
                  </a:extLst>
                </a:hlinkClick>
              </a:rPr>
              <a:t>en</a:t>
            </a:r>
            <a:r>
              <a:rPr lang="en-CA" sz="900" dirty="0">
                <a:solidFill>
                  <a:schemeClr val="bg1"/>
                </a:solidFill>
                <a:latin typeface="Arial Narrow" panose="020B0606020202030204" pitchFamily="34" charset="0"/>
                <a:hlinkClick r:id="rId5">
                  <a:extLst>
                    <a:ext uri="{A12FA001-AC4F-418D-AE19-62706E023703}">
                      <ahyp:hlinkClr xmlns:ahyp="http://schemas.microsoft.com/office/drawing/2018/hyperlinkcolor" val="tx"/>
                    </a:ext>
                  </a:extLst>
                </a:hlinkClick>
              </a:rPr>
              <a:t>/pro/programs/drugs/drug...stat.../repatha.pdf</a:t>
            </a:r>
            <a:r>
              <a:rPr lang="en-CA" sz="900" dirty="0">
                <a:solidFill>
                  <a:schemeClr val="bg1"/>
                </a:solidFill>
                <a:latin typeface="Arial Narrow" panose="020B0606020202030204" pitchFamily="34" charset="0"/>
              </a:rPr>
              <a:t> </a:t>
            </a:r>
            <a:endParaRPr kumimoji="0" lang="en-CA" sz="900" b="0" i="0" u="none" strike="noStrike" kern="1200" cap="none" spc="0" normalizeH="0" baseline="0" noProof="0" dirty="0">
              <a:ln>
                <a:noFill/>
              </a:ln>
              <a:solidFill>
                <a:schemeClr val="bg1"/>
              </a:solidFill>
              <a:effectLst/>
              <a:uLnTx/>
              <a:uFillTx/>
              <a:latin typeface="Arial Narrow" panose="020B0606020202030204" pitchFamily="34" charset="0"/>
            </a:endParaRPr>
          </a:p>
        </p:txBody>
      </p:sp>
      <p:sp>
        <p:nvSpPr>
          <p:cNvPr id="15" name="Rectangle 2">
            <a:extLst>
              <a:ext uri="{FF2B5EF4-FFF2-40B4-BE49-F238E27FC236}">
                <a16:creationId xmlns:a16="http://schemas.microsoft.com/office/drawing/2014/main" id="{7434CC68-F986-4E46-BD4D-7D4E9055A334}"/>
              </a:ext>
            </a:extLst>
          </p:cNvPr>
          <p:cNvSpPr>
            <a:spLocks noChangeArrowheads="1"/>
          </p:cNvSpPr>
          <p:nvPr/>
        </p:nvSpPr>
        <p:spPr bwMode="auto">
          <a:xfrm>
            <a:off x="542925" y="1773237"/>
            <a:ext cx="860107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pic>
        <p:nvPicPr>
          <p:cNvPr id="21" name="Picture 20">
            <a:extLst>
              <a:ext uri="{FF2B5EF4-FFF2-40B4-BE49-F238E27FC236}">
                <a16:creationId xmlns:a16="http://schemas.microsoft.com/office/drawing/2014/main" id="{F1331E1A-9AF8-417A-B2FD-1A6222231A31}"/>
              </a:ext>
            </a:extLst>
          </p:cNvPr>
          <p:cNvPicPr>
            <a:picLocks noChangeAspect="1"/>
          </p:cNvPicPr>
          <p:nvPr/>
        </p:nvPicPr>
        <p:blipFill>
          <a:blip r:embed="rId6"/>
          <a:stretch>
            <a:fillRect/>
          </a:stretch>
        </p:blipFill>
        <p:spPr>
          <a:xfrm>
            <a:off x="324254" y="1773237"/>
            <a:ext cx="8136302" cy="1699274"/>
          </a:xfrm>
          <a:prstGeom prst="rect">
            <a:avLst/>
          </a:prstGeom>
        </p:spPr>
      </p:pic>
      <p:sp>
        <p:nvSpPr>
          <p:cNvPr id="23" name="Rectangle 22">
            <a:extLst>
              <a:ext uri="{FF2B5EF4-FFF2-40B4-BE49-F238E27FC236}">
                <a16:creationId xmlns:a16="http://schemas.microsoft.com/office/drawing/2014/main" id="{1FC0A91B-48BF-4AC7-8B6C-A82B23FB7E60}"/>
              </a:ext>
            </a:extLst>
          </p:cNvPr>
          <p:cNvSpPr/>
          <p:nvPr/>
        </p:nvSpPr>
        <p:spPr>
          <a:xfrm>
            <a:off x="3923485" y="6504151"/>
            <a:ext cx="4072753" cy="230832"/>
          </a:xfrm>
          <a:prstGeom prst="rect">
            <a:avLst/>
          </a:prstGeom>
        </p:spPr>
        <p:txBody>
          <a:bodyPr wrap="square">
            <a:spAutoFit/>
          </a:bodyPr>
          <a:lstStyle/>
          <a:p>
            <a:pPr algn="r"/>
            <a:r>
              <a:rPr lang="en-US" sz="900" b="1" dirty="0">
                <a:solidFill>
                  <a:schemeClr val="bg1"/>
                </a:solidFill>
                <a:latin typeface="Arial Narrow" panose="020B0606020202030204" pitchFamily="34" charset="0"/>
              </a:rPr>
              <a:t>* Ontario Provincial Reimbursement Criteria </a:t>
            </a:r>
            <a:r>
              <a:rPr lang="en-US" sz="900" b="1" dirty="0" err="1">
                <a:solidFill>
                  <a:schemeClr val="bg1"/>
                </a:solidFill>
                <a:latin typeface="Arial Narrow" panose="020B0606020202030204" pitchFamily="34" charset="0"/>
              </a:rPr>
              <a:t>forHeFH</a:t>
            </a:r>
            <a:r>
              <a:rPr lang="en-US" sz="900" b="1" dirty="0">
                <a:solidFill>
                  <a:schemeClr val="bg1"/>
                </a:solidFill>
                <a:latin typeface="Arial Narrow" panose="020B0606020202030204" pitchFamily="34" charset="0"/>
              </a:rPr>
              <a:t> used as the example</a:t>
            </a:r>
            <a:endParaRPr lang="en-CA" sz="900" b="1" dirty="0">
              <a:solidFill>
                <a:schemeClr val="bg1"/>
              </a:solidFill>
              <a:latin typeface="Arial Narrow" panose="020B0606020202030204" pitchFamily="34" charset="0"/>
            </a:endParaRPr>
          </a:p>
        </p:txBody>
      </p:sp>
      <p:sp>
        <p:nvSpPr>
          <p:cNvPr id="16" name="Rectangle 15">
            <a:extLst>
              <a:ext uri="{FF2B5EF4-FFF2-40B4-BE49-F238E27FC236}">
                <a16:creationId xmlns:a16="http://schemas.microsoft.com/office/drawing/2014/main" id="{9A5402EB-A81D-4311-B5FD-856C287976B3}"/>
              </a:ext>
            </a:extLst>
          </p:cNvPr>
          <p:cNvSpPr/>
          <p:nvPr/>
        </p:nvSpPr>
        <p:spPr>
          <a:xfrm>
            <a:off x="215692" y="1158579"/>
            <a:ext cx="8353426" cy="461665"/>
          </a:xfrm>
          <a:prstGeom prst="rect">
            <a:avLst/>
          </a:prstGeom>
        </p:spPr>
        <p:txBody>
          <a:bodyPr wrap="square">
            <a:spAutoFit/>
          </a:bodyPr>
          <a:lstStyle/>
          <a:p>
            <a:pPr marL="285750" indent="-285750">
              <a:buClr>
                <a:srgbClr val="FFC000"/>
              </a:buClr>
              <a:buFont typeface="Wingdings" panose="05000000000000000000" pitchFamily="2" charset="2"/>
              <a:buChar char="§"/>
            </a:pPr>
            <a:r>
              <a:rPr lang="en-US" sz="2400" b="1" dirty="0">
                <a:solidFill>
                  <a:srgbClr val="414B67"/>
                </a:solidFill>
                <a:latin typeface="Arial Narrow" panose="020B0606020202030204" pitchFamily="34" charset="0"/>
              </a:rPr>
              <a:t>Cost: </a:t>
            </a:r>
            <a:r>
              <a:rPr lang="en-US" sz="2400" b="1" dirty="0">
                <a:latin typeface="Arial Narrow" panose="020B0606020202030204" pitchFamily="34" charset="0"/>
              </a:rPr>
              <a:t>Alirocumab and Repatha have very similar annualized costs</a:t>
            </a:r>
            <a:endParaRPr lang="en-CA" sz="2400" b="1" dirty="0">
              <a:latin typeface="Arial Narrow" panose="020B0606020202030204" pitchFamily="34" charset="0"/>
            </a:endParaRPr>
          </a:p>
        </p:txBody>
      </p:sp>
      <p:sp>
        <p:nvSpPr>
          <p:cNvPr id="3" name="Rectangle 2">
            <a:extLst>
              <a:ext uri="{FF2B5EF4-FFF2-40B4-BE49-F238E27FC236}">
                <a16:creationId xmlns:a16="http://schemas.microsoft.com/office/drawing/2014/main" id="{D5F1B836-9F94-4701-A8BA-514A70DB6E3B}"/>
              </a:ext>
            </a:extLst>
          </p:cNvPr>
          <p:cNvSpPr/>
          <p:nvPr/>
        </p:nvSpPr>
        <p:spPr>
          <a:xfrm>
            <a:off x="133350" y="1158579"/>
            <a:ext cx="8686396" cy="2589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AAF0CB88-94DB-4014-9DF8-31E21F44F2A8}"/>
              </a:ext>
            </a:extLst>
          </p:cNvPr>
          <p:cNvSpPr/>
          <p:nvPr/>
        </p:nvSpPr>
        <p:spPr>
          <a:xfrm>
            <a:off x="657398" y="1228048"/>
            <a:ext cx="7848000" cy="1415772"/>
          </a:xfrm>
          <a:prstGeom prst="rect">
            <a:avLst/>
          </a:prstGeom>
        </p:spPr>
        <p:txBody>
          <a:bodyPr wrap="square">
            <a:spAutoFit/>
          </a:bodyPr>
          <a:lstStyle/>
          <a:p>
            <a:pPr marL="285750" indent="-285750">
              <a:buClr>
                <a:srgbClr val="FFC000"/>
              </a:buClr>
              <a:buFont typeface="Wingdings" panose="05000000000000000000" pitchFamily="2" charset="2"/>
              <a:buChar char="§"/>
            </a:pPr>
            <a:r>
              <a:rPr lang="en-US" b="1" dirty="0">
                <a:solidFill>
                  <a:srgbClr val="414B67"/>
                </a:solidFill>
                <a:latin typeface="Arial Narrow" panose="020B0606020202030204" pitchFamily="34" charset="0"/>
              </a:rPr>
              <a:t>Provincial Coverage: </a:t>
            </a:r>
            <a:r>
              <a:rPr lang="en-US" b="1" dirty="0">
                <a:latin typeface="Arial Narrow" panose="020B0606020202030204" pitchFamily="34" charset="0"/>
              </a:rPr>
              <a:t>PCSK9i are, for the most part, covered on provincial formularies for patients with a definite or probable diagnosis of </a:t>
            </a:r>
            <a:r>
              <a:rPr lang="en-US" b="1" dirty="0" err="1">
                <a:latin typeface="Arial Narrow" panose="020B0606020202030204" pitchFamily="34" charset="0"/>
              </a:rPr>
              <a:t>HeFH</a:t>
            </a:r>
            <a:r>
              <a:rPr lang="en-US" b="1" dirty="0">
                <a:latin typeface="Arial Narrow" panose="020B0606020202030204" pitchFamily="34" charset="0"/>
              </a:rPr>
              <a:t> using the Simon Broome or Dutch Lipid Network criteria or genetic testing* </a:t>
            </a:r>
          </a:p>
          <a:p>
            <a:pPr marL="742950" lvl="1" indent="-285750">
              <a:buClr>
                <a:srgbClr val="FFC000"/>
              </a:buClr>
              <a:buFont typeface="Arial Narrow" panose="020B0606020202030204" pitchFamily="34" charset="0"/>
              <a:buChar char="─"/>
            </a:pPr>
            <a:r>
              <a:rPr lang="en-US" sz="1600" b="1" dirty="0">
                <a:latin typeface="Arial Narrow" panose="020B0606020202030204" pitchFamily="34" charset="0"/>
              </a:rPr>
              <a:t>Alirocumab covered by 5 out of 10 provinces (excluding BC, MB, QC, NS, NL, PEI)</a:t>
            </a:r>
          </a:p>
          <a:p>
            <a:pPr marL="742950" lvl="1" indent="-285750">
              <a:buClr>
                <a:srgbClr val="FFC000"/>
              </a:buClr>
              <a:buFont typeface="Arial Narrow" panose="020B0606020202030204" pitchFamily="34" charset="0"/>
              <a:buChar char="─"/>
            </a:pPr>
            <a:r>
              <a:rPr lang="en-US" sz="1600" b="1" dirty="0" err="1">
                <a:latin typeface="Arial Narrow" panose="020B0606020202030204" pitchFamily="34" charset="0"/>
              </a:rPr>
              <a:t>Evolocumab</a:t>
            </a:r>
            <a:r>
              <a:rPr lang="en-US" sz="1600" b="1" dirty="0">
                <a:latin typeface="Arial Narrow" panose="020B0606020202030204" pitchFamily="34" charset="0"/>
              </a:rPr>
              <a:t> covered by 8 out of 10 provinces (excluding NL &amp; PEI)</a:t>
            </a:r>
            <a:endParaRPr lang="en-CA" sz="1600" b="1" dirty="0">
              <a:latin typeface="Arial Narrow" panose="020B0606020202030204" pitchFamily="34" charset="0"/>
            </a:endParaRPr>
          </a:p>
        </p:txBody>
      </p:sp>
      <p:pic>
        <p:nvPicPr>
          <p:cNvPr id="20" name="Picture 19">
            <a:extLst>
              <a:ext uri="{FF2B5EF4-FFF2-40B4-BE49-F238E27FC236}">
                <a16:creationId xmlns:a16="http://schemas.microsoft.com/office/drawing/2014/main" id="{DE5D8F22-B93D-422C-8A65-CB9AD52F5090}"/>
              </a:ext>
            </a:extLst>
          </p:cNvPr>
          <p:cNvPicPr>
            <a:picLocks noChangeAspect="1"/>
          </p:cNvPicPr>
          <p:nvPr/>
        </p:nvPicPr>
        <p:blipFill>
          <a:blip r:embed="rId7"/>
          <a:stretch>
            <a:fillRect/>
          </a:stretch>
        </p:blipFill>
        <p:spPr>
          <a:xfrm>
            <a:off x="960720" y="2751702"/>
            <a:ext cx="7241356" cy="3501761"/>
          </a:xfrm>
          <a:prstGeom prst="rect">
            <a:avLst/>
          </a:prstGeom>
        </p:spPr>
      </p:pic>
      <p:sp>
        <p:nvSpPr>
          <p:cNvPr id="10" name="TextBox 9">
            <a:extLst>
              <a:ext uri="{FF2B5EF4-FFF2-40B4-BE49-F238E27FC236}">
                <a16:creationId xmlns:a16="http://schemas.microsoft.com/office/drawing/2014/main" id="{70684427-A270-4D74-93D7-84D103F7E8C1}"/>
              </a:ext>
            </a:extLst>
          </p:cNvPr>
          <p:cNvSpPr txBox="1"/>
          <p:nvPr/>
        </p:nvSpPr>
        <p:spPr>
          <a:xfrm>
            <a:off x="400360" y="1140971"/>
            <a:ext cx="8306879" cy="5090752"/>
          </a:xfrm>
          <a:prstGeom prst="rect">
            <a:avLst/>
          </a:prstGeom>
          <a:solidFill>
            <a:schemeClr val="bg1"/>
          </a:solidFill>
        </p:spPr>
        <p:txBody>
          <a:bodyPr wrap="square" rtlCol="0">
            <a:spAutoFit/>
          </a:bodyPr>
          <a:lstStyle/>
          <a:p>
            <a:endParaRPr lang="en-CA" dirty="0"/>
          </a:p>
        </p:txBody>
      </p:sp>
      <p:sp>
        <p:nvSpPr>
          <p:cNvPr id="11" name="TextBox 10">
            <a:extLst>
              <a:ext uri="{FF2B5EF4-FFF2-40B4-BE49-F238E27FC236}">
                <a16:creationId xmlns:a16="http://schemas.microsoft.com/office/drawing/2014/main" id="{54418CF1-9E28-451F-A70A-C84D0D054D9D}"/>
              </a:ext>
            </a:extLst>
          </p:cNvPr>
          <p:cNvSpPr txBox="1"/>
          <p:nvPr/>
        </p:nvSpPr>
        <p:spPr>
          <a:xfrm>
            <a:off x="485396" y="1647383"/>
            <a:ext cx="8192003" cy="3677930"/>
          </a:xfrm>
          <a:prstGeom prst="rect">
            <a:avLst/>
          </a:prstGeom>
          <a:noFill/>
        </p:spPr>
        <p:txBody>
          <a:bodyPr wrap="square" rtlCol="0">
            <a:spAutoFit/>
          </a:bodyPr>
          <a:lstStyle/>
          <a:p>
            <a:pPr marL="285750" indent="-285750">
              <a:spcAft>
                <a:spcPts val="600"/>
              </a:spcAft>
              <a:buClr>
                <a:srgbClr val="FFC000"/>
              </a:buClr>
              <a:buFont typeface="Wingdings" panose="05000000000000000000" pitchFamily="2" charset="2"/>
              <a:buChar char="§"/>
            </a:pPr>
            <a:r>
              <a:rPr lang="en-CA" sz="2400" b="1" dirty="0">
                <a:solidFill>
                  <a:srgbClr val="414B67"/>
                </a:solidFill>
                <a:latin typeface="Arial Narrow" panose="020B0606020202030204" pitchFamily="34" charset="0"/>
              </a:rPr>
              <a:t>Private Coverage:</a:t>
            </a:r>
          </a:p>
          <a:p>
            <a:pPr marL="742950" lvl="1" indent="-285750">
              <a:spcAft>
                <a:spcPts val="600"/>
              </a:spcAft>
              <a:buClr>
                <a:srgbClr val="FFC000"/>
              </a:buClr>
              <a:buFont typeface="Arial Narrow" panose="020B0606020202030204" pitchFamily="34" charset="0"/>
              <a:buChar char="─"/>
            </a:pPr>
            <a:r>
              <a:rPr lang="en-CA" sz="2000" dirty="0">
                <a:latin typeface="Arial Narrow" panose="020B0606020202030204" pitchFamily="34" charset="0"/>
              </a:rPr>
              <a:t>Alirocumab and </a:t>
            </a:r>
            <a:r>
              <a:rPr lang="en-CA" sz="2000" dirty="0" err="1">
                <a:latin typeface="Arial Narrow" panose="020B0606020202030204" pitchFamily="34" charset="0"/>
              </a:rPr>
              <a:t>Evalocumab</a:t>
            </a:r>
            <a:r>
              <a:rPr lang="en-CA" sz="2000" dirty="0">
                <a:latin typeface="Arial Narrow" panose="020B0606020202030204" pitchFamily="34" charset="0"/>
              </a:rPr>
              <a:t> are covered for &gt; 90% of patients with ASCVD and FH</a:t>
            </a:r>
          </a:p>
          <a:p>
            <a:r>
              <a:rPr lang="en-CA" sz="2000" dirty="0">
                <a:latin typeface="Arial Narrow" panose="020B0606020202030204" pitchFamily="34" charset="0"/>
              </a:rPr>
              <a:t> </a:t>
            </a:r>
          </a:p>
          <a:p>
            <a:pPr marL="285750" indent="-285750">
              <a:spcAft>
                <a:spcPts val="600"/>
              </a:spcAft>
              <a:buClr>
                <a:srgbClr val="FFC000"/>
              </a:buClr>
              <a:buFont typeface="Wingdings" panose="05000000000000000000" pitchFamily="2" charset="2"/>
              <a:buChar char="§"/>
            </a:pPr>
            <a:r>
              <a:rPr lang="en-CA" sz="2400" b="1" dirty="0">
                <a:solidFill>
                  <a:srgbClr val="414B67"/>
                </a:solidFill>
                <a:latin typeface="Arial Narrow" panose="020B0606020202030204" pitchFamily="34" charset="0"/>
              </a:rPr>
              <a:t>Access Options: </a:t>
            </a:r>
          </a:p>
          <a:p>
            <a:pPr marL="742950" lvl="1" indent="-285750">
              <a:spcAft>
                <a:spcPts val="600"/>
              </a:spcAft>
              <a:buClr>
                <a:srgbClr val="FFC000"/>
              </a:buClr>
              <a:buFont typeface="Arial Narrow" panose="020B0606020202030204" pitchFamily="34" charset="0"/>
              <a:buChar char="─"/>
            </a:pPr>
            <a:r>
              <a:rPr lang="en-CA" sz="2000" dirty="0">
                <a:latin typeface="Arial Narrow" panose="020B0606020202030204" pitchFamily="34" charset="0"/>
              </a:rPr>
              <a:t>Alirocumab and </a:t>
            </a:r>
            <a:r>
              <a:rPr lang="en-CA" sz="2000" dirty="0" err="1">
                <a:latin typeface="Arial Narrow" panose="020B0606020202030204" pitchFamily="34" charset="0"/>
              </a:rPr>
              <a:t>Evalocumab</a:t>
            </a:r>
            <a:r>
              <a:rPr lang="en-CA" sz="2000" dirty="0">
                <a:latin typeface="Arial Narrow" panose="020B0606020202030204" pitchFamily="34" charset="0"/>
              </a:rPr>
              <a:t> are supported by Patient support programs, My </a:t>
            </a:r>
            <a:r>
              <a:rPr lang="en-CA" sz="2000" dirty="0" err="1">
                <a:latin typeface="Arial Narrow" panose="020B0606020202030204" pitchFamily="34" charset="0"/>
              </a:rPr>
              <a:t>Praluent</a:t>
            </a:r>
            <a:r>
              <a:rPr lang="en-CA" sz="2000" dirty="0">
                <a:latin typeface="Arial Narrow" panose="020B0606020202030204" pitchFamily="34" charset="0"/>
              </a:rPr>
              <a:t> and </a:t>
            </a:r>
            <a:r>
              <a:rPr lang="en-CA" sz="2000" dirty="0" err="1">
                <a:latin typeface="Arial Narrow" panose="020B0606020202030204" pitchFamily="34" charset="0"/>
              </a:rPr>
              <a:t>RepathaREADY</a:t>
            </a:r>
            <a:endParaRPr lang="en-CA" sz="2000" dirty="0">
              <a:latin typeface="Arial Narrow" panose="020B0606020202030204" pitchFamily="34" charset="0"/>
            </a:endParaRPr>
          </a:p>
          <a:p>
            <a:pPr marL="742950" lvl="1" indent="-285750">
              <a:spcAft>
                <a:spcPts val="600"/>
              </a:spcAft>
              <a:buClr>
                <a:srgbClr val="FFC000"/>
              </a:buClr>
              <a:buFont typeface="Arial Narrow" panose="020B0606020202030204" pitchFamily="34" charset="0"/>
              <a:buChar char="─"/>
            </a:pPr>
            <a:r>
              <a:rPr lang="en-CA" sz="2000" dirty="0">
                <a:latin typeface="Arial Narrow" panose="020B0606020202030204" pitchFamily="34" charset="0"/>
              </a:rPr>
              <a:t>These patient support programs will help secure reimbursement, offer patient counselling, treatment information and manage renewals / adherence. </a:t>
            </a:r>
          </a:p>
          <a:p>
            <a:pPr marL="742950" lvl="1" indent="-285750">
              <a:spcAft>
                <a:spcPts val="600"/>
              </a:spcAft>
              <a:buClr>
                <a:srgbClr val="FFC000"/>
              </a:buClr>
              <a:buFont typeface="Arial Narrow" panose="020B0606020202030204" pitchFamily="34" charset="0"/>
              <a:buChar char="─"/>
            </a:pPr>
            <a:r>
              <a:rPr lang="en-CA" sz="2000" dirty="0">
                <a:latin typeface="Arial Narrow" panose="020B0606020202030204" pitchFamily="34" charset="0"/>
              </a:rPr>
              <a:t>Co-Pay options are also provided by these patient support programs</a:t>
            </a:r>
          </a:p>
        </p:txBody>
      </p:sp>
    </p:spTree>
    <p:extLst>
      <p:ext uri="{BB962C8B-B14F-4D97-AF65-F5344CB8AC3E}">
        <p14:creationId xmlns:p14="http://schemas.microsoft.com/office/powerpoint/2010/main" val="257505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animBg="1"/>
      <p:bldP spid="3" grpId="1" animBg="1"/>
      <p:bldP spid="18" grpId="0"/>
      <p:bldP spid="18" grpId="1"/>
      <p:bldP spid="10" grpId="0" animBg="1"/>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a:extLst>
              <a:ext uri="{FF2B5EF4-FFF2-40B4-BE49-F238E27FC236}">
                <a16:creationId xmlns:a16="http://schemas.microsoft.com/office/drawing/2014/main" id="{4DF02EE2-0D00-4DC5-9579-AFECC77B0A38}"/>
              </a:ext>
            </a:extLst>
          </p:cNvPr>
          <p:cNvSpPr/>
          <p:nvPr/>
        </p:nvSpPr>
        <p:spPr>
          <a:xfrm>
            <a:off x="-343506" y="6469076"/>
            <a:ext cx="7809518" cy="533400"/>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endParaRPr>
          </a:p>
        </p:txBody>
      </p:sp>
      <p:sp>
        <p:nvSpPr>
          <p:cNvPr id="40" name="Freeform 6">
            <a:extLst>
              <a:ext uri="{FF2B5EF4-FFF2-40B4-BE49-F238E27FC236}">
                <a16:creationId xmlns:a16="http://schemas.microsoft.com/office/drawing/2014/main" id="{CDB7A593-B4A3-42A3-91D8-A1991C975252}"/>
              </a:ext>
            </a:extLst>
          </p:cNvPr>
          <p:cNvSpPr>
            <a:spLocks/>
          </p:cNvSpPr>
          <p:nvPr/>
        </p:nvSpPr>
        <p:spPr bwMode="auto">
          <a:xfrm>
            <a:off x="321216" y="1507240"/>
            <a:ext cx="3387182" cy="888389"/>
          </a:xfrm>
          <a:custGeom>
            <a:avLst/>
            <a:gdLst/>
            <a:ahLst/>
            <a:cxnLst>
              <a:cxn ang="0">
                <a:pos x="1808" y="0"/>
              </a:cxn>
              <a:cxn ang="0">
                <a:pos x="1818" y="1"/>
              </a:cxn>
              <a:cxn ang="0">
                <a:pos x="1829" y="8"/>
              </a:cxn>
              <a:cxn ang="0">
                <a:pos x="2144" y="255"/>
              </a:cxn>
              <a:cxn ang="0">
                <a:pos x="2154" y="265"/>
              </a:cxn>
              <a:cxn ang="0">
                <a:pos x="2158" y="277"/>
              </a:cxn>
              <a:cxn ang="0">
                <a:pos x="2158" y="289"/>
              </a:cxn>
              <a:cxn ang="0">
                <a:pos x="2154" y="301"/>
              </a:cxn>
              <a:cxn ang="0">
                <a:pos x="2144" y="311"/>
              </a:cxn>
              <a:cxn ang="0">
                <a:pos x="1829" y="558"/>
              </a:cxn>
              <a:cxn ang="0">
                <a:pos x="1818" y="564"/>
              </a:cxn>
              <a:cxn ang="0">
                <a:pos x="1808" y="566"/>
              </a:cxn>
              <a:cxn ang="0">
                <a:pos x="1801" y="562"/>
              </a:cxn>
              <a:cxn ang="0">
                <a:pos x="1796" y="553"/>
              </a:cxn>
              <a:cxn ang="0">
                <a:pos x="1794" y="540"/>
              </a:cxn>
              <a:cxn ang="0">
                <a:pos x="1794" y="520"/>
              </a:cxn>
              <a:cxn ang="0">
                <a:pos x="1792" y="506"/>
              </a:cxn>
              <a:cxn ang="0">
                <a:pos x="1785" y="494"/>
              </a:cxn>
              <a:cxn ang="0">
                <a:pos x="1775" y="484"/>
              </a:cxn>
              <a:cxn ang="0">
                <a:pos x="1763" y="477"/>
              </a:cxn>
              <a:cxn ang="0">
                <a:pos x="1749" y="475"/>
              </a:cxn>
              <a:cxn ang="0">
                <a:pos x="45" y="475"/>
              </a:cxn>
              <a:cxn ang="0">
                <a:pos x="31" y="473"/>
              </a:cxn>
              <a:cxn ang="0">
                <a:pos x="19" y="466"/>
              </a:cxn>
              <a:cxn ang="0">
                <a:pos x="9" y="456"/>
              </a:cxn>
              <a:cxn ang="0">
                <a:pos x="2" y="444"/>
              </a:cxn>
              <a:cxn ang="0">
                <a:pos x="0" y="430"/>
              </a:cxn>
              <a:cxn ang="0">
                <a:pos x="0" y="136"/>
              </a:cxn>
              <a:cxn ang="0">
                <a:pos x="2" y="121"/>
              </a:cxn>
              <a:cxn ang="0">
                <a:pos x="9" y="109"/>
              </a:cxn>
              <a:cxn ang="0">
                <a:pos x="19" y="99"/>
              </a:cxn>
              <a:cxn ang="0">
                <a:pos x="31" y="93"/>
              </a:cxn>
              <a:cxn ang="0">
                <a:pos x="45" y="91"/>
              </a:cxn>
              <a:cxn ang="0">
                <a:pos x="1749" y="91"/>
              </a:cxn>
              <a:cxn ang="0">
                <a:pos x="1763" y="88"/>
              </a:cxn>
              <a:cxn ang="0">
                <a:pos x="1775" y="82"/>
              </a:cxn>
              <a:cxn ang="0">
                <a:pos x="1785" y="72"/>
              </a:cxn>
              <a:cxn ang="0">
                <a:pos x="1792" y="60"/>
              </a:cxn>
              <a:cxn ang="0">
                <a:pos x="1794" y="45"/>
              </a:cxn>
              <a:cxn ang="0">
                <a:pos x="1794" y="26"/>
              </a:cxn>
              <a:cxn ang="0">
                <a:pos x="1796" y="14"/>
              </a:cxn>
              <a:cxn ang="0">
                <a:pos x="1801" y="5"/>
              </a:cxn>
              <a:cxn ang="0">
                <a:pos x="1808" y="0"/>
              </a:cxn>
            </a:cxnLst>
            <a:rect l="0" t="0" r="r" b="b"/>
            <a:pathLst>
              <a:path w="2158" h="566">
                <a:moveTo>
                  <a:pt x="1808" y="0"/>
                </a:moveTo>
                <a:lnTo>
                  <a:pt x="1818" y="1"/>
                </a:lnTo>
                <a:lnTo>
                  <a:pt x="1829" y="8"/>
                </a:lnTo>
                <a:lnTo>
                  <a:pt x="2144" y="255"/>
                </a:lnTo>
                <a:lnTo>
                  <a:pt x="2154" y="265"/>
                </a:lnTo>
                <a:lnTo>
                  <a:pt x="2158" y="277"/>
                </a:lnTo>
                <a:lnTo>
                  <a:pt x="2158" y="289"/>
                </a:lnTo>
                <a:lnTo>
                  <a:pt x="2154" y="301"/>
                </a:lnTo>
                <a:lnTo>
                  <a:pt x="2144" y="311"/>
                </a:lnTo>
                <a:lnTo>
                  <a:pt x="1829" y="558"/>
                </a:lnTo>
                <a:lnTo>
                  <a:pt x="1818" y="564"/>
                </a:lnTo>
                <a:lnTo>
                  <a:pt x="1808" y="566"/>
                </a:lnTo>
                <a:lnTo>
                  <a:pt x="1801" y="562"/>
                </a:lnTo>
                <a:lnTo>
                  <a:pt x="1796" y="553"/>
                </a:lnTo>
                <a:lnTo>
                  <a:pt x="1794" y="540"/>
                </a:lnTo>
                <a:lnTo>
                  <a:pt x="1794" y="520"/>
                </a:lnTo>
                <a:lnTo>
                  <a:pt x="1792" y="506"/>
                </a:lnTo>
                <a:lnTo>
                  <a:pt x="1785" y="494"/>
                </a:lnTo>
                <a:lnTo>
                  <a:pt x="1775" y="484"/>
                </a:lnTo>
                <a:lnTo>
                  <a:pt x="1763" y="477"/>
                </a:lnTo>
                <a:lnTo>
                  <a:pt x="1749" y="475"/>
                </a:lnTo>
                <a:lnTo>
                  <a:pt x="45" y="475"/>
                </a:lnTo>
                <a:lnTo>
                  <a:pt x="31" y="473"/>
                </a:lnTo>
                <a:lnTo>
                  <a:pt x="19" y="466"/>
                </a:lnTo>
                <a:lnTo>
                  <a:pt x="9" y="456"/>
                </a:lnTo>
                <a:lnTo>
                  <a:pt x="2" y="444"/>
                </a:lnTo>
                <a:lnTo>
                  <a:pt x="0" y="430"/>
                </a:lnTo>
                <a:lnTo>
                  <a:pt x="0" y="136"/>
                </a:lnTo>
                <a:lnTo>
                  <a:pt x="2" y="121"/>
                </a:lnTo>
                <a:lnTo>
                  <a:pt x="9" y="109"/>
                </a:lnTo>
                <a:lnTo>
                  <a:pt x="19" y="99"/>
                </a:lnTo>
                <a:lnTo>
                  <a:pt x="31" y="93"/>
                </a:lnTo>
                <a:lnTo>
                  <a:pt x="45" y="91"/>
                </a:lnTo>
                <a:lnTo>
                  <a:pt x="1749" y="91"/>
                </a:lnTo>
                <a:lnTo>
                  <a:pt x="1763" y="88"/>
                </a:lnTo>
                <a:lnTo>
                  <a:pt x="1775" y="82"/>
                </a:lnTo>
                <a:lnTo>
                  <a:pt x="1785" y="72"/>
                </a:lnTo>
                <a:lnTo>
                  <a:pt x="1792" y="60"/>
                </a:lnTo>
                <a:lnTo>
                  <a:pt x="1794" y="45"/>
                </a:lnTo>
                <a:lnTo>
                  <a:pt x="1794" y="26"/>
                </a:lnTo>
                <a:lnTo>
                  <a:pt x="1796" y="14"/>
                </a:lnTo>
                <a:lnTo>
                  <a:pt x="1801" y="5"/>
                </a:lnTo>
                <a:lnTo>
                  <a:pt x="1808" y="0"/>
                </a:lnTo>
                <a:close/>
              </a:path>
            </a:pathLst>
          </a:custGeom>
          <a:solidFill>
            <a:srgbClr val="B8BFD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41" name="Rectangle 40">
            <a:extLst>
              <a:ext uri="{FF2B5EF4-FFF2-40B4-BE49-F238E27FC236}">
                <a16:creationId xmlns:a16="http://schemas.microsoft.com/office/drawing/2014/main" id="{F02018D3-32B9-455D-8DAD-8B825E251967}"/>
              </a:ext>
            </a:extLst>
          </p:cNvPr>
          <p:cNvSpPr/>
          <p:nvPr/>
        </p:nvSpPr>
        <p:spPr>
          <a:xfrm>
            <a:off x="713756" y="1651635"/>
            <a:ext cx="1600200" cy="602875"/>
          </a:xfrm>
          <a:prstGeom prst="rect">
            <a:avLst/>
          </a:prstGeom>
          <a:gradFill flip="none" rotWithShape="1">
            <a:gsLst>
              <a:gs pos="0">
                <a:sysClr val="windowText" lastClr="000000">
                  <a:alpha val="27000"/>
                </a:sysClr>
              </a:gs>
              <a:gs pos="34000">
                <a:sysClr val="windowText" lastClr="000000">
                  <a:lumMod val="75000"/>
                  <a:lumOff val="25000"/>
                  <a:tint val="23500"/>
                  <a:satMod val="160000"/>
                  <a:alpha val="0"/>
                </a:sysClr>
              </a:gs>
            </a:gsLst>
            <a:lin ang="0" scaled="1"/>
            <a:tileRect/>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2" name="Freeform 11">
            <a:extLst>
              <a:ext uri="{FF2B5EF4-FFF2-40B4-BE49-F238E27FC236}">
                <a16:creationId xmlns:a16="http://schemas.microsoft.com/office/drawing/2014/main" id="{629312B9-B5C9-458F-8F6C-13171BF087F1}"/>
              </a:ext>
            </a:extLst>
          </p:cNvPr>
          <p:cNvSpPr>
            <a:spLocks/>
          </p:cNvSpPr>
          <p:nvPr/>
        </p:nvSpPr>
        <p:spPr bwMode="auto">
          <a:xfrm>
            <a:off x="1034182" y="3419606"/>
            <a:ext cx="3403101" cy="888999"/>
          </a:xfrm>
          <a:custGeom>
            <a:avLst/>
            <a:gdLst/>
            <a:ahLst/>
            <a:cxnLst>
              <a:cxn ang="0">
                <a:pos x="1810" y="0"/>
              </a:cxn>
              <a:cxn ang="0">
                <a:pos x="1820" y="1"/>
              </a:cxn>
              <a:cxn ang="0">
                <a:pos x="1831" y="7"/>
              </a:cxn>
              <a:cxn ang="0">
                <a:pos x="2145" y="253"/>
              </a:cxn>
              <a:cxn ang="0">
                <a:pos x="2155" y="263"/>
              </a:cxn>
              <a:cxn ang="0">
                <a:pos x="2159" y="275"/>
              </a:cxn>
              <a:cxn ang="0">
                <a:pos x="2159" y="288"/>
              </a:cxn>
              <a:cxn ang="0">
                <a:pos x="2155" y="300"/>
              </a:cxn>
              <a:cxn ang="0">
                <a:pos x="2145" y="310"/>
              </a:cxn>
              <a:cxn ang="0">
                <a:pos x="1831" y="556"/>
              </a:cxn>
              <a:cxn ang="0">
                <a:pos x="1820" y="563"/>
              </a:cxn>
              <a:cxn ang="0">
                <a:pos x="1810" y="564"/>
              </a:cxn>
              <a:cxn ang="0">
                <a:pos x="1801" y="561"/>
              </a:cxn>
              <a:cxn ang="0">
                <a:pos x="1797" y="552"/>
              </a:cxn>
              <a:cxn ang="0">
                <a:pos x="1795" y="539"/>
              </a:cxn>
              <a:cxn ang="0">
                <a:pos x="1795" y="519"/>
              </a:cxn>
              <a:cxn ang="0">
                <a:pos x="1792" y="505"/>
              </a:cxn>
              <a:cxn ang="0">
                <a:pos x="1786" y="492"/>
              </a:cxn>
              <a:cxn ang="0">
                <a:pos x="1776" y="483"/>
              </a:cxn>
              <a:cxn ang="0">
                <a:pos x="1764" y="476"/>
              </a:cxn>
              <a:cxn ang="0">
                <a:pos x="1750" y="474"/>
              </a:cxn>
              <a:cxn ang="0">
                <a:pos x="46" y="474"/>
              </a:cxn>
              <a:cxn ang="0">
                <a:pos x="31" y="472"/>
              </a:cxn>
              <a:cxn ang="0">
                <a:pos x="18" y="465"/>
              </a:cxn>
              <a:cxn ang="0">
                <a:pos x="8" y="455"/>
              </a:cxn>
              <a:cxn ang="0">
                <a:pos x="2" y="443"/>
              </a:cxn>
              <a:cxn ang="0">
                <a:pos x="0" y="429"/>
              </a:cxn>
              <a:cxn ang="0">
                <a:pos x="0" y="135"/>
              </a:cxn>
              <a:cxn ang="0">
                <a:pos x="2" y="121"/>
              </a:cxn>
              <a:cxn ang="0">
                <a:pos x="8" y="108"/>
              </a:cxn>
              <a:cxn ang="0">
                <a:pos x="18" y="98"/>
              </a:cxn>
              <a:cxn ang="0">
                <a:pos x="31" y="91"/>
              </a:cxn>
              <a:cxn ang="0">
                <a:pos x="46" y="89"/>
              </a:cxn>
              <a:cxn ang="0">
                <a:pos x="1750" y="89"/>
              </a:cxn>
              <a:cxn ang="0">
                <a:pos x="1764" y="87"/>
              </a:cxn>
              <a:cxn ang="0">
                <a:pos x="1776" y="80"/>
              </a:cxn>
              <a:cxn ang="0">
                <a:pos x="1786" y="70"/>
              </a:cxn>
              <a:cxn ang="0">
                <a:pos x="1792" y="58"/>
              </a:cxn>
              <a:cxn ang="0">
                <a:pos x="1795" y="44"/>
              </a:cxn>
              <a:cxn ang="0">
                <a:pos x="1795" y="24"/>
              </a:cxn>
              <a:cxn ang="0">
                <a:pos x="1797" y="12"/>
              </a:cxn>
              <a:cxn ang="0">
                <a:pos x="1801" y="3"/>
              </a:cxn>
              <a:cxn ang="0">
                <a:pos x="1810" y="0"/>
              </a:cxn>
            </a:cxnLst>
            <a:rect l="0" t="0" r="r" b="b"/>
            <a:pathLst>
              <a:path w="2159" h="564">
                <a:moveTo>
                  <a:pt x="1810" y="0"/>
                </a:moveTo>
                <a:lnTo>
                  <a:pt x="1820" y="1"/>
                </a:lnTo>
                <a:lnTo>
                  <a:pt x="1831" y="7"/>
                </a:lnTo>
                <a:lnTo>
                  <a:pt x="2145" y="253"/>
                </a:lnTo>
                <a:lnTo>
                  <a:pt x="2155" y="263"/>
                </a:lnTo>
                <a:lnTo>
                  <a:pt x="2159" y="275"/>
                </a:lnTo>
                <a:lnTo>
                  <a:pt x="2159" y="288"/>
                </a:lnTo>
                <a:lnTo>
                  <a:pt x="2155" y="300"/>
                </a:lnTo>
                <a:lnTo>
                  <a:pt x="2145" y="310"/>
                </a:lnTo>
                <a:lnTo>
                  <a:pt x="1831" y="556"/>
                </a:lnTo>
                <a:lnTo>
                  <a:pt x="1820" y="563"/>
                </a:lnTo>
                <a:lnTo>
                  <a:pt x="1810" y="564"/>
                </a:lnTo>
                <a:lnTo>
                  <a:pt x="1801" y="561"/>
                </a:lnTo>
                <a:lnTo>
                  <a:pt x="1797" y="552"/>
                </a:lnTo>
                <a:lnTo>
                  <a:pt x="1795" y="539"/>
                </a:lnTo>
                <a:lnTo>
                  <a:pt x="1795" y="519"/>
                </a:lnTo>
                <a:lnTo>
                  <a:pt x="1792" y="505"/>
                </a:lnTo>
                <a:lnTo>
                  <a:pt x="1786" y="492"/>
                </a:lnTo>
                <a:lnTo>
                  <a:pt x="1776" y="483"/>
                </a:lnTo>
                <a:lnTo>
                  <a:pt x="1764" y="476"/>
                </a:lnTo>
                <a:lnTo>
                  <a:pt x="1750" y="474"/>
                </a:lnTo>
                <a:lnTo>
                  <a:pt x="46" y="474"/>
                </a:lnTo>
                <a:lnTo>
                  <a:pt x="31" y="472"/>
                </a:lnTo>
                <a:lnTo>
                  <a:pt x="18" y="465"/>
                </a:lnTo>
                <a:lnTo>
                  <a:pt x="8" y="455"/>
                </a:lnTo>
                <a:lnTo>
                  <a:pt x="2" y="443"/>
                </a:lnTo>
                <a:lnTo>
                  <a:pt x="0" y="429"/>
                </a:lnTo>
                <a:lnTo>
                  <a:pt x="0" y="135"/>
                </a:lnTo>
                <a:lnTo>
                  <a:pt x="2" y="121"/>
                </a:lnTo>
                <a:lnTo>
                  <a:pt x="8" y="108"/>
                </a:lnTo>
                <a:lnTo>
                  <a:pt x="18" y="98"/>
                </a:lnTo>
                <a:lnTo>
                  <a:pt x="31" y="91"/>
                </a:lnTo>
                <a:lnTo>
                  <a:pt x="46" y="89"/>
                </a:lnTo>
                <a:lnTo>
                  <a:pt x="1750" y="89"/>
                </a:lnTo>
                <a:lnTo>
                  <a:pt x="1764" y="87"/>
                </a:lnTo>
                <a:lnTo>
                  <a:pt x="1776" y="80"/>
                </a:lnTo>
                <a:lnTo>
                  <a:pt x="1786" y="70"/>
                </a:lnTo>
                <a:lnTo>
                  <a:pt x="1792" y="58"/>
                </a:lnTo>
                <a:lnTo>
                  <a:pt x="1795" y="44"/>
                </a:lnTo>
                <a:lnTo>
                  <a:pt x="1795" y="24"/>
                </a:lnTo>
                <a:lnTo>
                  <a:pt x="1797" y="12"/>
                </a:lnTo>
                <a:lnTo>
                  <a:pt x="1801" y="3"/>
                </a:lnTo>
                <a:lnTo>
                  <a:pt x="1810" y="0"/>
                </a:lnTo>
                <a:close/>
              </a:path>
            </a:pathLst>
          </a:custGeom>
          <a:solidFill>
            <a:srgbClr val="272C4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43" name="Freeform 7">
            <a:extLst>
              <a:ext uri="{FF2B5EF4-FFF2-40B4-BE49-F238E27FC236}">
                <a16:creationId xmlns:a16="http://schemas.microsoft.com/office/drawing/2014/main" id="{5A42C223-6027-456E-91C4-927ED0D8DF26}"/>
              </a:ext>
            </a:extLst>
          </p:cNvPr>
          <p:cNvSpPr>
            <a:spLocks/>
          </p:cNvSpPr>
          <p:nvPr/>
        </p:nvSpPr>
        <p:spPr bwMode="auto">
          <a:xfrm>
            <a:off x="317845" y="1653075"/>
            <a:ext cx="589923" cy="5171095"/>
          </a:xfrm>
          <a:custGeom>
            <a:avLst/>
            <a:gdLst/>
            <a:ahLst/>
            <a:cxnLst>
              <a:cxn ang="0">
                <a:pos x="45" y="0"/>
              </a:cxn>
              <a:cxn ang="0">
                <a:pos x="305" y="0"/>
              </a:cxn>
              <a:cxn ang="0">
                <a:pos x="319" y="2"/>
              </a:cxn>
              <a:cxn ang="0">
                <a:pos x="331" y="8"/>
              </a:cxn>
              <a:cxn ang="0">
                <a:pos x="341" y="18"/>
              </a:cxn>
              <a:cxn ang="0">
                <a:pos x="347" y="30"/>
              </a:cxn>
              <a:cxn ang="0">
                <a:pos x="350" y="45"/>
              </a:cxn>
              <a:cxn ang="0">
                <a:pos x="350" y="3068"/>
              </a:cxn>
              <a:cxn ang="0">
                <a:pos x="0" y="3068"/>
              </a:cxn>
              <a:cxn ang="0">
                <a:pos x="0" y="45"/>
              </a:cxn>
              <a:cxn ang="0">
                <a:pos x="2" y="30"/>
              </a:cxn>
              <a:cxn ang="0">
                <a:pos x="8" y="18"/>
              </a:cxn>
              <a:cxn ang="0">
                <a:pos x="18" y="8"/>
              </a:cxn>
              <a:cxn ang="0">
                <a:pos x="30" y="2"/>
              </a:cxn>
              <a:cxn ang="0">
                <a:pos x="45" y="0"/>
              </a:cxn>
            </a:cxnLst>
            <a:rect l="0" t="0" r="r" b="b"/>
            <a:pathLst>
              <a:path w="350" h="3068">
                <a:moveTo>
                  <a:pt x="45" y="0"/>
                </a:moveTo>
                <a:lnTo>
                  <a:pt x="305" y="0"/>
                </a:lnTo>
                <a:lnTo>
                  <a:pt x="319" y="2"/>
                </a:lnTo>
                <a:lnTo>
                  <a:pt x="331" y="8"/>
                </a:lnTo>
                <a:lnTo>
                  <a:pt x="341" y="18"/>
                </a:lnTo>
                <a:lnTo>
                  <a:pt x="347" y="30"/>
                </a:lnTo>
                <a:lnTo>
                  <a:pt x="350" y="45"/>
                </a:lnTo>
                <a:lnTo>
                  <a:pt x="350" y="3068"/>
                </a:lnTo>
                <a:lnTo>
                  <a:pt x="0" y="3068"/>
                </a:lnTo>
                <a:lnTo>
                  <a:pt x="0" y="45"/>
                </a:lnTo>
                <a:lnTo>
                  <a:pt x="2" y="30"/>
                </a:lnTo>
                <a:lnTo>
                  <a:pt x="8" y="18"/>
                </a:lnTo>
                <a:lnTo>
                  <a:pt x="18" y="8"/>
                </a:lnTo>
                <a:lnTo>
                  <a:pt x="30" y="2"/>
                </a:lnTo>
                <a:lnTo>
                  <a:pt x="45" y="0"/>
                </a:lnTo>
                <a:close/>
              </a:path>
            </a:pathLst>
          </a:custGeom>
          <a:solidFill>
            <a:srgbClr val="B8BFD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44" name="Freeform 8">
            <a:extLst>
              <a:ext uri="{FF2B5EF4-FFF2-40B4-BE49-F238E27FC236}">
                <a16:creationId xmlns:a16="http://schemas.microsoft.com/office/drawing/2014/main" id="{B115D3DB-3E9F-4FF5-8396-7DE42E4200A3}"/>
              </a:ext>
            </a:extLst>
          </p:cNvPr>
          <p:cNvSpPr>
            <a:spLocks/>
          </p:cNvSpPr>
          <p:nvPr/>
        </p:nvSpPr>
        <p:spPr bwMode="auto">
          <a:xfrm>
            <a:off x="-1" y="4717303"/>
            <a:ext cx="1624103" cy="645545"/>
          </a:xfrm>
          <a:custGeom>
            <a:avLst/>
            <a:gdLst/>
            <a:ahLst/>
            <a:cxnLst>
              <a:cxn ang="0">
                <a:pos x="0" y="0"/>
              </a:cxn>
              <a:cxn ang="0">
                <a:pos x="1163" y="0"/>
              </a:cxn>
              <a:cxn ang="0">
                <a:pos x="1178" y="2"/>
              </a:cxn>
              <a:cxn ang="0">
                <a:pos x="1190" y="8"/>
              </a:cxn>
              <a:cxn ang="0">
                <a:pos x="1200" y="18"/>
              </a:cxn>
              <a:cxn ang="0">
                <a:pos x="1206" y="30"/>
              </a:cxn>
              <a:cxn ang="0">
                <a:pos x="1209" y="45"/>
              </a:cxn>
              <a:cxn ang="0">
                <a:pos x="1209" y="338"/>
              </a:cxn>
              <a:cxn ang="0">
                <a:pos x="1206" y="352"/>
              </a:cxn>
              <a:cxn ang="0">
                <a:pos x="1200" y="364"/>
              </a:cxn>
              <a:cxn ang="0">
                <a:pos x="1190" y="374"/>
              </a:cxn>
              <a:cxn ang="0">
                <a:pos x="1178" y="381"/>
              </a:cxn>
              <a:cxn ang="0">
                <a:pos x="1163" y="383"/>
              </a:cxn>
              <a:cxn ang="0">
                <a:pos x="0" y="383"/>
              </a:cxn>
              <a:cxn ang="0">
                <a:pos x="0" y="0"/>
              </a:cxn>
            </a:cxnLst>
            <a:rect l="0" t="0" r="r" b="b"/>
            <a:pathLst>
              <a:path w="1209" h="383">
                <a:moveTo>
                  <a:pt x="0" y="0"/>
                </a:moveTo>
                <a:lnTo>
                  <a:pt x="1163" y="0"/>
                </a:lnTo>
                <a:lnTo>
                  <a:pt x="1178" y="2"/>
                </a:lnTo>
                <a:lnTo>
                  <a:pt x="1190" y="8"/>
                </a:lnTo>
                <a:lnTo>
                  <a:pt x="1200" y="18"/>
                </a:lnTo>
                <a:lnTo>
                  <a:pt x="1206" y="30"/>
                </a:lnTo>
                <a:lnTo>
                  <a:pt x="1209" y="45"/>
                </a:lnTo>
                <a:lnTo>
                  <a:pt x="1209" y="338"/>
                </a:lnTo>
                <a:lnTo>
                  <a:pt x="1206" y="352"/>
                </a:lnTo>
                <a:lnTo>
                  <a:pt x="1200" y="364"/>
                </a:lnTo>
                <a:lnTo>
                  <a:pt x="1190" y="374"/>
                </a:lnTo>
                <a:lnTo>
                  <a:pt x="1178" y="381"/>
                </a:lnTo>
                <a:lnTo>
                  <a:pt x="1163" y="383"/>
                </a:lnTo>
                <a:lnTo>
                  <a:pt x="0" y="383"/>
                </a:lnTo>
                <a:lnTo>
                  <a:pt x="0" y="0"/>
                </a:lnTo>
                <a:close/>
              </a:path>
            </a:pathLst>
          </a:custGeom>
          <a:solidFill>
            <a:srgbClr val="272C4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45" name="Freeform 10">
            <a:extLst>
              <a:ext uri="{FF2B5EF4-FFF2-40B4-BE49-F238E27FC236}">
                <a16:creationId xmlns:a16="http://schemas.microsoft.com/office/drawing/2014/main" id="{4C1D4482-90B0-415D-9ABD-3B386C61EC63}"/>
              </a:ext>
            </a:extLst>
          </p:cNvPr>
          <p:cNvSpPr>
            <a:spLocks/>
          </p:cNvSpPr>
          <p:nvPr/>
        </p:nvSpPr>
        <p:spPr bwMode="auto">
          <a:xfrm>
            <a:off x="-18799" y="2472225"/>
            <a:ext cx="2671053" cy="589923"/>
          </a:xfrm>
          <a:custGeom>
            <a:avLst/>
            <a:gdLst/>
            <a:ahLst/>
            <a:cxnLst>
              <a:cxn ang="0">
                <a:pos x="0" y="0"/>
              </a:cxn>
              <a:cxn ang="0">
                <a:pos x="1774" y="0"/>
              </a:cxn>
              <a:cxn ang="0">
                <a:pos x="1789" y="2"/>
              </a:cxn>
              <a:cxn ang="0">
                <a:pos x="1801" y="8"/>
              </a:cxn>
              <a:cxn ang="0">
                <a:pos x="1811" y="18"/>
              </a:cxn>
              <a:cxn ang="0">
                <a:pos x="1817" y="30"/>
              </a:cxn>
              <a:cxn ang="0">
                <a:pos x="1819" y="45"/>
              </a:cxn>
              <a:cxn ang="0">
                <a:pos x="1819" y="304"/>
              </a:cxn>
              <a:cxn ang="0">
                <a:pos x="1817" y="318"/>
              </a:cxn>
              <a:cxn ang="0">
                <a:pos x="1811" y="331"/>
              </a:cxn>
              <a:cxn ang="0">
                <a:pos x="1801" y="341"/>
              </a:cxn>
              <a:cxn ang="0">
                <a:pos x="1789" y="348"/>
              </a:cxn>
              <a:cxn ang="0">
                <a:pos x="1774" y="350"/>
              </a:cxn>
              <a:cxn ang="0">
                <a:pos x="0" y="350"/>
              </a:cxn>
              <a:cxn ang="0">
                <a:pos x="0" y="0"/>
              </a:cxn>
            </a:cxnLst>
            <a:rect l="0" t="0" r="r" b="b"/>
            <a:pathLst>
              <a:path w="1819" h="350">
                <a:moveTo>
                  <a:pt x="0" y="0"/>
                </a:moveTo>
                <a:lnTo>
                  <a:pt x="1774" y="0"/>
                </a:lnTo>
                <a:lnTo>
                  <a:pt x="1789" y="2"/>
                </a:lnTo>
                <a:lnTo>
                  <a:pt x="1801" y="8"/>
                </a:lnTo>
                <a:lnTo>
                  <a:pt x="1811" y="18"/>
                </a:lnTo>
                <a:lnTo>
                  <a:pt x="1817" y="30"/>
                </a:lnTo>
                <a:lnTo>
                  <a:pt x="1819" y="45"/>
                </a:lnTo>
                <a:lnTo>
                  <a:pt x="1819" y="304"/>
                </a:lnTo>
                <a:lnTo>
                  <a:pt x="1817" y="318"/>
                </a:lnTo>
                <a:lnTo>
                  <a:pt x="1811" y="331"/>
                </a:lnTo>
                <a:lnTo>
                  <a:pt x="1801" y="341"/>
                </a:lnTo>
                <a:lnTo>
                  <a:pt x="1789" y="348"/>
                </a:lnTo>
                <a:lnTo>
                  <a:pt x="1774" y="350"/>
                </a:lnTo>
                <a:lnTo>
                  <a:pt x="0" y="350"/>
                </a:lnTo>
                <a:lnTo>
                  <a:pt x="0" y="0"/>
                </a:lnTo>
                <a:close/>
              </a:path>
            </a:pathLst>
          </a:custGeom>
          <a:solidFill>
            <a:srgbClr val="FFD85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46" name="Rectangle 45">
            <a:extLst>
              <a:ext uri="{FF2B5EF4-FFF2-40B4-BE49-F238E27FC236}">
                <a16:creationId xmlns:a16="http://schemas.microsoft.com/office/drawing/2014/main" id="{2166E8E0-39DA-41CE-933F-46F7E0F40060}"/>
              </a:ext>
            </a:extLst>
          </p:cNvPr>
          <p:cNvSpPr/>
          <p:nvPr/>
        </p:nvSpPr>
        <p:spPr>
          <a:xfrm rot="10800000">
            <a:off x="600753" y="2470214"/>
            <a:ext cx="1600200" cy="593771"/>
          </a:xfrm>
          <a:prstGeom prst="rect">
            <a:avLst/>
          </a:prstGeom>
          <a:gradFill flip="none" rotWithShape="1">
            <a:gsLst>
              <a:gs pos="0">
                <a:sysClr val="windowText" lastClr="000000">
                  <a:alpha val="27000"/>
                </a:sysClr>
              </a:gs>
              <a:gs pos="34000">
                <a:sysClr val="windowText" lastClr="000000">
                  <a:lumMod val="75000"/>
                  <a:lumOff val="25000"/>
                  <a:tint val="23500"/>
                  <a:satMod val="160000"/>
                  <a:alpha val="0"/>
                </a:sysClr>
              </a:gs>
            </a:gsLst>
            <a:lin ang="0" scaled="1"/>
            <a:tileRect/>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7" name="Freeform 12">
            <a:extLst>
              <a:ext uri="{FF2B5EF4-FFF2-40B4-BE49-F238E27FC236}">
                <a16:creationId xmlns:a16="http://schemas.microsoft.com/office/drawing/2014/main" id="{4EC31828-FFA5-4B00-B33A-4DC3E4592FC6}"/>
              </a:ext>
            </a:extLst>
          </p:cNvPr>
          <p:cNvSpPr>
            <a:spLocks/>
          </p:cNvSpPr>
          <p:nvPr/>
        </p:nvSpPr>
        <p:spPr bwMode="auto">
          <a:xfrm>
            <a:off x="2068284" y="2477040"/>
            <a:ext cx="589028" cy="3170655"/>
          </a:xfrm>
          <a:custGeom>
            <a:avLst/>
            <a:gdLst/>
            <a:ahLst/>
            <a:cxnLst>
              <a:cxn ang="0">
                <a:pos x="45" y="0"/>
              </a:cxn>
              <a:cxn ang="0">
                <a:pos x="304" y="0"/>
              </a:cxn>
              <a:cxn ang="0">
                <a:pos x="319" y="2"/>
              </a:cxn>
              <a:cxn ang="0">
                <a:pos x="331" y="8"/>
              </a:cxn>
              <a:cxn ang="0">
                <a:pos x="341" y="18"/>
              </a:cxn>
              <a:cxn ang="0">
                <a:pos x="347" y="30"/>
              </a:cxn>
              <a:cxn ang="0">
                <a:pos x="350" y="45"/>
              </a:cxn>
              <a:cxn ang="0">
                <a:pos x="350" y="1838"/>
              </a:cxn>
              <a:cxn ang="0">
                <a:pos x="347" y="1853"/>
              </a:cxn>
              <a:cxn ang="0">
                <a:pos x="341" y="1865"/>
              </a:cxn>
              <a:cxn ang="0">
                <a:pos x="331" y="1875"/>
              </a:cxn>
              <a:cxn ang="0">
                <a:pos x="319" y="1881"/>
              </a:cxn>
              <a:cxn ang="0">
                <a:pos x="304" y="1884"/>
              </a:cxn>
              <a:cxn ang="0">
                <a:pos x="45" y="1884"/>
              </a:cxn>
              <a:cxn ang="0">
                <a:pos x="30" y="1881"/>
              </a:cxn>
              <a:cxn ang="0">
                <a:pos x="18" y="1875"/>
              </a:cxn>
              <a:cxn ang="0">
                <a:pos x="8" y="1865"/>
              </a:cxn>
              <a:cxn ang="0">
                <a:pos x="2" y="1853"/>
              </a:cxn>
              <a:cxn ang="0">
                <a:pos x="0" y="1838"/>
              </a:cxn>
              <a:cxn ang="0">
                <a:pos x="0" y="45"/>
              </a:cxn>
              <a:cxn ang="0">
                <a:pos x="2" y="30"/>
              </a:cxn>
              <a:cxn ang="0">
                <a:pos x="8" y="18"/>
              </a:cxn>
              <a:cxn ang="0">
                <a:pos x="18" y="8"/>
              </a:cxn>
              <a:cxn ang="0">
                <a:pos x="30" y="2"/>
              </a:cxn>
              <a:cxn ang="0">
                <a:pos x="45" y="0"/>
              </a:cxn>
            </a:cxnLst>
            <a:rect l="0" t="0" r="r" b="b"/>
            <a:pathLst>
              <a:path w="350" h="1884">
                <a:moveTo>
                  <a:pt x="45" y="0"/>
                </a:moveTo>
                <a:lnTo>
                  <a:pt x="304" y="0"/>
                </a:lnTo>
                <a:lnTo>
                  <a:pt x="319" y="2"/>
                </a:lnTo>
                <a:lnTo>
                  <a:pt x="331" y="8"/>
                </a:lnTo>
                <a:lnTo>
                  <a:pt x="341" y="18"/>
                </a:lnTo>
                <a:lnTo>
                  <a:pt x="347" y="30"/>
                </a:lnTo>
                <a:lnTo>
                  <a:pt x="350" y="45"/>
                </a:lnTo>
                <a:lnTo>
                  <a:pt x="350" y="1838"/>
                </a:lnTo>
                <a:lnTo>
                  <a:pt x="347" y="1853"/>
                </a:lnTo>
                <a:lnTo>
                  <a:pt x="341" y="1865"/>
                </a:lnTo>
                <a:lnTo>
                  <a:pt x="331" y="1875"/>
                </a:lnTo>
                <a:lnTo>
                  <a:pt x="319" y="1881"/>
                </a:lnTo>
                <a:lnTo>
                  <a:pt x="304" y="1884"/>
                </a:lnTo>
                <a:lnTo>
                  <a:pt x="45" y="1884"/>
                </a:lnTo>
                <a:lnTo>
                  <a:pt x="30" y="1881"/>
                </a:lnTo>
                <a:lnTo>
                  <a:pt x="18" y="1875"/>
                </a:lnTo>
                <a:lnTo>
                  <a:pt x="8" y="1865"/>
                </a:lnTo>
                <a:lnTo>
                  <a:pt x="2" y="1853"/>
                </a:lnTo>
                <a:lnTo>
                  <a:pt x="0" y="1838"/>
                </a:lnTo>
                <a:lnTo>
                  <a:pt x="0" y="45"/>
                </a:lnTo>
                <a:lnTo>
                  <a:pt x="2" y="30"/>
                </a:lnTo>
                <a:lnTo>
                  <a:pt x="8" y="18"/>
                </a:lnTo>
                <a:lnTo>
                  <a:pt x="18" y="8"/>
                </a:lnTo>
                <a:lnTo>
                  <a:pt x="30" y="2"/>
                </a:lnTo>
                <a:lnTo>
                  <a:pt x="45" y="0"/>
                </a:lnTo>
                <a:close/>
              </a:path>
            </a:pathLst>
          </a:custGeom>
          <a:solidFill>
            <a:srgbClr val="FFD85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48" name="Rectangle 47">
            <a:extLst>
              <a:ext uri="{FF2B5EF4-FFF2-40B4-BE49-F238E27FC236}">
                <a16:creationId xmlns:a16="http://schemas.microsoft.com/office/drawing/2014/main" id="{4AD439EA-281D-4725-B636-B72B691DCD22}"/>
              </a:ext>
            </a:extLst>
          </p:cNvPr>
          <p:cNvSpPr/>
          <p:nvPr/>
        </p:nvSpPr>
        <p:spPr>
          <a:xfrm rot="16200000">
            <a:off x="1560219" y="4196438"/>
            <a:ext cx="1600200" cy="593771"/>
          </a:xfrm>
          <a:prstGeom prst="rect">
            <a:avLst/>
          </a:prstGeom>
          <a:gradFill flip="none" rotWithShape="1">
            <a:gsLst>
              <a:gs pos="0">
                <a:sysClr val="windowText" lastClr="000000">
                  <a:alpha val="27000"/>
                </a:sysClr>
              </a:gs>
              <a:gs pos="34000">
                <a:sysClr val="windowText" lastClr="000000">
                  <a:lumMod val="75000"/>
                  <a:lumOff val="25000"/>
                  <a:tint val="23500"/>
                  <a:satMod val="160000"/>
                  <a:alpha val="0"/>
                </a:sysClr>
              </a:gs>
            </a:gsLst>
            <a:lin ang="0" scaled="1"/>
            <a:tileRect/>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9" name="Freeform 13">
            <a:extLst>
              <a:ext uri="{FF2B5EF4-FFF2-40B4-BE49-F238E27FC236}">
                <a16:creationId xmlns:a16="http://schemas.microsoft.com/office/drawing/2014/main" id="{254BC197-E708-4DEF-906D-1A3E22DB3E8F}"/>
              </a:ext>
            </a:extLst>
          </p:cNvPr>
          <p:cNvSpPr>
            <a:spLocks/>
          </p:cNvSpPr>
          <p:nvPr/>
        </p:nvSpPr>
        <p:spPr bwMode="auto">
          <a:xfrm>
            <a:off x="2067388" y="4950575"/>
            <a:ext cx="3384765" cy="884209"/>
          </a:xfrm>
          <a:custGeom>
            <a:avLst/>
            <a:gdLst/>
            <a:ahLst/>
            <a:cxnLst>
              <a:cxn ang="0">
                <a:pos x="1809" y="0"/>
              </a:cxn>
              <a:cxn ang="0">
                <a:pos x="1819" y="1"/>
              </a:cxn>
              <a:cxn ang="0">
                <a:pos x="1830" y="7"/>
              </a:cxn>
              <a:cxn ang="0">
                <a:pos x="2145" y="254"/>
              </a:cxn>
              <a:cxn ang="0">
                <a:pos x="2155" y="264"/>
              </a:cxn>
              <a:cxn ang="0">
                <a:pos x="2159" y="276"/>
              </a:cxn>
              <a:cxn ang="0">
                <a:pos x="2159" y="287"/>
              </a:cxn>
              <a:cxn ang="0">
                <a:pos x="2155" y="299"/>
              </a:cxn>
              <a:cxn ang="0">
                <a:pos x="2145" y="309"/>
              </a:cxn>
              <a:cxn ang="0">
                <a:pos x="1830" y="556"/>
              </a:cxn>
              <a:cxn ang="0">
                <a:pos x="1819" y="563"/>
              </a:cxn>
              <a:cxn ang="0">
                <a:pos x="1809" y="564"/>
              </a:cxn>
              <a:cxn ang="0">
                <a:pos x="1801" y="561"/>
              </a:cxn>
              <a:cxn ang="0">
                <a:pos x="1797" y="552"/>
              </a:cxn>
              <a:cxn ang="0">
                <a:pos x="1795" y="540"/>
              </a:cxn>
              <a:cxn ang="0">
                <a:pos x="1795" y="520"/>
              </a:cxn>
              <a:cxn ang="0">
                <a:pos x="1793" y="505"/>
              </a:cxn>
              <a:cxn ang="0">
                <a:pos x="1786" y="492"/>
              </a:cxn>
              <a:cxn ang="0">
                <a:pos x="1776" y="482"/>
              </a:cxn>
              <a:cxn ang="0">
                <a:pos x="1764" y="476"/>
              </a:cxn>
              <a:cxn ang="0">
                <a:pos x="1750" y="474"/>
              </a:cxn>
              <a:cxn ang="0">
                <a:pos x="45" y="474"/>
              </a:cxn>
              <a:cxn ang="0">
                <a:pos x="30" y="471"/>
              </a:cxn>
              <a:cxn ang="0">
                <a:pos x="18" y="465"/>
              </a:cxn>
              <a:cxn ang="0">
                <a:pos x="8" y="455"/>
              </a:cxn>
              <a:cxn ang="0">
                <a:pos x="2" y="443"/>
              </a:cxn>
              <a:cxn ang="0">
                <a:pos x="0" y="428"/>
              </a:cxn>
              <a:cxn ang="0">
                <a:pos x="0" y="135"/>
              </a:cxn>
              <a:cxn ang="0">
                <a:pos x="2" y="121"/>
              </a:cxn>
              <a:cxn ang="0">
                <a:pos x="8" y="109"/>
              </a:cxn>
              <a:cxn ang="0">
                <a:pos x="18" y="99"/>
              </a:cxn>
              <a:cxn ang="0">
                <a:pos x="30" y="92"/>
              </a:cxn>
              <a:cxn ang="0">
                <a:pos x="45" y="90"/>
              </a:cxn>
              <a:cxn ang="0">
                <a:pos x="1750" y="90"/>
              </a:cxn>
              <a:cxn ang="0">
                <a:pos x="1764" y="88"/>
              </a:cxn>
              <a:cxn ang="0">
                <a:pos x="1776" y="81"/>
              </a:cxn>
              <a:cxn ang="0">
                <a:pos x="1786" y="71"/>
              </a:cxn>
              <a:cxn ang="0">
                <a:pos x="1793" y="58"/>
              </a:cxn>
              <a:cxn ang="0">
                <a:pos x="1795" y="44"/>
              </a:cxn>
              <a:cxn ang="0">
                <a:pos x="1795" y="25"/>
              </a:cxn>
              <a:cxn ang="0">
                <a:pos x="1797" y="12"/>
              </a:cxn>
              <a:cxn ang="0">
                <a:pos x="1801" y="3"/>
              </a:cxn>
              <a:cxn ang="0">
                <a:pos x="1809" y="0"/>
              </a:cxn>
            </a:cxnLst>
            <a:rect l="0" t="0" r="r" b="b"/>
            <a:pathLst>
              <a:path w="2159" h="564">
                <a:moveTo>
                  <a:pt x="1809" y="0"/>
                </a:moveTo>
                <a:lnTo>
                  <a:pt x="1819" y="1"/>
                </a:lnTo>
                <a:lnTo>
                  <a:pt x="1830" y="7"/>
                </a:lnTo>
                <a:lnTo>
                  <a:pt x="2145" y="254"/>
                </a:lnTo>
                <a:lnTo>
                  <a:pt x="2155" y="264"/>
                </a:lnTo>
                <a:lnTo>
                  <a:pt x="2159" y="276"/>
                </a:lnTo>
                <a:lnTo>
                  <a:pt x="2159" y="287"/>
                </a:lnTo>
                <a:lnTo>
                  <a:pt x="2155" y="299"/>
                </a:lnTo>
                <a:lnTo>
                  <a:pt x="2145" y="309"/>
                </a:lnTo>
                <a:lnTo>
                  <a:pt x="1830" y="556"/>
                </a:lnTo>
                <a:lnTo>
                  <a:pt x="1819" y="563"/>
                </a:lnTo>
                <a:lnTo>
                  <a:pt x="1809" y="564"/>
                </a:lnTo>
                <a:lnTo>
                  <a:pt x="1801" y="561"/>
                </a:lnTo>
                <a:lnTo>
                  <a:pt x="1797" y="552"/>
                </a:lnTo>
                <a:lnTo>
                  <a:pt x="1795" y="540"/>
                </a:lnTo>
                <a:lnTo>
                  <a:pt x="1795" y="520"/>
                </a:lnTo>
                <a:lnTo>
                  <a:pt x="1793" y="505"/>
                </a:lnTo>
                <a:lnTo>
                  <a:pt x="1786" y="492"/>
                </a:lnTo>
                <a:lnTo>
                  <a:pt x="1776" y="482"/>
                </a:lnTo>
                <a:lnTo>
                  <a:pt x="1764" y="476"/>
                </a:lnTo>
                <a:lnTo>
                  <a:pt x="1750" y="474"/>
                </a:lnTo>
                <a:lnTo>
                  <a:pt x="45" y="474"/>
                </a:lnTo>
                <a:lnTo>
                  <a:pt x="30" y="471"/>
                </a:lnTo>
                <a:lnTo>
                  <a:pt x="18" y="465"/>
                </a:lnTo>
                <a:lnTo>
                  <a:pt x="8" y="455"/>
                </a:lnTo>
                <a:lnTo>
                  <a:pt x="2" y="443"/>
                </a:lnTo>
                <a:lnTo>
                  <a:pt x="0" y="428"/>
                </a:lnTo>
                <a:lnTo>
                  <a:pt x="0" y="135"/>
                </a:lnTo>
                <a:lnTo>
                  <a:pt x="2" y="121"/>
                </a:lnTo>
                <a:lnTo>
                  <a:pt x="8" y="109"/>
                </a:lnTo>
                <a:lnTo>
                  <a:pt x="18" y="99"/>
                </a:lnTo>
                <a:lnTo>
                  <a:pt x="30" y="92"/>
                </a:lnTo>
                <a:lnTo>
                  <a:pt x="45" y="90"/>
                </a:lnTo>
                <a:lnTo>
                  <a:pt x="1750" y="90"/>
                </a:lnTo>
                <a:lnTo>
                  <a:pt x="1764" y="88"/>
                </a:lnTo>
                <a:lnTo>
                  <a:pt x="1776" y="81"/>
                </a:lnTo>
                <a:lnTo>
                  <a:pt x="1786" y="71"/>
                </a:lnTo>
                <a:lnTo>
                  <a:pt x="1793" y="58"/>
                </a:lnTo>
                <a:lnTo>
                  <a:pt x="1795" y="44"/>
                </a:lnTo>
                <a:lnTo>
                  <a:pt x="1795" y="25"/>
                </a:lnTo>
                <a:lnTo>
                  <a:pt x="1797" y="12"/>
                </a:lnTo>
                <a:lnTo>
                  <a:pt x="1801" y="3"/>
                </a:lnTo>
                <a:lnTo>
                  <a:pt x="1809" y="0"/>
                </a:lnTo>
                <a:close/>
              </a:path>
            </a:pathLst>
          </a:custGeom>
          <a:solidFill>
            <a:srgbClr val="FFD85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50" name="Rectangle 49">
            <a:extLst>
              <a:ext uri="{FF2B5EF4-FFF2-40B4-BE49-F238E27FC236}">
                <a16:creationId xmlns:a16="http://schemas.microsoft.com/office/drawing/2014/main" id="{EEDE9A36-6480-4D80-97B9-B8F0ED5E5C5E}"/>
              </a:ext>
            </a:extLst>
          </p:cNvPr>
          <p:cNvSpPr/>
          <p:nvPr/>
        </p:nvSpPr>
        <p:spPr>
          <a:xfrm rot="10800000">
            <a:off x="-89397" y="4718272"/>
            <a:ext cx="966439" cy="644571"/>
          </a:xfrm>
          <a:prstGeom prst="rect">
            <a:avLst/>
          </a:prstGeom>
          <a:gradFill flip="none" rotWithShape="1">
            <a:gsLst>
              <a:gs pos="0">
                <a:sysClr val="windowText" lastClr="000000">
                  <a:alpha val="27000"/>
                </a:sysClr>
              </a:gs>
              <a:gs pos="34000">
                <a:sysClr val="windowText" lastClr="000000">
                  <a:lumMod val="75000"/>
                  <a:lumOff val="25000"/>
                  <a:tint val="23500"/>
                  <a:satMod val="160000"/>
                  <a:alpha val="0"/>
                </a:sysClr>
              </a:gs>
            </a:gsLst>
            <a:lin ang="0" scaled="1"/>
            <a:tileRect/>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51" name="Rectangle 50">
            <a:extLst>
              <a:ext uri="{FF2B5EF4-FFF2-40B4-BE49-F238E27FC236}">
                <a16:creationId xmlns:a16="http://schemas.microsoft.com/office/drawing/2014/main" id="{23600BD3-BE5C-4A2E-9064-32527D51FC89}"/>
              </a:ext>
            </a:extLst>
          </p:cNvPr>
          <p:cNvSpPr/>
          <p:nvPr/>
        </p:nvSpPr>
        <p:spPr>
          <a:xfrm rot="10800000" flipH="1">
            <a:off x="1464353" y="3559303"/>
            <a:ext cx="1600200" cy="609601"/>
          </a:xfrm>
          <a:prstGeom prst="rect">
            <a:avLst/>
          </a:prstGeom>
          <a:gradFill flip="none" rotWithShape="1">
            <a:gsLst>
              <a:gs pos="0">
                <a:sysClr val="windowText" lastClr="000000">
                  <a:alpha val="27000"/>
                </a:sysClr>
              </a:gs>
              <a:gs pos="34000">
                <a:sysClr val="windowText" lastClr="000000">
                  <a:lumMod val="75000"/>
                  <a:lumOff val="25000"/>
                  <a:tint val="23500"/>
                  <a:satMod val="160000"/>
                  <a:alpha val="0"/>
                </a:sysClr>
              </a:gs>
            </a:gsLst>
            <a:lin ang="0" scaled="1"/>
            <a:tileRect/>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52" name="Freeform 9">
            <a:extLst>
              <a:ext uri="{FF2B5EF4-FFF2-40B4-BE49-F238E27FC236}">
                <a16:creationId xmlns:a16="http://schemas.microsoft.com/office/drawing/2014/main" id="{1567D500-C7EC-412F-9A7C-8E60D8DC2030}"/>
              </a:ext>
            </a:extLst>
          </p:cNvPr>
          <p:cNvSpPr>
            <a:spLocks/>
          </p:cNvSpPr>
          <p:nvPr/>
        </p:nvSpPr>
        <p:spPr bwMode="auto">
          <a:xfrm>
            <a:off x="1034181" y="3559369"/>
            <a:ext cx="589923" cy="1803478"/>
          </a:xfrm>
          <a:custGeom>
            <a:avLst/>
            <a:gdLst/>
            <a:ahLst/>
            <a:cxnLst>
              <a:cxn ang="0">
                <a:pos x="45" y="0"/>
              </a:cxn>
              <a:cxn ang="0">
                <a:pos x="304" y="0"/>
              </a:cxn>
              <a:cxn ang="0">
                <a:pos x="319" y="2"/>
              </a:cxn>
              <a:cxn ang="0">
                <a:pos x="331" y="9"/>
              </a:cxn>
              <a:cxn ang="0">
                <a:pos x="341" y="19"/>
              </a:cxn>
              <a:cxn ang="0">
                <a:pos x="347" y="32"/>
              </a:cxn>
              <a:cxn ang="0">
                <a:pos x="350" y="46"/>
              </a:cxn>
              <a:cxn ang="0">
                <a:pos x="350" y="1025"/>
              </a:cxn>
              <a:cxn ang="0">
                <a:pos x="347" y="1039"/>
              </a:cxn>
              <a:cxn ang="0">
                <a:pos x="341" y="1051"/>
              </a:cxn>
              <a:cxn ang="0">
                <a:pos x="331" y="1061"/>
              </a:cxn>
              <a:cxn ang="0">
                <a:pos x="319" y="1068"/>
              </a:cxn>
              <a:cxn ang="0">
                <a:pos x="304" y="1070"/>
              </a:cxn>
              <a:cxn ang="0">
                <a:pos x="45" y="1070"/>
              </a:cxn>
              <a:cxn ang="0">
                <a:pos x="30" y="1068"/>
              </a:cxn>
              <a:cxn ang="0">
                <a:pos x="18" y="1061"/>
              </a:cxn>
              <a:cxn ang="0">
                <a:pos x="8" y="1051"/>
              </a:cxn>
              <a:cxn ang="0">
                <a:pos x="2" y="1039"/>
              </a:cxn>
              <a:cxn ang="0">
                <a:pos x="0" y="1025"/>
              </a:cxn>
              <a:cxn ang="0">
                <a:pos x="0" y="46"/>
              </a:cxn>
              <a:cxn ang="0">
                <a:pos x="2" y="32"/>
              </a:cxn>
              <a:cxn ang="0">
                <a:pos x="8" y="19"/>
              </a:cxn>
              <a:cxn ang="0">
                <a:pos x="18" y="9"/>
              </a:cxn>
              <a:cxn ang="0">
                <a:pos x="30" y="2"/>
              </a:cxn>
              <a:cxn ang="0">
                <a:pos x="45" y="0"/>
              </a:cxn>
            </a:cxnLst>
            <a:rect l="0" t="0" r="r" b="b"/>
            <a:pathLst>
              <a:path w="350" h="1070">
                <a:moveTo>
                  <a:pt x="45" y="0"/>
                </a:moveTo>
                <a:lnTo>
                  <a:pt x="304" y="0"/>
                </a:lnTo>
                <a:lnTo>
                  <a:pt x="319" y="2"/>
                </a:lnTo>
                <a:lnTo>
                  <a:pt x="331" y="9"/>
                </a:lnTo>
                <a:lnTo>
                  <a:pt x="341" y="19"/>
                </a:lnTo>
                <a:lnTo>
                  <a:pt x="347" y="32"/>
                </a:lnTo>
                <a:lnTo>
                  <a:pt x="350" y="46"/>
                </a:lnTo>
                <a:lnTo>
                  <a:pt x="350" y="1025"/>
                </a:lnTo>
                <a:lnTo>
                  <a:pt x="347" y="1039"/>
                </a:lnTo>
                <a:lnTo>
                  <a:pt x="341" y="1051"/>
                </a:lnTo>
                <a:lnTo>
                  <a:pt x="331" y="1061"/>
                </a:lnTo>
                <a:lnTo>
                  <a:pt x="319" y="1068"/>
                </a:lnTo>
                <a:lnTo>
                  <a:pt x="304" y="1070"/>
                </a:lnTo>
                <a:lnTo>
                  <a:pt x="45" y="1070"/>
                </a:lnTo>
                <a:lnTo>
                  <a:pt x="30" y="1068"/>
                </a:lnTo>
                <a:lnTo>
                  <a:pt x="18" y="1061"/>
                </a:lnTo>
                <a:lnTo>
                  <a:pt x="8" y="1051"/>
                </a:lnTo>
                <a:lnTo>
                  <a:pt x="2" y="1039"/>
                </a:lnTo>
                <a:lnTo>
                  <a:pt x="0" y="1025"/>
                </a:lnTo>
                <a:lnTo>
                  <a:pt x="0" y="46"/>
                </a:lnTo>
                <a:lnTo>
                  <a:pt x="2" y="32"/>
                </a:lnTo>
                <a:lnTo>
                  <a:pt x="8" y="19"/>
                </a:lnTo>
                <a:lnTo>
                  <a:pt x="18" y="9"/>
                </a:lnTo>
                <a:lnTo>
                  <a:pt x="30" y="2"/>
                </a:lnTo>
                <a:lnTo>
                  <a:pt x="45" y="0"/>
                </a:lnTo>
                <a:close/>
              </a:path>
            </a:pathLst>
          </a:custGeom>
          <a:solidFill>
            <a:srgbClr val="272C4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53" name="Oval 52">
            <a:extLst>
              <a:ext uri="{FF2B5EF4-FFF2-40B4-BE49-F238E27FC236}">
                <a16:creationId xmlns:a16="http://schemas.microsoft.com/office/drawing/2014/main" id="{C17F59D8-DEF9-4622-844D-CD5B890BF6A3}"/>
              </a:ext>
            </a:extLst>
          </p:cNvPr>
          <p:cNvSpPr/>
          <p:nvPr/>
        </p:nvSpPr>
        <p:spPr>
          <a:xfrm>
            <a:off x="3765714" y="1478917"/>
            <a:ext cx="900000" cy="900000"/>
          </a:xfrm>
          <a:prstGeom prst="ellipse">
            <a:avLst/>
          </a:prstGeom>
          <a:solidFill>
            <a:srgbClr val="B8BFD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cs typeface="Arial" pitchFamily="34" charset="0"/>
              </a:rPr>
              <a:t>01</a:t>
            </a:r>
          </a:p>
        </p:txBody>
      </p:sp>
      <p:sp>
        <p:nvSpPr>
          <p:cNvPr id="54" name="Oval 53">
            <a:extLst>
              <a:ext uri="{FF2B5EF4-FFF2-40B4-BE49-F238E27FC236}">
                <a16:creationId xmlns:a16="http://schemas.microsoft.com/office/drawing/2014/main" id="{4D1292DB-A6DC-4CDB-BCE1-F539F513789C}"/>
              </a:ext>
            </a:extLst>
          </p:cNvPr>
          <p:cNvSpPr/>
          <p:nvPr/>
        </p:nvSpPr>
        <p:spPr>
          <a:xfrm>
            <a:off x="4484703" y="3414104"/>
            <a:ext cx="900000" cy="900000"/>
          </a:xfrm>
          <a:prstGeom prst="ellipse">
            <a:avLst/>
          </a:prstGeom>
          <a:solidFill>
            <a:srgbClr val="272C4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cs typeface="Arial" pitchFamily="34" charset="0"/>
              </a:rPr>
              <a:t>02</a:t>
            </a:r>
          </a:p>
        </p:txBody>
      </p:sp>
      <p:sp>
        <p:nvSpPr>
          <p:cNvPr id="55" name="Oval 54">
            <a:extLst>
              <a:ext uri="{FF2B5EF4-FFF2-40B4-BE49-F238E27FC236}">
                <a16:creationId xmlns:a16="http://schemas.microsoft.com/office/drawing/2014/main" id="{2ACAEA3B-45AA-4DDB-985A-A1360D6670F2}"/>
              </a:ext>
            </a:extLst>
          </p:cNvPr>
          <p:cNvSpPr/>
          <p:nvPr/>
        </p:nvSpPr>
        <p:spPr>
          <a:xfrm>
            <a:off x="5499573" y="4942679"/>
            <a:ext cx="900000" cy="900000"/>
          </a:xfrm>
          <a:prstGeom prst="ellipse">
            <a:avLst/>
          </a:prstGeom>
          <a:solidFill>
            <a:srgbClr val="FFD85D"/>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cs typeface="Arial" pitchFamily="34" charset="0"/>
              </a:rPr>
              <a:t>03</a:t>
            </a:r>
          </a:p>
        </p:txBody>
      </p:sp>
      <p:grpSp>
        <p:nvGrpSpPr>
          <p:cNvPr id="56" name="Group 55">
            <a:extLst>
              <a:ext uri="{FF2B5EF4-FFF2-40B4-BE49-F238E27FC236}">
                <a16:creationId xmlns:a16="http://schemas.microsoft.com/office/drawing/2014/main" id="{78511FC8-9715-4923-ADDE-FFA57E0D9DE5}"/>
              </a:ext>
            </a:extLst>
          </p:cNvPr>
          <p:cNvGrpSpPr/>
          <p:nvPr/>
        </p:nvGrpSpPr>
        <p:grpSpPr>
          <a:xfrm>
            <a:off x="4776793" y="1371465"/>
            <a:ext cx="3934204" cy="1089878"/>
            <a:chOff x="5137063" y="1138516"/>
            <a:chExt cx="3553137" cy="1340165"/>
          </a:xfrm>
        </p:grpSpPr>
        <p:sp>
          <p:nvSpPr>
            <p:cNvPr id="57" name="TextBox 56">
              <a:extLst>
                <a:ext uri="{FF2B5EF4-FFF2-40B4-BE49-F238E27FC236}">
                  <a16:creationId xmlns:a16="http://schemas.microsoft.com/office/drawing/2014/main" id="{6D74BAD1-1393-49F6-80A7-99E3646196E9}"/>
                </a:ext>
              </a:extLst>
            </p:cNvPr>
            <p:cNvSpPr txBox="1"/>
            <p:nvPr/>
          </p:nvSpPr>
          <p:spPr>
            <a:xfrm flipH="1">
              <a:off x="5137063" y="1229774"/>
              <a:ext cx="3553137" cy="1248907"/>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cs typeface="Arial" pitchFamily="34" charset="0"/>
                </a:rPr>
                <a:t>Fill in the requisite information appropriately to get reimbursement for our patients</a:t>
              </a:r>
              <a:endParaRPr kumimoji="0" lang="en-US"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endParaRPr>
            </a:p>
          </p:txBody>
        </p:sp>
        <p:sp>
          <p:nvSpPr>
            <p:cNvPr id="58" name="TextBox 57">
              <a:extLst>
                <a:ext uri="{FF2B5EF4-FFF2-40B4-BE49-F238E27FC236}">
                  <a16:creationId xmlns:a16="http://schemas.microsoft.com/office/drawing/2014/main" id="{8306F5A3-3801-4753-BE9E-122366DFF5EC}"/>
                </a:ext>
              </a:extLst>
            </p:cNvPr>
            <p:cNvSpPr txBox="1"/>
            <p:nvPr/>
          </p:nvSpPr>
          <p:spPr>
            <a:xfrm>
              <a:off x="6036141" y="1138516"/>
              <a:ext cx="184731" cy="461665"/>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lumMod val="75000"/>
                    <a:lumOff val="25000"/>
                  </a:prstClr>
                </a:solidFill>
                <a:effectLst/>
                <a:uLnTx/>
                <a:uFillTx/>
                <a:latin typeface="Arial" pitchFamily="34" charset="0"/>
                <a:cs typeface="Arial" pitchFamily="34" charset="0"/>
              </a:endParaRPr>
            </a:p>
          </p:txBody>
        </p:sp>
      </p:grpSp>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8799" y="216108"/>
            <a:ext cx="9143996" cy="646331"/>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lang="en-US" sz="3600" b="1" dirty="0">
                <a:solidFill>
                  <a:prstClr val="white"/>
                </a:solidFill>
                <a:latin typeface="Arial Narrow" panose="020B0606020202030204" pitchFamily="34" charset="0"/>
              </a:rPr>
              <a:t>Overcoming Access Barriers to PCSK9 Inhibitors</a:t>
            </a:r>
            <a:endParaRPr kumimoji="0" lang="en-US" sz="32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 name="Rectangle 1">
            <a:extLst>
              <a:ext uri="{FF2B5EF4-FFF2-40B4-BE49-F238E27FC236}">
                <a16:creationId xmlns:a16="http://schemas.microsoft.com/office/drawing/2014/main" id="{4199ECDC-766A-448E-B666-74EFA8E28F0F}"/>
              </a:ext>
            </a:extLst>
          </p:cNvPr>
          <p:cNvSpPr/>
          <p:nvPr/>
        </p:nvSpPr>
        <p:spPr>
          <a:xfrm>
            <a:off x="121720" y="6452050"/>
            <a:ext cx="8900560" cy="230832"/>
          </a:xfrm>
          <a:prstGeom prst="rect">
            <a:avLst/>
          </a:prstGeom>
        </p:spPr>
        <p:txBody>
          <a:bodyPr wrap="square">
            <a:spAutoFit/>
          </a:bodyPr>
          <a:lstStyle/>
          <a:p>
            <a:r>
              <a:rPr lang="en-CA" sz="900" dirty="0">
                <a:solidFill>
                  <a:schemeClr val="bg1"/>
                </a:solidFill>
                <a:latin typeface="Arial Narrow" panose="020B0606020202030204" pitchFamily="34" charset="0"/>
              </a:rPr>
              <a:t>Baum SJ, et al. Clin </a:t>
            </a:r>
            <a:r>
              <a:rPr lang="en-CA" sz="900" dirty="0" err="1">
                <a:solidFill>
                  <a:schemeClr val="bg1"/>
                </a:solidFill>
                <a:latin typeface="Arial Narrow" panose="020B0606020202030204" pitchFamily="34" charset="0"/>
              </a:rPr>
              <a:t>Cardiol</a:t>
            </a:r>
            <a:r>
              <a:rPr lang="en-CA" sz="900" dirty="0">
                <a:solidFill>
                  <a:schemeClr val="bg1"/>
                </a:solidFill>
                <a:latin typeface="Arial Narrow" panose="020B0606020202030204" pitchFamily="34" charset="0"/>
              </a:rPr>
              <a:t>. 2017;40:243-254</a:t>
            </a:r>
            <a:endParaRPr lang="en-CA" sz="900" dirty="0">
              <a:latin typeface="Arial Narrow" panose="020B0606020202030204" pitchFamily="34" charset="0"/>
            </a:endParaRPr>
          </a:p>
        </p:txBody>
      </p:sp>
      <p:grpSp>
        <p:nvGrpSpPr>
          <p:cNvPr id="65" name="Group 64">
            <a:extLst>
              <a:ext uri="{FF2B5EF4-FFF2-40B4-BE49-F238E27FC236}">
                <a16:creationId xmlns:a16="http://schemas.microsoft.com/office/drawing/2014/main" id="{2E87B224-9003-4E23-B9BF-EE8098E62BA8}"/>
              </a:ext>
            </a:extLst>
          </p:cNvPr>
          <p:cNvGrpSpPr/>
          <p:nvPr/>
        </p:nvGrpSpPr>
        <p:grpSpPr>
          <a:xfrm>
            <a:off x="5432123" y="3474090"/>
            <a:ext cx="3449638" cy="804114"/>
            <a:chOff x="5511304" y="1138516"/>
            <a:chExt cx="3376409" cy="1260626"/>
          </a:xfrm>
        </p:grpSpPr>
        <p:sp>
          <p:nvSpPr>
            <p:cNvPr id="66" name="TextBox 65">
              <a:extLst>
                <a:ext uri="{FF2B5EF4-FFF2-40B4-BE49-F238E27FC236}">
                  <a16:creationId xmlns:a16="http://schemas.microsoft.com/office/drawing/2014/main" id="{6339423A-5363-4896-9DC4-20ECE0E7A127}"/>
                </a:ext>
              </a:extLst>
            </p:cNvPr>
            <p:cNvSpPr txBox="1"/>
            <p:nvPr/>
          </p:nvSpPr>
          <p:spPr>
            <a:xfrm flipH="1">
              <a:off x="5511304" y="1150235"/>
              <a:ext cx="3376409" cy="1248907"/>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cs typeface="Arial" pitchFamily="34" charset="0"/>
                </a:rPr>
                <a:t>Documentation of LDL-C history and possible statin intolerance</a:t>
              </a:r>
              <a:endParaRPr kumimoji="0" lang="en-US"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endParaRPr>
            </a:p>
          </p:txBody>
        </p:sp>
        <p:sp>
          <p:nvSpPr>
            <p:cNvPr id="67" name="TextBox 66">
              <a:extLst>
                <a:ext uri="{FF2B5EF4-FFF2-40B4-BE49-F238E27FC236}">
                  <a16:creationId xmlns:a16="http://schemas.microsoft.com/office/drawing/2014/main" id="{8F526139-95D1-4676-926D-C1F1365E4475}"/>
                </a:ext>
              </a:extLst>
            </p:cNvPr>
            <p:cNvSpPr txBox="1"/>
            <p:nvPr/>
          </p:nvSpPr>
          <p:spPr>
            <a:xfrm>
              <a:off x="6036141" y="1138516"/>
              <a:ext cx="184731" cy="461665"/>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lumMod val="75000"/>
                    <a:lumOff val="25000"/>
                  </a:prstClr>
                </a:solidFill>
                <a:effectLst/>
                <a:uLnTx/>
                <a:uFillTx/>
                <a:latin typeface="Arial" pitchFamily="34" charset="0"/>
                <a:cs typeface="Arial" pitchFamily="34" charset="0"/>
              </a:endParaRPr>
            </a:p>
          </p:txBody>
        </p:sp>
      </p:grpSp>
      <p:grpSp>
        <p:nvGrpSpPr>
          <p:cNvPr id="68" name="Group 67">
            <a:extLst>
              <a:ext uri="{FF2B5EF4-FFF2-40B4-BE49-F238E27FC236}">
                <a16:creationId xmlns:a16="http://schemas.microsoft.com/office/drawing/2014/main" id="{6F645CD7-1928-4102-AB72-22F2B8A4A9B7}"/>
              </a:ext>
            </a:extLst>
          </p:cNvPr>
          <p:cNvGrpSpPr/>
          <p:nvPr/>
        </p:nvGrpSpPr>
        <p:grpSpPr>
          <a:xfrm>
            <a:off x="6521558" y="4858617"/>
            <a:ext cx="2360203" cy="1063010"/>
            <a:chOff x="4744873" y="1138516"/>
            <a:chExt cx="2809521" cy="1307127"/>
          </a:xfrm>
        </p:grpSpPr>
        <p:sp>
          <p:nvSpPr>
            <p:cNvPr id="69" name="TextBox 68">
              <a:extLst>
                <a:ext uri="{FF2B5EF4-FFF2-40B4-BE49-F238E27FC236}">
                  <a16:creationId xmlns:a16="http://schemas.microsoft.com/office/drawing/2014/main" id="{1264B917-29B1-4674-9FC8-F3AD7E915FF9}"/>
                </a:ext>
              </a:extLst>
            </p:cNvPr>
            <p:cNvSpPr txBox="1"/>
            <p:nvPr/>
          </p:nvSpPr>
          <p:spPr>
            <a:xfrm flipH="1">
              <a:off x="4744873" y="1196736"/>
              <a:ext cx="2809521" cy="1248907"/>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cs typeface="Arial" pitchFamily="34" charset="0"/>
                </a:rPr>
                <a:t>Documentation of high-risk features and co-morbidities</a:t>
              </a:r>
              <a:endParaRPr kumimoji="0" lang="en-US"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endParaRPr>
            </a:p>
          </p:txBody>
        </p:sp>
        <p:sp>
          <p:nvSpPr>
            <p:cNvPr id="70" name="TextBox 69">
              <a:extLst>
                <a:ext uri="{FF2B5EF4-FFF2-40B4-BE49-F238E27FC236}">
                  <a16:creationId xmlns:a16="http://schemas.microsoft.com/office/drawing/2014/main" id="{8172DD66-5EB4-4B9C-A3E1-8A2384FF4B95}"/>
                </a:ext>
              </a:extLst>
            </p:cNvPr>
            <p:cNvSpPr txBox="1"/>
            <p:nvPr/>
          </p:nvSpPr>
          <p:spPr>
            <a:xfrm>
              <a:off x="6036141" y="1138516"/>
              <a:ext cx="184731" cy="461665"/>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lumMod val="75000"/>
                    <a:lumOff val="25000"/>
                  </a:prstClr>
                </a:solidFill>
                <a:effectLst/>
                <a:uLnTx/>
                <a:uFillTx/>
                <a:latin typeface="Arial" pitchFamily="34" charset="0"/>
                <a:cs typeface="Arial" pitchFamily="34" charset="0"/>
              </a:endParaRPr>
            </a:p>
          </p:txBody>
        </p:sp>
      </p:grpSp>
    </p:spTree>
    <p:extLst>
      <p:ext uri="{BB962C8B-B14F-4D97-AF65-F5344CB8AC3E}">
        <p14:creationId xmlns:p14="http://schemas.microsoft.com/office/powerpoint/2010/main" val="54642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82492" y="255359"/>
            <a:ext cx="9143996" cy="769441"/>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Summary</a:t>
            </a:r>
            <a:endParaRPr kumimoji="0" lang="en-US" sz="36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0" name="Content Placeholder 2">
            <a:extLst>
              <a:ext uri="{FF2B5EF4-FFF2-40B4-BE49-F238E27FC236}">
                <a16:creationId xmlns:a16="http://schemas.microsoft.com/office/drawing/2014/main" id="{77BDAB93-EBCD-4EB0-A631-05E7F647469A}"/>
              </a:ext>
            </a:extLst>
          </p:cNvPr>
          <p:cNvSpPr txBox="1">
            <a:spLocks/>
          </p:cNvSpPr>
          <p:nvPr/>
        </p:nvSpPr>
        <p:spPr>
          <a:xfrm>
            <a:off x="467544" y="1548582"/>
            <a:ext cx="8496944" cy="4464176"/>
          </a:xfrm>
          <a:prstGeom prst="rect">
            <a:avLst/>
          </a:prstGeom>
        </p:spPr>
        <p:txBody>
          <a:bodyPr vert="horz" lIns="91440" tIns="45720" rIns="91440" bIns="45720" rtlCol="0">
            <a:noAutofit/>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
                <a:srgbClr val="54607F"/>
              </a:buClr>
              <a:buSzTx/>
              <a:buFont typeface="Wingdings" panose="05000000000000000000" pitchFamily="2" charset="2"/>
              <a:buChar char="§"/>
              <a:tabLst/>
              <a:defRPr/>
            </a:pPr>
            <a:r>
              <a:rPr kumimoji="0" lang="en-CA" sz="2800" b="0" i="0" u="none" strike="noStrike" kern="1200" cap="none" spc="0" normalizeH="0" baseline="0" noProof="0" dirty="0">
                <a:ln>
                  <a:noFill/>
                </a:ln>
                <a:solidFill>
                  <a:sysClr val="windowText" lastClr="000000"/>
                </a:solidFill>
                <a:effectLst/>
                <a:uLnTx/>
                <a:uFillTx/>
                <a:latin typeface="Arial Narrow"/>
                <a:ea typeface="+mn-ea"/>
              </a:rPr>
              <a:t>Despite best-evidence-based treatment,</a:t>
            </a:r>
            <a:r>
              <a:rPr kumimoji="0" lang="en-CA" sz="2800" b="0" i="0" u="none" strike="noStrike" kern="1200" cap="none" spc="0" normalizeH="0" noProof="0" dirty="0">
                <a:ln>
                  <a:noFill/>
                </a:ln>
                <a:solidFill>
                  <a:sysClr val="windowText" lastClr="000000"/>
                </a:solidFill>
                <a:effectLst/>
                <a:uLnTx/>
                <a:uFillTx/>
                <a:latin typeface="Arial Narrow"/>
                <a:ea typeface="+mn-ea"/>
              </a:rPr>
              <a:t> high-risk and very high risk patients continue to experience CVD events </a:t>
            </a:r>
            <a:endParaRPr kumimoji="0" lang="en-CA" sz="2800" b="0" i="0" u="none" strike="noStrike" kern="1200" cap="none" spc="0" normalizeH="0" baseline="0" noProof="0" dirty="0">
              <a:ln>
                <a:noFill/>
              </a:ln>
              <a:solidFill>
                <a:sysClr val="windowText" lastClr="000000"/>
              </a:solidFill>
              <a:effectLst/>
              <a:uLnTx/>
              <a:uFillTx/>
              <a:latin typeface="Arial Narrow"/>
              <a:ea typeface="+mn-ea"/>
            </a:endParaRPr>
          </a:p>
          <a:p>
            <a:pPr marL="342900" marR="0" lvl="0" indent="-342900" algn="l" defTabSz="457200" rtl="0" eaLnBrk="1" fontAlgn="base" latinLnBrk="0" hangingPunct="1">
              <a:lnSpc>
                <a:spcPct val="100000"/>
              </a:lnSpc>
              <a:spcBef>
                <a:spcPct val="20000"/>
              </a:spcBef>
              <a:spcAft>
                <a:spcPct val="0"/>
              </a:spcAft>
              <a:buClr>
                <a:srgbClr val="54607F"/>
              </a:buClr>
              <a:buSzTx/>
              <a:buFont typeface="Wingdings" panose="05000000000000000000" pitchFamily="2" charset="2"/>
              <a:buChar char="§"/>
              <a:tabLst/>
              <a:defRPr/>
            </a:pPr>
            <a:r>
              <a:rPr kumimoji="0" lang="en-CA" sz="2800" b="0" i="0" u="none" strike="noStrike" kern="1200" cap="none" spc="0" normalizeH="0" baseline="0" noProof="0" dirty="0">
                <a:ln>
                  <a:noFill/>
                </a:ln>
                <a:solidFill>
                  <a:sysClr val="windowText" lastClr="000000"/>
                </a:solidFill>
                <a:effectLst/>
                <a:uLnTx/>
                <a:uFillTx/>
                <a:latin typeface="Arial Narrow"/>
                <a:ea typeface="+mn-ea"/>
              </a:rPr>
              <a:t>Failure to attain guideline-recommended LDL-C</a:t>
            </a:r>
            <a:r>
              <a:rPr kumimoji="0" lang="en-CA" sz="2800" b="0" i="0" u="none" strike="noStrike" kern="1200" cap="none" spc="0" normalizeH="0" noProof="0" dirty="0">
                <a:ln>
                  <a:noFill/>
                </a:ln>
                <a:solidFill>
                  <a:sysClr val="windowText" lastClr="000000"/>
                </a:solidFill>
                <a:effectLst/>
                <a:uLnTx/>
                <a:uFillTx/>
                <a:latin typeface="Arial Narrow"/>
                <a:ea typeface="+mn-ea"/>
              </a:rPr>
              <a:t> goals is an important component of this residual CVD risk</a:t>
            </a:r>
            <a:endParaRPr kumimoji="0" lang="en-CA" sz="2400" b="0" i="0" u="none" strike="noStrike" kern="1200" cap="none" spc="0" normalizeH="0" baseline="0" noProof="0" dirty="0">
              <a:ln>
                <a:noFill/>
              </a:ln>
              <a:solidFill>
                <a:sysClr val="windowText" lastClr="000000"/>
              </a:solidFill>
              <a:effectLst/>
              <a:uLnTx/>
              <a:uFillTx/>
              <a:latin typeface="Arial Narrow"/>
              <a:ea typeface="+mn-ea"/>
            </a:endParaRPr>
          </a:p>
          <a:p>
            <a:pPr marL="342900" marR="0" lvl="0" indent="-342900" algn="l" defTabSz="457200" rtl="0" eaLnBrk="1" fontAlgn="base" latinLnBrk="0" hangingPunct="1">
              <a:lnSpc>
                <a:spcPct val="100000"/>
              </a:lnSpc>
              <a:spcBef>
                <a:spcPct val="20000"/>
              </a:spcBef>
              <a:spcAft>
                <a:spcPct val="0"/>
              </a:spcAft>
              <a:buClr>
                <a:srgbClr val="54607F"/>
              </a:buClr>
              <a:buSzTx/>
              <a:buFont typeface="Wingdings" panose="05000000000000000000" pitchFamily="2" charset="2"/>
              <a:buChar char="§"/>
              <a:tabLst/>
              <a:defRPr/>
            </a:pPr>
            <a:r>
              <a:rPr kumimoji="0" lang="en-CA" sz="2800" b="0" i="0" u="none" strike="noStrike" kern="1200" cap="none" spc="0" normalizeH="0" baseline="0" noProof="0" dirty="0">
                <a:ln>
                  <a:noFill/>
                </a:ln>
                <a:solidFill>
                  <a:sysClr val="windowText" lastClr="000000"/>
                </a:solidFill>
                <a:effectLst/>
                <a:uLnTx/>
                <a:uFillTx/>
                <a:latin typeface="Arial Narrow"/>
                <a:ea typeface="+mn-ea"/>
              </a:rPr>
              <a:t>Additional LDL-C lowering</a:t>
            </a:r>
            <a:r>
              <a:rPr kumimoji="0" lang="en-CA" sz="2800" b="0" i="0" u="none" strike="noStrike" kern="1200" cap="none" spc="0" normalizeH="0" noProof="0" dirty="0">
                <a:ln>
                  <a:noFill/>
                </a:ln>
                <a:solidFill>
                  <a:sysClr val="windowText" lastClr="000000"/>
                </a:solidFill>
                <a:effectLst/>
                <a:uLnTx/>
                <a:uFillTx/>
                <a:latin typeface="Arial Narrow"/>
                <a:ea typeface="+mn-ea"/>
              </a:rPr>
              <a:t> options are needed to address this unmet clinical need </a:t>
            </a:r>
            <a:endParaRPr kumimoji="0" lang="en-CA" sz="2800" b="0" i="0" u="none" strike="noStrike" kern="1200" cap="none" spc="0" normalizeH="0" baseline="0" noProof="0" dirty="0">
              <a:ln>
                <a:noFill/>
              </a:ln>
              <a:solidFill>
                <a:sysClr val="windowText" lastClr="000000"/>
              </a:solidFill>
              <a:effectLst/>
              <a:uLnTx/>
              <a:uFillTx/>
              <a:latin typeface="Arial Narrow"/>
              <a:ea typeface="+mn-ea"/>
            </a:endParaRPr>
          </a:p>
          <a:p>
            <a:pPr marL="342900" marR="0" lvl="0" indent="-342900" algn="l" defTabSz="457200" rtl="0" eaLnBrk="1" fontAlgn="base" latinLnBrk="0" hangingPunct="1">
              <a:lnSpc>
                <a:spcPct val="100000"/>
              </a:lnSpc>
              <a:spcBef>
                <a:spcPct val="20000"/>
              </a:spcBef>
              <a:spcAft>
                <a:spcPct val="0"/>
              </a:spcAft>
              <a:buClr>
                <a:srgbClr val="54607F"/>
              </a:buClr>
              <a:buSzTx/>
              <a:buFont typeface="Wingdings" panose="05000000000000000000" pitchFamily="2" charset="2"/>
              <a:buChar char="§"/>
              <a:tabLst/>
              <a:defRPr/>
            </a:pPr>
            <a:r>
              <a:rPr kumimoji="0" lang="en-CA" sz="2800" b="0" i="0" u="none" strike="noStrike" kern="1200" cap="none" spc="0" normalizeH="0" baseline="0" noProof="0" dirty="0">
                <a:ln>
                  <a:noFill/>
                </a:ln>
                <a:solidFill>
                  <a:sysClr val="windowText" lastClr="000000"/>
                </a:solidFill>
                <a:effectLst/>
                <a:uLnTx/>
                <a:uFillTx/>
                <a:latin typeface="Arial Narrow"/>
                <a:ea typeface="+mn-ea"/>
              </a:rPr>
              <a:t>The data from clinical trials with PCSK9 inhibition demonstrate efficacy and safety of LDL-C lowering by an additional 60% on top of statin ± ezetimibe therapy resulting in further reductions in MACE</a:t>
            </a:r>
          </a:p>
          <a:p>
            <a:pPr marL="342900" marR="0" lvl="0" indent="-342900" algn="l" defTabSz="457200" rtl="0" eaLnBrk="1" fontAlgn="base" latinLnBrk="0" hangingPunct="1">
              <a:lnSpc>
                <a:spcPct val="100000"/>
              </a:lnSpc>
              <a:spcBef>
                <a:spcPct val="20000"/>
              </a:spcBef>
              <a:spcAft>
                <a:spcPct val="0"/>
              </a:spcAft>
              <a:buClr>
                <a:srgbClr val="FF0000"/>
              </a:buClr>
              <a:buSzTx/>
              <a:buFont typeface="Wingdings" charset="2"/>
              <a:buChar char="§"/>
              <a:tabLst/>
              <a:defRPr/>
            </a:pPr>
            <a:endParaRPr kumimoji="0" lang="en-CA" sz="2800" b="0" i="0" u="none" strike="noStrike" kern="1200" cap="none" spc="0" normalizeH="0" baseline="0" noProof="0" dirty="0">
              <a:ln>
                <a:noFill/>
              </a:ln>
              <a:solidFill>
                <a:sysClr val="windowText" lastClr="000000"/>
              </a:solidFill>
              <a:effectLst/>
              <a:uLnTx/>
              <a:uFillTx/>
              <a:latin typeface="Arial Narrow"/>
              <a:ea typeface="+mn-ea"/>
            </a:endParaRPr>
          </a:p>
        </p:txBody>
      </p:sp>
    </p:spTree>
    <p:extLst>
      <p:ext uri="{BB962C8B-B14F-4D97-AF65-F5344CB8AC3E}">
        <p14:creationId xmlns:p14="http://schemas.microsoft.com/office/powerpoint/2010/main" val="103100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bg>
      <p:bgPr>
        <a:gradFill>
          <a:gsLst>
            <a:gs pos="61000">
              <a:srgbClr val="272C40"/>
            </a:gs>
            <a:gs pos="100000">
              <a:srgbClr val="54607F"/>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rotWithShape="1">
          <a:blip r:embed="rId2">
            <a:alphaModFix/>
            <a:extLst>
              <a:ext uri="{28A0092B-C50C-407E-A947-70E740481C1C}">
                <a14:useLocalDpi xmlns:a14="http://schemas.microsoft.com/office/drawing/2010/main" val="0"/>
              </a:ext>
            </a:extLst>
          </a:blip>
          <a:srcRect l="7109" r="5494"/>
          <a:stretch/>
        </p:blipFill>
        <p:spPr>
          <a:xfrm>
            <a:off x="2"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B8BFD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Back-Up Slides</a:t>
            </a:r>
          </a:p>
        </p:txBody>
      </p:sp>
    </p:spTree>
    <p:extLst>
      <p:ext uri="{BB962C8B-B14F-4D97-AF65-F5344CB8AC3E}">
        <p14:creationId xmlns:p14="http://schemas.microsoft.com/office/powerpoint/2010/main" val="15244408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5786150-B8EA-4173-9C16-F1D5E9C9563E}"/>
              </a:ext>
            </a:extLst>
          </p:cNvPr>
          <p:cNvSpPr/>
          <p:nvPr/>
        </p:nvSpPr>
        <p:spPr>
          <a:xfrm>
            <a:off x="0" y="3808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225936"/>
            <a:ext cx="9157881"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Effect of Primary and Primordial Prevention on Progression of Atherosclerosis and Risk of Acute Cardiovascular Events</a:t>
            </a:r>
            <a:endParaRPr kumimoji="0" lang="en-CA"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3" name="Rectangle 12">
            <a:extLst>
              <a:ext uri="{FF2B5EF4-FFF2-40B4-BE49-F238E27FC236}">
                <a16:creationId xmlns:a16="http://schemas.microsoft.com/office/drawing/2014/main" id="{7AA5E96D-62A4-468F-A4D8-35974B5EC63E}"/>
              </a:ext>
            </a:extLst>
          </p:cNvPr>
          <p:cNvSpPr/>
          <p:nvPr/>
        </p:nvSpPr>
        <p:spPr>
          <a:xfrm>
            <a:off x="71715" y="6451396"/>
            <a:ext cx="4572000" cy="230832"/>
          </a:xfrm>
          <a:prstGeom prst="rect">
            <a:avLst/>
          </a:prstGeom>
        </p:spPr>
        <p:txBody>
          <a:bodyP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Ference</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BA, et al. J Am Coll </a:t>
            </a:r>
            <a:r>
              <a:rPr kumimoji="0" 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2018;72:1141–56</a:t>
            </a:r>
          </a:p>
        </p:txBody>
      </p:sp>
      <p:sp>
        <p:nvSpPr>
          <p:cNvPr id="23" name="Rectangle 22">
            <a:extLst>
              <a:ext uri="{FF2B5EF4-FFF2-40B4-BE49-F238E27FC236}">
                <a16:creationId xmlns:a16="http://schemas.microsoft.com/office/drawing/2014/main" id="{CF827FCF-C9C8-4F9A-B5E1-801C338BCE38}"/>
              </a:ext>
            </a:extLst>
          </p:cNvPr>
          <p:cNvSpPr/>
          <p:nvPr/>
        </p:nvSpPr>
        <p:spPr>
          <a:xfrm>
            <a:off x="-4048" y="1307038"/>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close up of a map&#10;&#10;Description automatically generated">
            <a:extLst>
              <a:ext uri="{FF2B5EF4-FFF2-40B4-BE49-F238E27FC236}">
                <a16:creationId xmlns:a16="http://schemas.microsoft.com/office/drawing/2014/main" id="{A9FA4CBE-A32D-4D56-B559-73423C62A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81" y="1436206"/>
            <a:ext cx="9144000" cy="4698640"/>
          </a:xfrm>
          <a:prstGeom prst="rect">
            <a:avLst/>
          </a:prstGeom>
        </p:spPr>
      </p:pic>
      <p:sp>
        <p:nvSpPr>
          <p:cNvPr id="10" name="TextBox 9">
            <a:extLst>
              <a:ext uri="{FF2B5EF4-FFF2-40B4-BE49-F238E27FC236}">
                <a16:creationId xmlns:a16="http://schemas.microsoft.com/office/drawing/2014/main" id="{09A90B6C-4DC2-4468-B718-F8D48D70C2CD}"/>
              </a:ext>
            </a:extLst>
          </p:cNvPr>
          <p:cNvSpPr txBox="1"/>
          <p:nvPr/>
        </p:nvSpPr>
        <p:spPr>
          <a:xfrm>
            <a:off x="149999" y="1645921"/>
            <a:ext cx="677108" cy="3840479"/>
          </a:xfrm>
          <a:prstGeom prst="rect">
            <a:avLst/>
          </a:prstGeom>
          <a:solidFill>
            <a:schemeClr val="bg1"/>
          </a:solidFill>
        </p:spPr>
        <p:txBody>
          <a:bodyPr vert="vert270" wrap="square" rtlCol="0">
            <a:spAutoFit/>
          </a:bodyPr>
          <a:lstStyle/>
          <a:p>
            <a:pPr algn="ctr"/>
            <a:r>
              <a:rPr lang="en-US" sz="1600" dirty="0">
                <a:solidFill>
                  <a:srgbClr val="54607F"/>
                </a:solidFill>
                <a:latin typeface="Arial Narrow" panose="020B0606020202030204" pitchFamily="34" charset="0"/>
              </a:rPr>
              <a:t>Cumulative LDL-C Exposure (mmol-Years)</a:t>
            </a:r>
          </a:p>
          <a:p>
            <a:pPr algn="ctr"/>
            <a:r>
              <a:rPr lang="en-US" sz="1600" dirty="0">
                <a:solidFill>
                  <a:srgbClr val="54607F"/>
                </a:solidFill>
                <a:latin typeface="Arial Narrow" panose="020B0606020202030204" pitchFamily="34" charset="0"/>
                <a:sym typeface="Symbol" panose="05050102010706020507" pitchFamily="18" charset="2"/>
              </a:rPr>
              <a:t> Total Plaque Burden</a:t>
            </a:r>
            <a:endParaRPr lang="en-CA" sz="1600" dirty="0">
              <a:solidFill>
                <a:srgbClr val="54607F"/>
              </a:solidFill>
              <a:latin typeface="Arial Narrow" panose="020B0606020202030204" pitchFamily="34" charset="0"/>
            </a:endParaRPr>
          </a:p>
        </p:txBody>
      </p:sp>
      <p:sp>
        <p:nvSpPr>
          <p:cNvPr id="11" name="TextBox 10">
            <a:extLst>
              <a:ext uri="{FF2B5EF4-FFF2-40B4-BE49-F238E27FC236}">
                <a16:creationId xmlns:a16="http://schemas.microsoft.com/office/drawing/2014/main" id="{3F7F355B-A85F-49BC-871E-6E62F7261EBD}"/>
              </a:ext>
            </a:extLst>
          </p:cNvPr>
          <p:cNvSpPr txBox="1"/>
          <p:nvPr/>
        </p:nvSpPr>
        <p:spPr>
          <a:xfrm>
            <a:off x="815120" y="1687722"/>
            <a:ext cx="504000" cy="338554"/>
          </a:xfrm>
          <a:prstGeom prst="rect">
            <a:avLst/>
          </a:prstGeom>
          <a:solidFill>
            <a:schemeClr val="bg1"/>
          </a:solidFill>
        </p:spPr>
        <p:txBody>
          <a:bodyPr wrap="square" rtlCol="0">
            <a:noAutofit/>
          </a:bodyPr>
          <a:lstStyle/>
          <a:p>
            <a:r>
              <a:rPr lang="en-US" sz="1600" dirty="0">
                <a:latin typeface="Arial Narrow" panose="020B0606020202030204" pitchFamily="34" charset="0"/>
              </a:rPr>
              <a:t>259</a:t>
            </a:r>
            <a:endParaRPr lang="en-CA" sz="1600" dirty="0">
              <a:latin typeface="Arial Narrow" panose="020B0606020202030204" pitchFamily="34" charset="0"/>
            </a:endParaRPr>
          </a:p>
        </p:txBody>
      </p:sp>
      <p:sp>
        <p:nvSpPr>
          <p:cNvPr id="12" name="TextBox 11">
            <a:extLst>
              <a:ext uri="{FF2B5EF4-FFF2-40B4-BE49-F238E27FC236}">
                <a16:creationId xmlns:a16="http://schemas.microsoft.com/office/drawing/2014/main" id="{91B7CF70-C621-49F9-AA8E-CBE9372A98DC}"/>
              </a:ext>
            </a:extLst>
          </p:cNvPr>
          <p:cNvSpPr txBox="1"/>
          <p:nvPr/>
        </p:nvSpPr>
        <p:spPr>
          <a:xfrm>
            <a:off x="815120" y="2107075"/>
            <a:ext cx="504000" cy="338554"/>
          </a:xfrm>
          <a:prstGeom prst="rect">
            <a:avLst/>
          </a:prstGeom>
          <a:solidFill>
            <a:schemeClr val="bg1"/>
          </a:solidFill>
        </p:spPr>
        <p:txBody>
          <a:bodyPr wrap="square" rtlCol="0">
            <a:noAutofit/>
          </a:bodyPr>
          <a:lstStyle/>
          <a:p>
            <a:r>
              <a:rPr lang="en-US" sz="1600" dirty="0">
                <a:latin typeface="Arial Narrow" panose="020B0606020202030204" pitchFamily="34" charset="0"/>
              </a:rPr>
              <a:t>207</a:t>
            </a:r>
            <a:endParaRPr lang="en-CA" sz="1600" dirty="0">
              <a:latin typeface="Arial Narrow" panose="020B0606020202030204" pitchFamily="34" charset="0"/>
            </a:endParaRPr>
          </a:p>
        </p:txBody>
      </p:sp>
      <p:sp>
        <p:nvSpPr>
          <p:cNvPr id="14" name="TextBox 13">
            <a:extLst>
              <a:ext uri="{FF2B5EF4-FFF2-40B4-BE49-F238E27FC236}">
                <a16:creationId xmlns:a16="http://schemas.microsoft.com/office/drawing/2014/main" id="{EE919904-A771-4219-BFB2-E0DB42D80B13}"/>
              </a:ext>
            </a:extLst>
          </p:cNvPr>
          <p:cNvSpPr txBox="1"/>
          <p:nvPr/>
        </p:nvSpPr>
        <p:spPr>
          <a:xfrm>
            <a:off x="815120" y="2565834"/>
            <a:ext cx="504000" cy="338554"/>
          </a:xfrm>
          <a:prstGeom prst="rect">
            <a:avLst/>
          </a:prstGeom>
          <a:solidFill>
            <a:schemeClr val="bg1"/>
          </a:solidFill>
        </p:spPr>
        <p:txBody>
          <a:bodyPr wrap="square" rtlCol="0">
            <a:noAutofit/>
          </a:bodyPr>
          <a:lstStyle/>
          <a:p>
            <a:r>
              <a:rPr lang="en-US" sz="1600" dirty="0">
                <a:latin typeface="Arial Narrow" panose="020B0606020202030204" pitchFamily="34" charset="0"/>
              </a:rPr>
              <a:t>194</a:t>
            </a:r>
            <a:endParaRPr lang="en-CA" sz="1600" dirty="0">
              <a:latin typeface="Arial Narrow" panose="020B0606020202030204" pitchFamily="34" charset="0"/>
            </a:endParaRPr>
          </a:p>
        </p:txBody>
      </p:sp>
      <p:sp>
        <p:nvSpPr>
          <p:cNvPr id="15" name="TextBox 14">
            <a:extLst>
              <a:ext uri="{FF2B5EF4-FFF2-40B4-BE49-F238E27FC236}">
                <a16:creationId xmlns:a16="http://schemas.microsoft.com/office/drawing/2014/main" id="{D71EEC84-9D78-4497-AA05-274041EA8431}"/>
              </a:ext>
            </a:extLst>
          </p:cNvPr>
          <p:cNvSpPr txBox="1"/>
          <p:nvPr/>
        </p:nvSpPr>
        <p:spPr>
          <a:xfrm>
            <a:off x="815120" y="3014225"/>
            <a:ext cx="504000" cy="338554"/>
          </a:xfrm>
          <a:prstGeom prst="rect">
            <a:avLst/>
          </a:prstGeom>
          <a:solidFill>
            <a:schemeClr val="bg1"/>
          </a:solidFill>
        </p:spPr>
        <p:txBody>
          <a:bodyPr wrap="square" rtlCol="0">
            <a:noAutofit/>
          </a:bodyPr>
          <a:lstStyle/>
          <a:p>
            <a:r>
              <a:rPr lang="en-US" sz="1600" dirty="0">
                <a:latin typeface="Arial Narrow" panose="020B0606020202030204" pitchFamily="34" charset="0"/>
              </a:rPr>
              <a:t>162</a:t>
            </a:r>
            <a:endParaRPr lang="en-CA" sz="1600" dirty="0">
              <a:latin typeface="Arial Narrow" panose="020B0606020202030204" pitchFamily="34" charset="0"/>
            </a:endParaRPr>
          </a:p>
        </p:txBody>
      </p:sp>
      <p:sp>
        <p:nvSpPr>
          <p:cNvPr id="16" name="TextBox 15">
            <a:extLst>
              <a:ext uri="{FF2B5EF4-FFF2-40B4-BE49-F238E27FC236}">
                <a16:creationId xmlns:a16="http://schemas.microsoft.com/office/drawing/2014/main" id="{C31DC3BD-C481-4DF5-B2A2-80BE9C2C49A9}"/>
              </a:ext>
            </a:extLst>
          </p:cNvPr>
          <p:cNvSpPr txBox="1"/>
          <p:nvPr/>
        </p:nvSpPr>
        <p:spPr>
          <a:xfrm>
            <a:off x="815120" y="3441307"/>
            <a:ext cx="504000" cy="338554"/>
          </a:xfrm>
          <a:prstGeom prst="rect">
            <a:avLst/>
          </a:prstGeom>
          <a:solidFill>
            <a:schemeClr val="bg1"/>
          </a:solidFill>
        </p:spPr>
        <p:txBody>
          <a:bodyPr wrap="square" rtlCol="0">
            <a:noAutofit/>
          </a:bodyPr>
          <a:lstStyle/>
          <a:p>
            <a:r>
              <a:rPr lang="en-US" sz="1600" dirty="0">
                <a:latin typeface="Arial Narrow" panose="020B0606020202030204" pitchFamily="34" charset="0"/>
              </a:rPr>
              <a:t>129</a:t>
            </a:r>
            <a:endParaRPr lang="en-CA" sz="1600" dirty="0">
              <a:latin typeface="Arial Narrow" panose="020B0606020202030204" pitchFamily="34" charset="0"/>
            </a:endParaRPr>
          </a:p>
        </p:txBody>
      </p:sp>
    </p:spTree>
    <p:extLst>
      <p:ext uri="{BB962C8B-B14F-4D97-AF65-F5344CB8AC3E}">
        <p14:creationId xmlns:p14="http://schemas.microsoft.com/office/powerpoint/2010/main" val="16931919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2" y="63354"/>
            <a:ext cx="9143996" cy="1200329"/>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Clinical Tips for Therapeutic Management of PCSK9 Inhibitors</a:t>
            </a:r>
            <a:endParaRPr kumimoji="0" lang="en-US" sz="32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1" name="Rectangle 10">
            <a:extLst>
              <a:ext uri="{FF2B5EF4-FFF2-40B4-BE49-F238E27FC236}">
                <a16:creationId xmlns:a16="http://schemas.microsoft.com/office/drawing/2014/main" id="{433EC0D2-0843-4ECC-A9D5-FDD2281CA368}"/>
              </a:ext>
            </a:extLst>
          </p:cNvPr>
          <p:cNvSpPr/>
          <p:nvPr/>
        </p:nvSpPr>
        <p:spPr>
          <a:xfrm>
            <a:off x="86587" y="1218116"/>
            <a:ext cx="8989621" cy="492442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srgbClr val="451C6A"/>
              </a:buClr>
              <a:buSzTx/>
              <a:buFontTx/>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gency FB"/>
            </a:endParaRPr>
          </a:p>
          <a:p>
            <a:pPr marL="342900" marR="0" lvl="0" indent="-342900" algn="l" defTabSz="457200" rtl="0" eaLnBrk="1" fontAlgn="auto" latinLnBrk="0" hangingPunct="1">
              <a:lnSpc>
                <a:spcPct val="100000"/>
              </a:lnSpc>
              <a:spcBef>
                <a:spcPts val="0"/>
              </a:spcBef>
              <a:spcAft>
                <a:spcPts val="0"/>
              </a:spcAft>
              <a:buClr>
                <a:srgbClr val="54607F"/>
              </a:buClr>
              <a:buSzTx/>
              <a:buFont typeface="Wingdings" panose="05000000000000000000" pitchFamily="2" charset="2"/>
              <a:buChar char="§"/>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First patient-administered injection should be performed in office after education </a:t>
            </a:r>
            <a:endPar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gency FB"/>
            </a:endParaRPr>
          </a:p>
          <a:p>
            <a:pPr marL="800100" marR="0" lvl="1" indent="-342900" algn="l" defTabSz="457200" rtl="0" eaLnBrk="1" fontAlgn="auto" latinLnBrk="0" hangingPunct="1">
              <a:lnSpc>
                <a:spcPct val="100000"/>
              </a:lnSpc>
              <a:spcBef>
                <a:spcPts val="0"/>
              </a:spcBef>
              <a:spcAft>
                <a:spcPts val="0"/>
              </a:spcAft>
              <a:buClr>
                <a:srgbClr val="54607F"/>
              </a:buClr>
              <a:buSzTx/>
              <a:buFont typeface="Arial Narrow" panose="020B0606020202030204" pitchFamily="34" charset="0"/>
              <a:buChar char="─"/>
              <a:tabLst/>
              <a:defRPr/>
            </a:pPr>
            <a:r>
              <a:rPr kumimoji="0" lang="en-CA"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Offer to have second injection performed in office as well if the patient has ongoing reservations </a:t>
            </a:r>
          </a:p>
          <a:p>
            <a:pPr marL="800100" marR="0" lvl="1" indent="-342900" algn="l" defTabSz="457200" rtl="0" eaLnBrk="1" fontAlgn="auto" latinLnBrk="0" hangingPunct="1">
              <a:lnSpc>
                <a:spcPct val="100000"/>
              </a:lnSpc>
              <a:spcBef>
                <a:spcPts val="0"/>
              </a:spcBef>
              <a:spcAft>
                <a:spcPts val="0"/>
              </a:spcAft>
              <a:buClr>
                <a:srgbClr val="54607F"/>
              </a:buClr>
              <a:buSzTx/>
              <a:buFont typeface="Arial Narrow" panose="020B0606020202030204" pitchFamily="34" charset="0"/>
              <a:buChar char="─"/>
              <a:tabLst/>
              <a:defRPr/>
            </a:pPr>
            <a:r>
              <a:rPr kumimoji="0" lang="en-CA"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Caution with latex allergy (</a:t>
            </a:r>
            <a:r>
              <a:rPr kumimoji="0" lang="en-CA" sz="20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evolocumab</a:t>
            </a:r>
            <a:r>
              <a:rPr kumimoji="0" lang="en-CA"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a:t>
            </a:r>
          </a:p>
          <a:p>
            <a:pPr marL="914400" marR="0" lvl="2" indent="0" algn="l" defTabSz="457200" rtl="0" eaLnBrk="1" fontAlgn="auto" latinLnBrk="0" hangingPunct="1">
              <a:lnSpc>
                <a:spcPct val="100000"/>
              </a:lnSpc>
              <a:spcBef>
                <a:spcPts val="0"/>
              </a:spcBef>
              <a:spcAft>
                <a:spcPts val="0"/>
              </a:spcAft>
              <a:buClr>
                <a:srgbClr val="54607F"/>
              </a:buClr>
              <a:buSzTx/>
              <a:buFontTx/>
              <a:buNone/>
              <a:tabLst/>
              <a:defRPr/>
            </a:pPr>
            <a:endParaRPr kumimoji="0" lang="en-CA" sz="18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a:p>
            <a:pPr marL="342900" marR="0" lvl="2" indent="-342900" algn="l" defTabSz="457200" rtl="0" eaLnBrk="1" fontAlgn="auto" latinLnBrk="0" hangingPunct="1">
              <a:lnSpc>
                <a:spcPct val="100000"/>
              </a:lnSpc>
              <a:spcBef>
                <a:spcPts val="0"/>
              </a:spcBef>
              <a:spcAft>
                <a:spcPts val="0"/>
              </a:spcAft>
              <a:buClr>
                <a:srgbClr val="54607F"/>
              </a:buClr>
              <a:buSzTx/>
              <a:buFont typeface="Wingdings" panose="05000000000000000000" pitchFamily="2" charset="2"/>
              <a:buChar char="§"/>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gency FB"/>
              </a:rPr>
              <a:t>Common mistakes during injection</a:t>
            </a:r>
          </a:p>
          <a:p>
            <a:pPr marL="800100" marR="0" lvl="1" indent="-342900" algn="l" defTabSz="457200" rtl="0" eaLnBrk="1" fontAlgn="auto" latinLnBrk="0" hangingPunct="1">
              <a:lnSpc>
                <a:spcPct val="100000"/>
              </a:lnSpc>
              <a:spcBef>
                <a:spcPts val="0"/>
              </a:spcBef>
              <a:spcAft>
                <a:spcPts val="0"/>
              </a:spcAft>
              <a:buClr>
                <a:srgbClr val="54607F"/>
              </a:buClr>
              <a:buSzTx/>
              <a:buFont typeface="Arial Narrow" panose="020B0606020202030204" pitchFamily="34" charset="0"/>
              <a:buChar char="─"/>
              <a:tabLst/>
              <a:defRPr/>
            </a:pPr>
            <a:r>
              <a:rPr kumimoji="0" lang="en-CA"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Expediting the warming phase (do not use microwave)</a:t>
            </a:r>
          </a:p>
          <a:p>
            <a:pPr marL="800100" marR="0" lvl="1" indent="-342900" algn="l" defTabSz="457200" rtl="0" eaLnBrk="1" fontAlgn="auto" latinLnBrk="0" hangingPunct="1">
              <a:lnSpc>
                <a:spcPct val="100000"/>
              </a:lnSpc>
              <a:spcBef>
                <a:spcPts val="0"/>
              </a:spcBef>
              <a:spcAft>
                <a:spcPts val="0"/>
              </a:spcAft>
              <a:buClr>
                <a:srgbClr val="54607F"/>
              </a:buClr>
              <a:buSzTx/>
              <a:buFont typeface="Arial Narrow" panose="020B0606020202030204" pitchFamily="34" charset="0"/>
              <a:buChar char="─"/>
              <a:tabLst/>
              <a:defRPr/>
            </a:pPr>
            <a:r>
              <a:rPr kumimoji="0" lang="en-CA"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sym typeface="Wingdings" panose="05000000000000000000" pitchFamily="2" charset="2"/>
              </a:rPr>
              <a:t>Improper storage </a:t>
            </a:r>
          </a:p>
          <a:p>
            <a:pPr marL="800100" marR="0" lvl="1" indent="-342900" algn="l" defTabSz="457200" rtl="0" eaLnBrk="1" fontAlgn="auto" latinLnBrk="0" hangingPunct="1">
              <a:lnSpc>
                <a:spcPct val="100000"/>
              </a:lnSpc>
              <a:spcBef>
                <a:spcPts val="0"/>
              </a:spcBef>
              <a:spcAft>
                <a:spcPts val="0"/>
              </a:spcAft>
              <a:buClr>
                <a:srgbClr val="54607F"/>
              </a:buClr>
              <a:buSzTx/>
              <a:buFont typeface="Arial Narrow" panose="020B0606020202030204" pitchFamily="34" charset="0"/>
              <a:buChar char="─"/>
              <a:tabLst/>
              <a:defRPr/>
            </a:pPr>
            <a:r>
              <a:rPr kumimoji="0" lang="en-CA"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sym typeface="Wingdings" panose="05000000000000000000" pitchFamily="2" charset="2"/>
              </a:rPr>
              <a:t>Failing to discard the pen </a:t>
            </a:r>
          </a:p>
          <a:p>
            <a:pPr marL="800100" marR="0" lvl="1" indent="-342900" algn="l" defTabSz="457200" rtl="0" eaLnBrk="1" fontAlgn="auto" latinLnBrk="0" hangingPunct="1">
              <a:lnSpc>
                <a:spcPct val="100000"/>
              </a:lnSpc>
              <a:spcBef>
                <a:spcPts val="0"/>
              </a:spcBef>
              <a:spcAft>
                <a:spcPts val="0"/>
              </a:spcAft>
              <a:buClr>
                <a:srgbClr val="54607F"/>
              </a:buClr>
              <a:buSzTx/>
              <a:buFont typeface="Arial Narrow" panose="020B0606020202030204" pitchFamily="34" charset="0"/>
              <a:buChar char="─"/>
              <a:tabLst/>
              <a:defRPr/>
            </a:pPr>
            <a:r>
              <a:rPr kumimoji="0" lang="en-CA"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sym typeface="Wingdings" panose="05000000000000000000" pitchFamily="2" charset="2"/>
              </a:rPr>
              <a:t>Rubbing the site after injection is complete </a:t>
            </a:r>
          </a:p>
          <a:p>
            <a:pPr marL="800100" marR="0" lvl="1" indent="-342900" algn="l" defTabSz="457200" rtl="0" eaLnBrk="1" fontAlgn="auto" latinLnBrk="0" hangingPunct="1">
              <a:lnSpc>
                <a:spcPct val="100000"/>
              </a:lnSpc>
              <a:spcBef>
                <a:spcPts val="0"/>
              </a:spcBef>
              <a:spcAft>
                <a:spcPts val="0"/>
              </a:spcAft>
              <a:buClr>
                <a:srgbClr val="54607F"/>
              </a:buClr>
              <a:buSzTx/>
              <a:buFont typeface="Arial Narrow" panose="020B0606020202030204" pitchFamily="34" charset="0"/>
              <a:buChar char="─"/>
              <a:tabLst/>
              <a:defRPr/>
            </a:pPr>
            <a:r>
              <a:rPr kumimoji="0" lang="en-CA"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sym typeface="Wingdings" panose="05000000000000000000" pitchFamily="2" charset="2"/>
              </a:rPr>
              <a:t>Pulling the pen away before the injection has been made (15-20 seconds)</a:t>
            </a:r>
          </a:p>
          <a:p>
            <a:pPr marL="800100" marR="0" lvl="1" indent="-342900" algn="l" defTabSz="457200" rtl="0" eaLnBrk="1" fontAlgn="auto" latinLnBrk="0" hangingPunct="1">
              <a:lnSpc>
                <a:spcPct val="100000"/>
              </a:lnSpc>
              <a:spcBef>
                <a:spcPts val="0"/>
              </a:spcBef>
              <a:spcAft>
                <a:spcPts val="0"/>
              </a:spcAft>
              <a:buClr>
                <a:srgbClr val="54607F"/>
              </a:buClr>
              <a:buSzTx/>
              <a:buFont typeface="Arial Narrow" panose="020B0606020202030204" pitchFamily="34" charset="0"/>
              <a:buChar char="─"/>
              <a:tabLst/>
              <a:defRPr/>
            </a:pPr>
            <a:r>
              <a:rPr kumimoji="0" lang="en-CA"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sym typeface="Wingdings" panose="05000000000000000000" pitchFamily="2" charset="2"/>
              </a:rPr>
              <a:t>Not pushing the down firmly such that the yellow tip is still visible </a:t>
            </a:r>
          </a:p>
          <a:p>
            <a:pPr marL="800100" marR="0" lvl="1" indent="-342900" algn="l" defTabSz="457200" rtl="0" eaLnBrk="1" fontAlgn="auto" latinLnBrk="0" hangingPunct="1">
              <a:lnSpc>
                <a:spcPct val="100000"/>
              </a:lnSpc>
              <a:spcBef>
                <a:spcPts val="0"/>
              </a:spcBef>
              <a:spcAft>
                <a:spcPts val="0"/>
              </a:spcAft>
              <a:buClr>
                <a:srgbClr val="54607F"/>
              </a:buClr>
              <a:buSzTx/>
              <a:buFont typeface="Arial Narrow" panose="020B0606020202030204" pitchFamily="34" charset="0"/>
              <a:buChar char="─"/>
              <a:tabLst/>
              <a:defRPr/>
            </a:pPr>
            <a:r>
              <a:rPr kumimoji="0" lang="en-CA"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sym typeface="Wingdings" panose="05000000000000000000" pitchFamily="2" charset="2"/>
              </a:rPr>
              <a:t>If LDL-C &lt; 0.4 mmol/L  switched to placebo </a:t>
            </a:r>
          </a:p>
        </p:txBody>
      </p:sp>
      <p:sp>
        <p:nvSpPr>
          <p:cNvPr id="2" name="Rectangle 1">
            <a:extLst>
              <a:ext uri="{FF2B5EF4-FFF2-40B4-BE49-F238E27FC236}">
                <a16:creationId xmlns:a16="http://schemas.microsoft.com/office/drawing/2014/main" id="{4199ECDC-766A-448E-B666-74EFA8E28F0F}"/>
              </a:ext>
            </a:extLst>
          </p:cNvPr>
          <p:cNvSpPr/>
          <p:nvPr/>
        </p:nvSpPr>
        <p:spPr>
          <a:xfrm>
            <a:off x="-18799" y="6389841"/>
            <a:ext cx="890056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Alirocumab Canadian Product Monograph, September 20, 2018;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Evolocumab</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Canadian Product Monograph, June 11, 2019</a:t>
            </a:r>
            <a:endParaRPr kumimoji="0" lang="en-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289409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61000">
              <a:srgbClr val="272C40"/>
            </a:gs>
            <a:gs pos="100000">
              <a:srgbClr val="54607F"/>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rotWithShape="1">
          <a:blip r:embed="rId2">
            <a:alphaModFix/>
            <a:extLst>
              <a:ext uri="{28A0092B-C50C-407E-A947-70E740481C1C}">
                <a14:useLocalDpi xmlns:a14="http://schemas.microsoft.com/office/drawing/2010/main" val="0"/>
              </a:ext>
            </a:extLst>
          </a:blip>
          <a:srcRect l="7109" r="5494"/>
          <a:stretch/>
        </p:blipFill>
        <p:spPr>
          <a:xfrm>
            <a:off x="2"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2125358"/>
          </a:xfrm>
          <a:prstGeom prst="rect">
            <a:avLst/>
          </a:prstGeom>
          <a:solidFill>
            <a:srgbClr val="B8BFD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Clinicians’ Corner: </a:t>
            </a:r>
          </a:p>
          <a:p>
            <a:pPr lvl="0" algn="ctr">
              <a:defRPr/>
            </a:pPr>
            <a:r>
              <a:rPr lang="en-US" sz="3600" b="1" dirty="0">
                <a:solidFill>
                  <a:srgbClr val="272C40"/>
                </a:solidFill>
                <a:latin typeface="Arial Narrow" panose="020B0606020202030204" pitchFamily="34" charset="0"/>
              </a:rPr>
              <a:t>Additional benefit of PCSK9 inhibition in high-risk patients after myocardial infarction</a:t>
            </a:r>
          </a:p>
        </p:txBody>
      </p:sp>
    </p:spTree>
    <p:extLst>
      <p:ext uri="{BB962C8B-B14F-4D97-AF65-F5344CB8AC3E}">
        <p14:creationId xmlns:p14="http://schemas.microsoft.com/office/powerpoint/2010/main" val="9058938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54607F"/>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l="7109" r="549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378759" y="2264544"/>
            <a:ext cx="8386482" cy="3626224"/>
          </a:xfrm>
          <a:prstGeom prst="roundRect">
            <a:avLst/>
          </a:prstGeom>
          <a:solidFill>
            <a:schemeClr val="bg1"/>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8429" y="2401536"/>
            <a:ext cx="7749988" cy="1200329"/>
          </a:xfrm>
          <a:prstGeom prst="rect">
            <a:avLst/>
          </a:prstGeom>
          <a:noFill/>
        </p:spPr>
        <p:txBody>
          <a:bodyPr wrap="square" rtlCol="0">
            <a:spAutoFit/>
          </a:bodyPr>
          <a:lstStyle/>
          <a:p>
            <a:pPr lvl="0" algn="ctr">
              <a:buClr>
                <a:srgbClr val="262C40"/>
              </a:buClr>
              <a:defRPr/>
            </a:pPr>
            <a:r>
              <a:rPr lang="en-US" sz="2400" b="1" dirty="0">
                <a:solidFill>
                  <a:srgbClr val="262C40"/>
                </a:solidFill>
                <a:latin typeface="Arial Narrow" panose="020B0606020202030204" pitchFamily="34" charset="0"/>
              </a:rPr>
              <a:t>In the FOURIER trial, which of the following subgroups of patients with prior myocardial infarction (MI) had the greatest relative risk reduction?</a:t>
            </a:r>
            <a:endParaRPr kumimoji="0" lang="en-US" sz="24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endParaRP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97006" y="3720562"/>
            <a:ext cx="7749988" cy="0"/>
          </a:xfrm>
          <a:prstGeom prst="line">
            <a:avLst/>
          </a:prstGeom>
          <a:ln w="28575"/>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1125070" y="3920283"/>
            <a:ext cx="7297270" cy="1569660"/>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Qualifying MI &gt;2</a:t>
            </a:r>
            <a:r>
              <a:rPr kumimoji="0" lang="en-US" sz="2400" b="1" i="0" u="none" strike="noStrike" kern="1200" cap="none" spc="0" normalizeH="0" noProof="0" dirty="0">
                <a:ln>
                  <a:noFill/>
                </a:ln>
                <a:solidFill>
                  <a:prstClr val="black">
                    <a:lumMod val="75000"/>
                    <a:lumOff val="25000"/>
                  </a:prstClr>
                </a:solidFill>
                <a:effectLst/>
                <a:uLnTx/>
                <a:uFillTx/>
                <a:latin typeface="Arial Narrow" panose="020B0606020202030204" pitchFamily="34" charset="0"/>
                <a:ea typeface="+mn-ea"/>
                <a:cs typeface="+mn-cs"/>
              </a:rPr>
              <a:t> years ago</a:t>
            </a:r>
            <a:endPar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Multivessel</a:t>
            </a:r>
            <a:r>
              <a:rPr kumimoji="0" lang="en-US" sz="2400" b="1" i="0" u="none" strike="noStrike" kern="1200" cap="none" spc="0" normalizeH="0" noProof="0" dirty="0">
                <a:ln>
                  <a:noFill/>
                </a:ln>
                <a:solidFill>
                  <a:prstClr val="black">
                    <a:lumMod val="75000"/>
                    <a:lumOff val="25000"/>
                  </a:prstClr>
                </a:solidFill>
                <a:effectLst/>
                <a:uLnTx/>
                <a:uFillTx/>
                <a:latin typeface="Arial Narrow" panose="020B0606020202030204" pitchFamily="34" charset="0"/>
                <a:ea typeface="+mn-ea"/>
                <a:cs typeface="+mn-cs"/>
              </a:rPr>
              <a:t> Disease </a:t>
            </a:r>
            <a:endPar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 prior MI</a:t>
            </a: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Universal MI Type 2</a:t>
            </a:r>
          </a:p>
        </p:txBody>
      </p:sp>
      <p:pic>
        <p:nvPicPr>
          <p:cNvPr id="16" name="Picture 15">
            <a:extLst>
              <a:ext uri="{FF2B5EF4-FFF2-40B4-BE49-F238E27FC236}">
                <a16:creationId xmlns:a16="http://schemas.microsoft.com/office/drawing/2014/main" id="{76ED87E0-AE0B-435B-A95D-98526FB50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392" y="10643"/>
            <a:ext cx="1371600" cy="2440569"/>
          </a:xfrm>
          <a:prstGeom prst="rect">
            <a:avLst/>
          </a:prstGeom>
        </p:spPr>
      </p:pic>
    </p:spTree>
    <p:extLst>
      <p:ext uri="{BB962C8B-B14F-4D97-AF65-F5344CB8AC3E}">
        <p14:creationId xmlns:p14="http://schemas.microsoft.com/office/powerpoint/2010/main" val="361320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22">
                                            <p:txEl>
                                              <p:pRg st="1" end="1"/>
                                            </p:txEl>
                                          </p:spTgt>
                                        </p:tgtEl>
                                        <p:attrNameLst>
                                          <p:attrName>style.color</p:attrName>
                                        </p:attrNameLst>
                                      </p:cBhvr>
                                      <p:to>
                                        <a:srgbClr val="0070C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EF86E52-EDB7-485A-B856-5D8ED9E83BF6}"/>
              </a:ext>
            </a:extLst>
          </p:cNvPr>
          <p:cNvPicPr>
            <a:picLocks noChangeAspect="1"/>
          </p:cNvPicPr>
          <p:nvPr/>
        </p:nvPicPr>
        <p:blipFill>
          <a:blip r:embed="rId2"/>
          <a:stretch>
            <a:fillRect/>
          </a:stretch>
        </p:blipFill>
        <p:spPr>
          <a:xfrm>
            <a:off x="2059604" y="1955013"/>
            <a:ext cx="1841184" cy="1836000"/>
          </a:xfrm>
          <a:prstGeom prst="rect">
            <a:avLst/>
          </a:prstGeom>
        </p:spPr>
      </p:pic>
      <p:pic>
        <p:nvPicPr>
          <p:cNvPr id="20" name="Picture 19">
            <a:extLst>
              <a:ext uri="{FF2B5EF4-FFF2-40B4-BE49-F238E27FC236}">
                <a16:creationId xmlns:a16="http://schemas.microsoft.com/office/drawing/2014/main" id="{25A0FAF8-0AB2-47E2-B36C-397010A3F95D}"/>
              </a:ext>
            </a:extLst>
          </p:cNvPr>
          <p:cNvPicPr>
            <a:picLocks noChangeAspect="1"/>
          </p:cNvPicPr>
          <p:nvPr/>
        </p:nvPicPr>
        <p:blipFill>
          <a:blip r:embed="rId3"/>
          <a:stretch>
            <a:fillRect/>
          </a:stretch>
        </p:blipFill>
        <p:spPr>
          <a:xfrm>
            <a:off x="2095604" y="3626132"/>
            <a:ext cx="1836000" cy="1836000"/>
          </a:xfrm>
          <a:prstGeom prst="rect">
            <a:avLst/>
          </a:prstGeom>
        </p:spPr>
      </p:pic>
      <p:pic>
        <p:nvPicPr>
          <p:cNvPr id="15" name="Picture 14">
            <a:extLst>
              <a:ext uri="{FF2B5EF4-FFF2-40B4-BE49-F238E27FC236}">
                <a16:creationId xmlns:a16="http://schemas.microsoft.com/office/drawing/2014/main" id="{3BFC9B4D-FAF8-4A40-A920-C4BE98FC38C9}"/>
              </a:ext>
            </a:extLst>
          </p:cNvPr>
          <p:cNvPicPr>
            <a:picLocks noChangeAspect="1"/>
          </p:cNvPicPr>
          <p:nvPr/>
        </p:nvPicPr>
        <p:blipFill>
          <a:blip r:embed="rId4"/>
          <a:stretch>
            <a:fillRect/>
          </a:stretch>
        </p:blipFill>
        <p:spPr>
          <a:xfrm>
            <a:off x="3688966" y="4394665"/>
            <a:ext cx="1841184" cy="1836000"/>
          </a:xfrm>
          <a:prstGeom prst="rect">
            <a:avLst/>
          </a:prstGeom>
        </p:spPr>
      </p:pic>
      <p:pic>
        <p:nvPicPr>
          <p:cNvPr id="14" name="Picture 13">
            <a:extLst>
              <a:ext uri="{FF2B5EF4-FFF2-40B4-BE49-F238E27FC236}">
                <a16:creationId xmlns:a16="http://schemas.microsoft.com/office/drawing/2014/main" id="{595D64C1-E600-4DD8-BF65-3DF0D2D4AFEF}"/>
              </a:ext>
            </a:extLst>
          </p:cNvPr>
          <p:cNvPicPr>
            <a:picLocks noChangeAspect="1"/>
          </p:cNvPicPr>
          <p:nvPr/>
        </p:nvPicPr>
        <p:blipFill>
          <a:blip r:embed="rId5"/>
          <a:stretch>
            <a:fillRect/>
          </a:stretch>
        </p:blipFill>
        <p:spPr>
          <a:xfrm>
            <a:off x="5344160" y="3603918"/>
            <a:ext cx="1836000" cy="1836000"/>
          </a:xfrm>
          <a:prstGeom prst="rect">
            <a:avLst/>
          </a:prstGeom>
        </p:spPr>
      </p:pic>
      <p:pic>
        <p:nvPicPr>
          <p:cNvPr id="10" name="Picture 9">
            <a:extLst>
              <a:ext uri="{FF2B5EF4-FFF2-40B4-BE49-F238E27FC236}">
                <a16:creationId xmlns:a16="http://schemas.microsoft.com/office/drawing/2014/main" id="{682CEDFA-9098-438A-A7F9-57E3189B2099}"/>
              </a:ext>
            </a:extLst>
          </p:cNvPr>
          <p:cNvPicPr>
            <a:picLocks noChangeAspect="1"/>
          </p:cNvPicPr>
          <p:nvPr/>
        </p:nvPicPr>
        <p:blipFill>
          <a:blip r:embed="rId6"/>
          <a:stretch>
            <a:fillRect/>
          </a:stretch>
        </p:blipFill>
        <p:spPr>
          <a:xfrm>
            <a:off x="5232641" y="1856075"/>
            <a:ext cx="1836000" cy="1836000"/>
          </a:xfrm>
          <a:prstGeom prst="rect">
            <a:avLst/>
          </a:prstGeom>
        </p:spPr>
      </p:pic>
      <p:pic>
        <p:nvPicPr>
          <p:cNvPr id="3" name="Picture 2">
            <a:extLst>
              <a:ext uri="{FF2B5EF4-FFF2-40B4-BE49-F238E27FC236}">
                <a16:creationId xmlns:a16="http://schemas.microsoft.com/office/drawing/2014/main" id="{B6B55E77-5412-4E34-B4EC-D81701F4A0D4}"/>
              </a:ext>
            </a:extLst>
          </p:cNvPr>
          <p:cNvPicPr>
            <a:picLocks noChangeAspect="1"/>
          </p:cNvPicPr>
          <p:nvPr/>
        </p:nvPicPr>
        <p:blipFill>
          <a:blip r:embed="rId7"/>
          <a:stretch>
            <a:fillRect/>
          </a:stretch>
        </p:blipFill>
        <p:spPr>
          <a:xfrm>
            <a:off x="3644599" y="1065001"/>
            <a:ext cx="1836000" cy="1836000"/>
          </a:xfrm>
          <a:prstGeom prst="rect">
            <a:avLst/>
          </a:prstGeom>
        </p:spPr>
      </p:pic>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8"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313763" y="133022"/>
            <a:ext cx="8659905" cy="707886"/>
          </a:xfrm>
          <a:prstGeom prst="rect">
            <a:avLst/>
          </a:prstGeom>
          <a:noFill/>
        </p:spPr>
        <p:txBody>
          <a:bodyPr wrap="square" rtlCol="0">
            <a:spAutoFit/>
          </a:bodyPr>
          <a:lstStyle/>
          <a:p>
            <a:pPr algn="ctr"/>
            <a:r>
              <a:rPr lang="en-CA" sz="4000" b="1" dirty="0">
                <a:solidFill>
                  <a:schemeClr val="bg1"/>
                </a:solidFill>
                <a:latin typeface="Arial Narrow" panose="020B0606020202030204" pitchFamily="34" charset="0"/>
              </a:rPr>
              <a:t>LDL-C is Causal for ASCVD*</a:t>
            </a:r>
          </a:p>
        </p:txBody>
      </p:sp>
      <p:pic>
        <p:nvPicPr>
          <p:cNvPr id="2" name="Picture 1">
            <a:extLst>
              <a:ext uri="{FF2B5EF4-FFF2-40B4-BE49-F238E27FC236}">
                <a16:creationId xmlns:a16="http://schemas.microsoft.com/office/drawing/2014/main" id="{EB726F26-90D4-4BE4-AFAC-C69F58FE0BC3}"/>
              </a:ext>
            </a:extLst>
          </p:cNvPr>
          <p:cNvPicPr>
            <a:picLocks noChangeAspect="1"/>
          </p:cNvPicPr>
          <p:nvPr/>
        </p:nvPicPr>
        <p:blipFill>
          <a:blip r:embed="rId9"/>
          <a:stretch>
            <a:fillRect/>
          </a:stretch>
        </p:blipFill>
        <p:spPr>
          <a:xfrm>
            <a:off x="3563030" y="2630350"/>
            <a:ext cx="2093056" cy="2088000"/>
          </a:xfrm>
          <a:prstGeom prst="rect">
            <a:avLst/>
          </a:prstGeom>
        </p:spPr>
      </p:pic>
      <p:sp>
        <p:nvSpPr>
          <p:cNvPr id="21" name="Rectangle 20">
            <a:extLst>
              <a:ext uri="{FF2B5EF4-FFF2-40B4-BE49-F238E27FC236}">
                <a16:creationId xmlns:a16="http://schemas.microsoft.com/office/drawing/2014/main" id="{A7A142D0-E921-4A7A-9B94-767BB13C1D59}"/>
              </a:ext>
            </a:extLst>
          </p:cNvPr>
          <p:cNvSpPr/>
          <p:nvPr/>
        </p:nvSpPr>
        <p:spPr>
          <a:xfrm>
            <a:off x="135930" y="5787199"/>
            <a:ext cx="2560316" cy="400110"/>
          </a:xfrm>
          <a:prstGeom prst="rect">
            <a:avLst/>
          </a:prstGeom>
        </p:spPr>
        <p:txBody>
          <a:bodyPr wrap="none">
            <a:spAutoFit/>
          </a:bodyPr>
          <a:lstStyle/>
          <a:p>
            <a:r>
              <a:rPr lang="en-CA" sz="1000" b="1" dirty="0">
                <a:solidFill>
                  <a:schemeClr val="tx1">
                    <a:lumMod val="75000"/>
                    <a:lumOff val="25000"/>
                  </a:schemeClr>
                </a:solidFill>
                <a:latin typeface="Arial Narrow" panose="020B0606020202030204" pitchFamily="34" charset="0"/>
              </a:rPr>
              <a:t>ASCVD: Atherosclerotic cardiovascular disease</a:t>
            </a:r>
          </a:p>
          <a:p>
            <a:r>
              <a:rPr lang="en-CA" sz="1000" b="1" dirty="0">
                <a:solidFill>
                  <a:schemeClr val="tx1">
                    <a:lumMod val="75000"/>
                    <a:lumOff val="25000"/>
                  </a:schemeClr>
                </a:solidFill>
                <a:latin typeface="Arial Narrow" panose="020B0606020202030204" pitchFamily="34" charset="0"/>
              </a:rPr>
              <a:t>FH: Familial Hypercholesterolemia </a:t>
            </a:r>
            <a:endParaRPr lang="en-CA" sz="1000" b="1" dirty="0">
              <a:solidFill>
                <a:schemeClr val="tx1">
                  <a:lumMod val="75000"/>
                  <a:lumOff val="25000"/>
                </a:schemeClr>
              </a:solidFill>
            </a:endParaRPr>
          </a:p>
        </p:txBody>
      </p:sp>
    </p:spTree>
    <p:extLst>
      <p:ext uri="{BB962C8B-B14F-4D97-AF65-F5344CB8AC3E}">
        <p14:creationId xmlns:p14="http://schemas.microsoft.com/office/powerpoint/2010/main" val="73644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ppt_x"/>
                                          </p:val>
                                        </p:tav>
                                        <p:tav tm="100000">
                                          <p:val>
                                            <p:strVal val="#ppt_x"/>
                                          </p:val>
                                        </p:tav>
                                      </p:tavLst>
                                    </p:anim>
                                    <p:anim calcmode="lin" valueType="num">
                                      <p:cBhvr additive="base">
                                        <p:cTn id="12" dur="1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1+#ppt_w/2"/>
                                          </p:val>
                                        </p:tav>
                                        <p:tav tm="100000">
                                          <p:val>
                                            <p:strVal val="#ppt_x"/>
                                          </p:val>
                                        </p:tav>
                                      </p:tavLst>
                                    </p:anim>
                                    <p:anim calcmode="lin" valueType="num">
                                      <p:cBhvr additive="base">
                                        <p:cTn id="16" dur="1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500" fill="hold"/>
                                        <p:tgtEl>
                                          <p:spTgt spid="14"/>
                                        </p:tgtEl>
                                        <p:attrNameLst>
                                          <p:attrName>ppt_x</p:attrName>
                                        </p:attrNameLst>
                                      </p:cBhvr>
                                      <p:tavLst>
                                        <p:tav tm="0">
                                          <p:val>
                                            <p:strVal val="1+#ppt_w/2"/>
                                          </p:val>
                                        </p:tav>
                                        <p:tav tm="100000">
                                          <p:val>
                                            <p:strVal val="#ppt_x"/>
                                          </p:val>
                                        </p:tav>
                                      </p:tavLst>
                                    </p:anim>
                                    <p:anim calcmode="lin" valueType="num">
                                      <p:cBhvr additive="base">
                                        <p:cTn id="20" dur="1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500" fill="hold"/>
                                        <p:tgtEl>
                                          <p:spTgt spid="15"/>
                                        </p:tgtEl>
                                        <p:attrNameLst>
                                          <p:attrName>ppt_x</p:attrName>
                                        </p:attrNameLst>
                                      </p:cBhvr>
                                      <p:tavLst>
                                        <p:tav tm="0">
                                          <p:val>
                                            <p:strVal val="#ppt_x"/>
                                          </p:val>
                                        </p:tav>
                                        <p:tav tm="100000">
                                          <p:val>
                                            <p:strVal val="#ppt_x"/>
                                          </p:val>
                                        </p:tav>
                                      </p:tavLst>
                                    </p:anim>
                                    <p:anim calcmode="lin" valueType="num">
                                      <p:cBhvr additive="base">
                                        <p:cTn id="24" dur="1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500" fill="hold"/>
                                        <p:tgtEl>
                                          <p:spTgt spid="20"/>
                                        </p:tgtEl>
                                        <p:attrNameLst>
                                          <p:attrName>ppt_x</p:attrName>
                                        </p:attrNameLst>
                                      </p:cBhvr>
                                      <p:tavLst>
                                        <p:tav tm="0">
                                          <p:val>
                                            <p:strVal val="0-#ppt_w/2"/>
                                          </p:val>
                                        </p:tav>
                                        <p:tav tm="100000">
                                          <p:val>
                                            <p:strVal val="#ppt_x"/>
                                          </p:val>
                                        </p:tav>
                                      </p:tavLst>
                                    </p:anim>
                                    <p:anim calcmode="lin" valueType="num">
                                      <p:cBhvr additive="base">
                                        <p:cTn id="28" dur="1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9"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500" fill="hold"/>
                                        <p:tgtEl>
                                          <p:spTgt spid="19"/>
                                        </p:tgtEl>
                                        <p:attrNameLst>
                                          <p:attrName>ppt_x</p:attrName>
                                        </p:attrNameLst>
                                      </p:cBhvr>
                                      <p:tavLst>
                                        <p:tav tm="0">
                                          <p:val>
                                            <p:strVal val="0-#ppt_w/2"/>
                                          </p:val>
                                        </p:tav>
                                        <p:tav tm="100000">
                                          <p:val>
                                            <p:strVal val="#ppt_x"/>
                                          </p:val>
                                        </p:tav>
                                      </p:tavLst>
                                    </p:anim>
                                    <p:anim calcmode="lin" valueType="num">
                                      <p:cBhvr additive="base">
                                        <p:cTn id="32" dur="1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8801" y="52358"/>
            <a:ext cx="9143996" cy="1200329"/>
          </a:xfrm>
          <a:prstGeom prst="rect">
            <a:avLst/>
          </a:prstGeom>
          <a:noFill/>
        </p:spPr>
        <p:txBody>
          <a:bodyPr wrap="square" rtlCol="0">
            <a:spAutoFit/>
          </a:bodyPr>
          <a:lstStyle/>
          <a:p>
            <a:pPr lvl="0" algn="ctr" defTabSz="342991">
              <a:defRPr/>
            </a:pPr>
            <a:r>
              <a:rPr lang="en-US" sz="3600" b="1" dirty="0">
                <a:solidFill>
                  <a:prstClr val="white"/>
                </a:solidFill>
                <a:latin typeface="Arial Narrow" panose="020B0606020202030204" pitchFamily="34" charset="0"/>
              </a:rPr>
              <a:t>Additional Benefit of PCSK9 Inhibition in High-Risk Patients after Myocardial Infarction</a:t>
            </a:r>
          </a:p>
        </p:txBody>
      </p:sp>
      <p:graphicFrame>
        <p:nvGraphicFramePr>
          <p:cNvPr id="12" name="Diagramm 4">
            <a:extLst>
              <a:ext uri="{FF2B5EF4-FFF2-40B4-BE49-F238E27FC236}">
                <a16:creationId xmlns:a16="http://schemas.microsoft.com/office/drawing/2014/main" id="{397BD01D-3480-4F1D-9655-95067931A61D}"/>
              </a:ext>
            </a:extLst>
          </p:cNvPr>
          <p:cNvGraphicFramePr/>
          <p:nvPr>
            <p:extLst>
              <p:ext uri="{D42A27DB-BD31-4B8C-83A1-F6EECF244321}">
                <p14:modId xmlns:p14="http://schemas.microsoft.com/office/powerpoint/2010/main" val="4263004888"/>
              </p:ext>
            </p:extLst>
          </p:nvPr>
        </p:nvGraphicFramePr>
        <p:xfrm>
          <a:off x="487981" y="1838654"/>
          <a:ext cx="8311582" cy="3614409"/>
        </p:xfrm>
        <a:graphic>
          <a:graphicData uri="http://schemas.openxmlformats.org/drawingml/2006/chart">
            <c:chart xmlns:c="http://schemas.openxmlformats.org/drawingml/2006/chart" xmlns:r="http://schemas.openxmlformats.org/officeDocument/2006/relationships" r:id="rId4"/>
          </a:graphicData>
        </a:graphic>
      </p:graphicFrame>
      <p:sp>
        <p:nvSpPr>
          <p:cNvPr id="13" name="Rechthoek 7">
            <a:extLst>
              <a:ext uri="{FF2B5EF4-FFF2-40B4-BE49-F238E27FC236}">
                <a16:creationId xmlns:a16="http://schemas.microsoft.com/office/drawing/2014/main" id="{26DA1C03-4501-45CC-8126-0676A8021F5E}"/>
              </a:ext>
            </a:extLst>
          </p:cNvPr>
          <p:cNvSpPr/>
          <p:nvPr/>
        </p:nvSpPr>
        <p:spPr>
          <a:xfrm>
            <a:off x="384319" y="1347198"/>
            <a:ext cx="8223455"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800" b="1" i="0" u="none" strike="noStrike" kern="1200" cap="none" spc="0" normalizeH="0" baseline="0" noProof="0" dirty="0">
                <a:ln>
                  <a:noFill/>
                </a:ln>
                <a:solidFill>
                  <a:prstClr val="black"/>
                </a:solidFill>
                <a:effectLst/>
                <a:uLnTx/>
                <a:uFillTx/>
                <a:latin typeface="Arial Narrow" panose="020B0606020202030204" pitchFamily="34" charset="0"/>
              </a:rPr>
              <a:t>A FOURIER Subanalysis</a:t>
            </a:r>
            <a:endParaRPr kumimoji="0" lang="en-US" sz="28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14" name="Textfeld 2">
            <a:extLst>
              <a:ext uri="{FF2B5EF4-FFF2-40B4-BE49-F238E27FC236}">
                <a16:creationId xmlns:a16="http://schemas.microsoft.com/office/drawing/2014/main" id="{8E248BD5-9639-438A-B5A4-6D0FD4C3EA73}"/>
              </a:ext>
            </a:extLst>
          </p:cNvPr>
          <p:cNvSpPr txBox="1"/>
          <p:nvPr/>
        </p:nvSpPr>
        <p:spPr>
          <a:xfrm>
            <a:off x="566737" y="5517420"/>
            <a:ext cx="812958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Narrow" panose="020B0606020202030204" pitchFamily="34" charset="0"/>
              </a:rPr>
              <a:t>Primary endpoint: composite of CV death, MI, stroke, coronary revascularization, or hospitalization for unstable angina; Recent MI: within the past 2 years; multi-vessel disease: ≥40% stenosis in ≥2 large vessels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Narrow" panose="020B0606020202030204" pitchFamily="34" charset="0"/>
              </a:rPr>
              <a:t>PCSK9: </a:t>
            </a:r>
            <a:r>
              <a:rPr kumimoji="0" lang="en-US" sz="1050" b="0" i="0" u="none" strike="noStrike" kern="1200" cap="none" spc="0" normalizeH="0" baseline="0" noProof="0" dirty="0" err="1">
                <a:ln>
                  <a:noFill/>
                </a:ln>
                <a:solidFill>
                  <a:prstClr val="black"/>
                </a:solidFill>
                <a:effectLst/>
                <a:uLnTx/>
                <a:uFillTx/>
                <a:latin typeface="Arial Narrow" panose="020B0606020202030204" pitchFamily="34" charset="0"/>
              </a:rPr>
              <a:t>proprotein</a:t>
            </a:r>
            <a:r>
              <a:rPr kumimoji="0" lang="en-US" sz="1050" b="0" i="0" u="none" strike="noStrike" kern="1200" cap="none" spc="0" normalizeH="0" baseline="0" noProof="0" dirty="0">
                <a:ln>
                  <a:noFill/>
                </a:ln>
                <a:solidFill>
                  <a:prstClr val="black"/>
                </a:solidFill>
                <a:effectLst/>
                <a:uLnTx/>
                <a:uFillTx/>
                <a:latin typeface="Arial Narrow" panose="020B0606020202030204" pitchFamily="34" charset="0"/>
              </a:rPr>
              <a:t> convertase </a:t>
            </a:r>
            <a:r>
              <a:rPr kumimoji="0" lang="en-US" sz="1050" b="0" i="0" u="none" strike="noStrike" kern="1200" cap="none" spc="0" normalizeH="0" baseline="0" noProof="0" dirty="0" err="1">
                <a:ln>
                  <a:noFill/>
                </a:ln>
                <a:solidFill>
                  <a:prstClr val="black"/>
                </a:solidFill>
                <a:effectLst/>
                <a:uLnTx/>
                <a:uFillTx/>
                <a:latin typeface="Arial Narrow" panose="020B0606020202030204" pitchFamily="34" charset="0"/>
              </a:rPr>
              <a:t>subtilisin-kexin</a:t>
            </a:r>
            <a:r>
              <a:rPr kumimoji="0" lang="en-US" sz="1050" b="0" i="0" u="none" strike="noStrike" kern="1200" cap="none" spc="0" normalizeH="0" baseline="0" noProof="0" dirty="0">
                <a:ln>
                  <a:noFill/>
                </a:ln>
                <a:solidFill>
                  <a:prstClr val="black"/>
                </a:solidFill>
                <a:effectLst/>
                <a:uLnTx/>
                <a:uFillTx/>
                <a:latin typeface="Arial Narrow" panose="020B0606020202030204" pitchFamily="34" charset="0"/>
              </a:rPr>
              <a:t> type 9; FOURIER: Further cardiovascular Outcomes Research with PCSK9 Inhibition in patients with Elevated Risk; MI: myocardial infarction;   </a:t>
            </a:r>
          </a:p>
        </p:txBody>
      </p:sp>
      <p:sp>
        <p:nvSpPr>
          <p:cNvPr id="15" name="Tekstvak 1">
            <a:extLst>
              <a:ext uri="{FF2B5EF4-FFF2-40B4-BE49-F238E27FC236}">
                <a16:creationId xmlns:a16="http://schemas.microsoft.com/office/drawing/2014/main" id="{78ACD322-9EF4-4271-8281-2FFCF273CE67}"/>
              </a:ext>
            </a:extLst>
          </p:cNvPr>
          <p:cNvSpPr txBox="1"/>
          <p:nvPr/>
        </p:nvSpPr>
        <p:spPr>
          <a:xfrm>
            <a:off x="224318" y="6453504"/>
            <a:ext cx="395216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chemeClr val="bg1"/>
                </a:solidFill>
                <a:effectLst/>
                <a:uLnTx/>
                <a:uFillTx/>
                <a:latin typeface="Arial Narrow" panose="020B0606020202030204" pitchFamily="34" charset="0"/>
              </a:rPr>
              <a:t>Sabatine</a:t>
            </a:r>
            <a:r>
              <a:rPr kumimoji="0" lang="en-US" sz="900" b="0" i="0" u="none" strike="noStrike" kern="1200" cap="none" spc="0" normalizeH="0" baseline="0" noProof="0" dirty="0">
                <a:ln>
                  <a:noFill/>
                </a:ln>
                <a:solidFill>
                  <a:schemeClr val="bg1"/>
                </a:solidFill>
                <a:effectLst/>
                <a:uLnTx/>
                <a:uFillTx/>
                <a:latin typeface="Arial Narrow" panose="020B0606020202030204" pitchFamily="34" charset="0"/>
              </a:rPr>
              <a:t> </a:t>
            </a:r>
            <a:r>
              <a:rPr kumimoji="0" lang="en-US" sz="900" b="0" i="1" u="none" strike="noStrike" kern="1200" cap="none" spc="0" normalizeH="0" baseline="0" noProof="0" dirty="0">
                <a:ln>
                  <a:noFill/>
                </a:ln>
                <a:solidFill>
                  <a:schemeClr val="bg1"/>
                </a:solidFill>
                <a:effectLst/>
                <a:uLnTx/>
                <a:uFillTx/>
                <a:latin typeface="Arial Narrow" panose="020B0606020202030204" pitchFamily="34" charset="0"/>
              </a:rPr>
              <a:t>et al. </a:t>
            </a:r>
            <a:r>
              <a:rPr kumimoji="0" lang="en-US" sz="900" b="0" i="0" u="none" strike="noStrike" kern="1200" cap="none" spc="0" normalizeH="0" baseline="0" noProof="0" dirty="0">
                <a:ln>
                  <a:noFill/>
                </a:ln>
                <a:solidFill>
                  <a:schemeClr val="bg1"/>
                </a:solidFill>
                <a:effectLst/>
                <a:uLnTx/>
                <a:uFillTx/>
                <a:latin typeface="Arial Narrow" panose="020B0606020202030204" pitchFamily="34" charset="0"/>
              </a:rPr>
              <a:t>Circulation 2018</a:t>
            </a:r>
            <a:endParaRPr kumimoji="0" lang="en-US" sz="1200" b="0" i="0" u="none" strike="noStrike" kern="1200" cap="none" spc="0" normalizeH="0" baseline="0" noProof="0" dirty="0">
              <a:ln>
                <a:noFill/>
              </a:ln>
              <a:solidFill>
                <a:schemeClr val="bg1"/>
              </a:solidFill>
              <a:effectLst/>
              <a:uLnTx/>
              <a:uFillTx/>
              <a:latin typeface="Arial Narrow" panose="020B0606020202030204" pitchFamily="34" charset="0"/>
            </a:endParaRPr>
          </a:p>
        </p:txBody>
      </p:sp>
    </p:spTree>
    <p:extLst>
      <p:ext uri="{BB962C8B-B14F-4D97-AF65-F5344CB8AC3E}">
        <p14:creationId xmlns:p14="http://schemas.microsoft.com/office/powerpoint/2010/main" val="27454932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40ABC5-D5F0-4BB9-8519-89AC901A1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 y="2719602"/>
            <a:ext cx="9144000" cy="3715644"/>
          </a:xfrm>
          <a:prstGeom prst="rect">
            <a:avLst/>
          </a:prstGeom>
        </p:spPr>
      </p:pic>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7176" y="121284"/>
            <a:ext cx="9143996" cy="1015663"/>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DISCUSSION</a:t>
            </a:r>
          </a:p>
        </p:txBody>
      </p:sp>
      <p:sp>
        <p:nvSpPr>
          <p:cNvPr id="10" name="Rectangle 9">
            <a:extLst>
              <a:ext uri="{FF2B5EF4-FFF2-40B4-BE49-F238E27FC236}">
                <a16:creationId xmlns:a16="http://schemas.microsoft.com/office/drawing/2014/main" id="{5A07C734-4989-4795-A86F-094CBD37087C}"/>
              </a:ext>
            </a:extLst>
          </p:cNvPr>
          <p:cNvSpPr/>
          <p:nvPr/>
        </p:nvSpPr>
        <p:spPr>
          <a:xfrm>
            <a:off x="-22752" y="1594554"/>
            <a:ext cx="9162797" cy="1280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What are the implications for clinical practice?</a:t>
            </a:r>
          </a:p>
        </p:txBody>
      </p:sp>
    </p:spTree>
    <p:extLst>
      <p:ext uri="{BB962C8B-B14F-4D97-AF65-F5344CB8AC3E}">
        <p14:creationId xmlns:p14="http://schemas.microsoft.com/office/powerpoint/2010/main" val="28601240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82492" y="255359"/>
            <a:ext cx="9143996" cy="769441"/>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Summary</a:t>
            </a:r>
            <a:endParaRPr kumimoji="0" lang="en-US" sz="36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0" name="Content Placeholder 2">
            <a:extLst>
              <a:ext uri="{FF2B5EF4-FFF2-40B4-BE49-F238E27FC236}">
                <a16:creationId xmlns:a16="http://schemas.microsoft.com/office/drawing/2014/main" id="{77BDAB93-EBCD-4EB0-A631-05E7F647469A}"/>
              </a:ext>
            </a:extLst>
          </p:cNvPr>
          <p:cNvSpPr txBox="1">
            <a:spLocks/>
          </p:cNvSpPr>
          <p:nvPr/>
        </p:nvSpPr>
        <p:spPr>
          <a:xfrm>
            <a:off x="109537" y="1548582"/>
            <a:ext cx="8986837" cy="4464176"/>
          </a:xfrm>
          <a:prstGeom prst="rect">
            <a:avLst/>
          </a:prstGeom>
        </p:spPr>
        <p:txBody>
          <a:bodyPr vert="horz" lIns="91440" tIns="45720" rIns="91440" bIns="45720" rtlCol="0">
            <a:noAutofit/>
          </a:bodyPr>
          <a:lstStyle>
            <a:lvl1pPr marL="342900" indent="-342900" algn="l" defTabSz="457200" rtl="0" fontAlgn="base">
              <a:spcBef>
                <a:spcPct val="20000"/>
              </a:spcBef>
              <a:spcAft>
                <a:spcPct val="0"/>
              </a:spcAft>
              <a:buFont typeface="Arial" charset="0"/>
              <a:buChar char="•"/>
              <a:defRPr sz="3200" kern="1200">
                <a:solidFill>
                  <a:schemeClr val="tx1"/>
                </a:solidFill>
                <a:latin typeface="Arial Narrow"/>
                <a:ea typeface="+mn-ea"/>
                <a:cs typeface="Arial Narrow"/>
              </a:defRPr>
            </a:lvl1pPr>
            <a:lvl2pPr marL="742950" indent="-285750" algn="l" defTabSz="457200" rtl="0" fontAlgn="base">
              <a:spcBef>
                <a:spcPct val="20000"/>
              </a:spcBef>
              <a:spcAft>
                <a:spcPct val="0"/>
              </a:spcAft>
              <a:buFont typeface="Arial" charset="0"/>
              <a:buChar char="–"/>
              <a:defRPr sz="2800" kern="1200">
                <a:solidFill>
                  <a:schemeClr val="tx1"/>
                </a:solidFill>
                <a:latin typeface="Arial Narrow"/>
                <a:ea typeface="+mn-ea"/>
                <a:cs typeface="Arial Narrow"/>
              </a:defRPr>
            </a:lvl2pPr>
            <a:lvl3pPr marL="1143000" indent="-228600" algn="l" defTabSz="457200" rtl="0" fontAlgn="base">
              <a:spcBef>
                <a:spcPct val="20000"/>
              </a:spcBef>
              <a:spcAft>
                <a:spcPct val="0"/>
              </a:spcAft>
              <a:buFont typeface="Arial" charset="0"/>
              <a:buChar char="•"/>
              <a:defRPr sz="2400" kern="1200">
                <a:solidFill>
                  <a:schemeClr val="tx1"/>
                </a:solidFill>
                <a:latin typeface="Arial Narrow"/>
                <a:ea typeface="+mn-ea"/>
                <a:cs typeface="Arial Narrow"/>
              </a:defRPr>
            </a:lvl3pPr>
            <a:lvl4pPr marL="16002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4pPr>
            <a:lvl5pPr marL="2057400" indent="-228600" algn="l" defTabSz="457200" rtl="0" fontAlgn="base">
              <a:spcBef>
                <a:spcPct val="20000"/>
              </a:spcBef>
              <a:spcAft>
                <a:spcPct val="0"/>
              </a:spcAft>
              <a:buFont typeface="Arial" charset="0"/>
              <a:buChar char="»"/>
              <a:defRPr sz="2000" kern="1200">
                <a:solidFill>
                  <a:schemeClr val="tx1"/>
                </a:solidFill>
                <a:latin typeface="Arial Narrow"/>
                <a:ea typeface="+mn-ea"/>
                <a:cs typeface="Arial Narrow"/>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buClr>
                <a:srgbClr val="54607F"/>
              </a:buClr>
              <a:buFont typeface="Wingdings" panose="05000000000000000000" pitchFamily="2" charset="2"/>
              <a:buChar char="§"/>
              <a:defRPr/>
            </a:pPr>
            <a:r>
              <a:rPr lang="en-US" sz="2800" b="1" u="sng" dirty="0">
                <a:solidFill>
                  <a:sysClr val="windowText" lastClr="000000"/>
                </a:solidFill>
              </a:rPr>
              <a:t>Patients </a:t>
            </a:r>
          </a:p>
          <a:p>
            <a:pPr lvl="1">
              <a:buClr>
                <a:srgbClr val="54607F"/>
              </a:buClr>
              <a:buFont typeface="Arial Narrow" panose="020B0606020202030204" pitchFamily="34" charset="0"/>
              <a:buChar char="→"/>
              <a:defRPr/>
            </a:pPr>
            <a:r>
              <a:rPr lang="en-US" sz="2400" dirty="0">
                <a:solidFill>
                  <a:sysClr val="windowText" lastClr="000000"/>
                </a:solidFill>
              </a:rPr>
              <a:t>	(1) closer to their most recent MI, </a:t>
            </a:r>
          </a:p>
          <a:p>
            <a:pPr lvl="1">
              <a:buClr>
                <a:srgbClr val="54607F"/>
              </a:buClr>
              <a:buFont typeface="Arial Narrow" panose="020B0606020202030204" pitchFamily="34" charset="0"/>
              <a:buChar char="→"/>
              <a:defRPr/>
            </a:pPr>
            <a:r>
              <a:rPr lang="en-US" sz="2400" dirty="0">
                <a:solidFill>
                  <a:sysClr val="windowText" lastClr="000000"/>
                </a:solidFill>
              </a:rPr>
              <a:t>	(2) with multiple prior MIs, or </a:t>
            </a:r>
          </a:p>
          <a:p>
            <a:pPr lvl="1">
              <a:buClr>
                <a:srgbClr val="54607F"/>
              </a:buClr>
              <a:buFont typeface="Arial Narrow" panose="020B0606020202030204" pitchFamily="34" charset="0"/>
              <a:buChar char="→"/>
              <a:defRPr/>
            </a:pPr>
            <a:r>
              <a:rPr lang="en-US" sz="2400" dirty="0">
                <a:solidFill>
                  <a:sysClr val="windowText" lastClr="000000"/>
                </a:solidFill>
              </a:rPr>
              <a:t>	(3) with multivessel disease </a:t>
            </a:r>
          </a:p>
          <a:p>
            <a:pPr marL="57150" indent="0" algn="ctr">
              <a:buClr>
                <a:srgbClr val="54607F"/>
              </a:buClr>
              <a:buNone/>
              <a:defRPr/>
            </a:pPr>
            <a:r>
              <a:rPr lang="en-US" sz="2800" b="1" u="sng" dirty="0">
                <a:solidFill>
                  <a:srgbClr val="525F83"/>
                </a:solidFill>
              </a:rPr>
              <a:t>are at 34-90% ↑ risk for major vascular events </a:t>
            </a:r>
            <a:endParaRPr lang="en-US" sz="2800" dirty="0">
              <a:solidFill>
                <a:srgbClr val="525F83"/>
              </a:solidFill>
            </a:endParaRPr>
          </a:p>
          <a:p>
            <a:pPr lvl="0">
              <a:buClr>
                <a:srgbClr val="54607F"/>
              </a:buClr>
              <a:buFont typeface="Wingdings" panose="05000000000000000000" pitchFamily="2" charset="2"/>
              <a:buChar char="§"/>
              <a:defRPr/>
            </a:pPr>
            <a:r>
              <a:rPr lang="en-US" sz="2800" b="1" dirty="0">
                <a:solidFill>
                  <a:sysClr val="windowText" lastClr="000000"/>
                </a:solidFill>
              </a:rPr>
              <a:t>These patients experience substantial: </a:t>
            </a:r>
          </a:p>
          <a:p>
            <a:pPr lvl="1">
              <a:buClr>
                <a:srgbClr val="54607F"/>
              </a:buClr>
              <a:buFont typeface="Wingdings" panose="05000000000000000000" pitchFamily="2" charset="2"/>
              <a:buChar char="§"/>
              <a:defRPr/>
            </a:pPr>
            <a:r>
              <a:rPr lang="en-US" sz="2000" dirty="0">
                <a:solidFill>
                  <a:sysClr val="windowText" lastClr="000000"/>
                </a:solidFill>
              </a:rPr>
              <a:t>relative risk reductions (21-30%) and</a:t>
            </a:r>
          </a:p>
          <a:p>
            <a:pPr lvl="1">
              <a:buClr>
                <a:srgbClr val="54607F"/>
              </a:buClr>
              <a:buFont typeface="Wingdings" panose="05000000000000000000" pitchFamily="2" charset="2"/>
              <a:buChar char="§"/>
              <a:defRPr/>
            </a:pPr>
            <a:r>
              <a:rPr lang="en-US" sz="2000" dirty="0">
                <a:solidFill>
                  <a:sysClr val="windowText" lastClr="000000"/>
                </a:solidFill>
              </a:rPr>
              <a:t>absolute risk reductions (2.6-3.4% over 3 years) with intensive LDL-C lowering with PCSK9i </a:t>
            </a:r>
          </a:p>
          <a:p>
            <a:pPr marL="457200" lvl="1" indent="0">
              <a:buClr>
                <a:srgbClr val="54607F"/>
              </a:buClr>
              <a:buNone/>
              <a:defRPr/>
            </a:pPr>
            <a:endParaRPr lang="en-US" sz="1100" dirty="0">
              <a:solidFill>
                <a:sysClr val="windowText" lastClr="000000"/>
              </a:solidFill>
            </a:endParaRPr>
          </a:p>
          <a:p>
            <a:pPr marL="457200" lvl="1" indent="0" algn="ctr">
              <a:buClr>
                <a:srgbClr val="54607F"/>
              </a:buClr>
              <a:buNone/>
              <a:defRPr/>
            </a:pPr>
            <a:r>
              <a:rPr lang="en-US" sz="2000" b="1" dirty="0">
                <a:solidFill>
                  <a:srgbClr val="525F83"/>
                </a:solidFill>
              </a:rPr>
              <a:t>These readily ascertainable clinical features offer one approach to tailoring therapy</a:t>
            </a:r>
          </a:p>
          <a:p>
            <a:pPr marL="342900" marR="0" lvl="0" indent="-342900" algn="l" defTabSz="457200" rtl="0" eaLnBrk="1" fontAlgn="base" latinLnBrk="0" hangingPunct="1">
              <a:lnSpc>
                <a:spcPct val="100000"/>
              </a:lnSpc>
              <a:spcBef>
                <a:spcPct val="20000"/>
              </a:spcBef>
              <a:spcAft>
                <a:spcPct val="0"/>
              </a:spcAft>
              <a:buClr>
                <a:srgbClr val="FF0000"/>
              </a:buClr>
              <a:buSzTx/>
              <a:buFont typeface="Wingdings" charset="2"/>
              <a:buChar char="§"/>
              <a:tabLst/>
              <a:defRPr/>
            </a:pPr>
            <a:endParaRPr kumimoji="0" lang="en-CA" sz="2800" b="0" i="0" u="none" strike="noStrike" kern="1200" cap="none" spc="0" normalizeH="0" baseline="0" noProof="0" dirty="0">
              <a:ln>
                <a:noFill/>
              </a:ln>
              <a:solidFill>
                <a:sysClr val="windowText" lastClr="000000"/>
              </a:solidFill>
              <a:effectLst/>
              <a:uLnTx/>
              <a:uFillTx/>
              <a:latin typeface="Arial Narrow"/>
              <a:ea typeface="+mn-ea"/>
            </a:endParaRPr>
          </a:p>
        </p:txBody>
      </p:sp>
    </p:spTree>
    <p:extLst>
      <p:ext uri="{BB962C8B-B14F-4D97-AF65-F5344CB8AC3E}">
        <p14:creationId xmlns:p14="http://schemas.microsoft.com/office/powerpoint/2010/main" val="104610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61000">
              <a:srgbClr val="272C40"/>
            </a:gs>
            <a:gs pos="100000">
              <a:srgbClr val="54607F"/>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rotWithShape="1">
          <a:blip r:embed="rId2">
            <a:alphaModFix/>
            <a:extLst>
              <a:ext uri="{28A0092B-C50C-407E-A947-70E740481C1C}">
                <a14:useLocalDpi xmlns:a14="http://schemas.microsoft.com/office/drawing/2010/main" val="0"/>
              </a:ext>
            </a:extLst>
          </a:blip>
          <a:srcRect l="7109" r="5494"/>
          <a:stretch/>
        </p:blipFill>
        <p:spPr>
          <a:xfrm>
            <a:off x="2"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B8BFD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Clinicians’ Corner: Diabetes &amp; ASCVD</a:t>
            </a:r>
          </a:p>
        </p:txBody>
      </p:sp>
    </p:spTree>
    <p:extLst>
      <p:ext uri="{BB962C8B-B14F-4D97-AF65-F5344CB8AC3E}">
        <p14:creationId xmlns:p14="http://schemas.microsoft.com/office/powerpoint/2010/main" val="1464310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526" y="83897"/>
            <a:ext cx="9143996" cy="1200329"/>
          </a:xfrm>
          <a:prstGeom prst="rect">
            <a:avLst/>
          </a:prstGeom>
          <a:noFill/>
        </p:spPr>
        <p:txBody>
          <a:bodyPr wrap="square" rtlCol="0">
            <a:spAutoFit/>
          </a:bodyPr>
          <a:lstStyle/>
          <a:p>
            <a:pPr lvl="0" algn="ctr" defTabSz="342991">
              <a:defRPr/>
            </a:pPr>
            <a:r>
              <a:rPr lang="en-US" sz="3600" b="1" dirty="0">
                <a:solidFill>
                  <a:prstClr val="white"/>
                </a:solidFill>
                <a:latin typeface="Arial Narrow" panose="020B0606020202030204" pitchFamily="34" charset="0"/>
              </a:rPr>
              <a:t>Cardiovascular Events Remain High in </a:t>
            </a:r>
          </a:p>
          <a:p>
            <a:pPr lvl="0" algn="ctr" defTabSz="342991">
              <a:defRPr/>
            </a:pPr>
            <a:r>
              <a:rPr lang="en-US" sz="3600" b="1" dirty="0">
                <a:solidFill>
                  <a:prstClr val="white"/>
                </a:solidFill>
                <a:latin typeface="Arial Narrow" panose="020B0606020202030204" pitchFamily="34" charset="0"/>
              </a:rPr>
              <a:t>Individuals with Diabetes </a:t>
            </a:r>
            <a:endPar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61" name="Footer Placeholder 2">
            <a:extLst>
              <a:ext uri="{FF2B5EF4-FFF2-40B4-BE49-F238E27FC236}">
                <a16:creationId xmlns:a16="http://schemas.microsoft.com/office/drawing/2014/main" id="{38D472EC-653B-4AD1-ABB3-4491F5E116DD}"/>
              </a:ext>
            </a:extLst>
          </p:cNvPr>
          <p:cNvSpPr>
            <a:spLocks noGrp="1"/>
          </p:cNvSpPr>
          <p:nvPr>
            <p:ph type="ftr" sz="quarter" idx="11"/>
          </p:nvPr>
        </p:nvSpPr>
        <p:spPr>
          <a:xfrm>
            <a:off x="174715" y="6368389"/>
            <a:ext cx="8839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chemeClr val="bg1"/>
                </a:solidFill>
                <a:effectLst/>
                <a:uLnTx/>
                <a:uFillTx/>
                <a:latin typeface="Arial Narrow" panose="020B0606020202030204" pitchFamily="34" charset="0"/>
              </a:rPr>
              <a:t>CHD, coronary heart disease; CVD, cardiovascular disease; T1DM, type 1 diabetes mellitus; T2DM, type 2 diabetes mellitus.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err="1">
                <a:ln>
                  <a:noFill/>
                </a:ln>
                <a:solidFill>
                  <a:schemeClr val="bg1"/>
                </a:solidFill>
                <a:effectLst/>
                <a:uLnTx/>
                <a:uFillTx/>
                <a:latin typeface="Arial Narrow" panose="020B0606020202030204" pitchFamily="34" charset="0"/>
              </a:rPr>
              <a:t>Rawshani</a:t>
            </a:r>
            <a:r>
              <a:rPr kumimoji="0" lang="en-CA" sz="900" b="0" i="0" u="none" strike="noStrike" kern="1200" cap="none" spc="0" normalizeH="0" baseline="0" noProof="0" dirty="0">
                <a:ln>
                  <a:noFill/>
                </a:ln>
                <a:solidFill>
                  <a:schemeClr val="bg1"/>
                </a:solidFill>
                <a:effectLst/>
                <a:uLnTx/>
                <a:uFillTx/>
                <a:latin typeface="Arial Narrow" panose="020B0606020202030204" pitchFamily="34" charset="0"/>
              </a:rPr>
              <a:t> A et al. N </a:t>
            </a:r>
            <a:r>
              <a:rPr kumimoji="0" lang="en-CA" sz="900" b="0" i="0" u="none" strike="noStrike" kern="1200" cap="none" spc="0" normalizeH="0" baseline="0" noProof="0" dirty="0" err="1">
                <a:ln>
                  <a:noFill/>
                </a:ln>
                <a:solidFill>
                  <a:schemeClr val="bg1"/>
                </a:solidFill>
                <a:effectLst/>
                <a:uLnTx/>
                <a:uFillTx/>
                <a:latin typeface="Arial Narrow" panose="020B0606020202030204" pitchFamily="34" charset="0"/>
              </a:rPr>
              <a:t>Engl</a:t>
            </a:r>
            <a:r>
              <a:rPr kumimoji="0" lang="en-CA" sz="900" b="0" i="0" u="none" strike="noStrike" kern="1200" cap="none" spc="0" normalizeH="0" baseline="0" noProof="0" dirty="0">
                <a:ln>
                  <a:noFill/>
                </a:ln>
                <a:solidFill>
                  <a:schemeClr val="bg1"/>
                </a:solidFill>
                <a:effectLst/>
                <a:uLnTx/>
                <a:uFillTx/>
                <a:latin typeface="Arial Narrow" panose="020B0606020202030204" pitchFamily="34" charset="0"/>
              </a:rPr>
              <a:t> J Med. 2017;376:1407-1418.</a:t>
            </a:r>
          </a:p>
        </p:txBody>
      </p:sp>
      <p:pic>
        <p:nvPicPr>
          <p:cNvPr id="3" name="Picture 2" descr="A picture containing text, map&#10;&#10;Description automatically generated">
            <a:extLst>
              <a:ext uri="{FF2B5EF4-FFF2-40B4-BE49-F238E27FC236}">
                <a16:creationId xmlns:a16="http://schemas.microsoft.com/office/drawing/2014/main" id="{2B520297-97DA-4F12-96C2-E10F1B33A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47" y="1498057"/>
            <a:ext cx="7898106" cy="4531975"/>
          </a:xfrm>
          <a:prstGeom prst="rect">
            <a:avLst/>
          </a:prstGeom>
        </p:spPr>
      </p:pic>
    </p:spTree>
    <p:extLst>
      <p:ext uri="{BB962C8B-B14F-4D97-AF65-F5344CB8AC3E}">
        <p14:creationId xmlns:p14="http://schemas.microsoft.com/office/powerpoint/2010/main" val="31078106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526" y="83897"/>
            <a:ext cx="9143996" cy="1200329"/>
          </a:xfrm>
          <a:prstGeom prst="rect">
            <a:avLst/>
          </a:prstGeom>
          <a:noFill/>
        </p:spPr>
        <p:txBody>
          <a:bodyPr wrap="square" rtlCol="0">
            <a:spAutoFit/>
          </a:bodyPr>
          <a:lstStyle/>
          <a:p>
            <a:pPr lvl="0" algn="ctr" defTabSz="342991">
              <a:defRPr/>
            </a:pPr>
            <a:r>
              <a:rPr lang="en-CA" sz="2400" b="1" dirty="0">
                <a:solidFill>
                  <a:prstClr val="white"/>
                </a:solidFill>
                <a:latin typeface="Arial Narrow" panose="020B0606020202030204" pitchFamily="34" charset="0"/>
              </a:rPr>
              <a:t>IMPROVE-IT</a:t>
            </a:r>
            <a:br>
              <a:rPr lang="en-CA" sz="3200" b="1" dirty="0">
                <a:solidFill>
                  <a:prstClr val="white"/>
                </a:solidFill>
                <a:latin typeface="Arial Narrow" panose="020B0606020202030204" pitchFamily="34" charset="0"/>
              </a:rPr>
            </a:br>
            <a:r>
              <a:rPr lang="en-CA" sz="2400" b="1" dirty="0">
                <a:solidFill>
                  <a:prstClr val="white"/>
                </a:solidFill>
                <a:latin typeface="Arial Narrow" panose="020B0606020202030204" pitchFamily="34" charset="0"/>
              </a:rPr>
              <a:t>Ezetimibe Add-on to Simvastatin was Beneficial in</a:t>
            </a:r>
            <a:br>
              <a:rPr lang="en-CA" sz="2400" b="1" dirty="0">
                <a:solidFill>
                  <a:prstClr val="white"/>
                </a:solidFill>
                <a:latin typeface="Arial Narrow" panose="020B0606020202030204" pitchFamily="34" charset="0"/>
              </a:rPr>
            </a:br>
            <a:r>
              <a:rPr lang="en-CA" sz="2400" b="1" dirty="0">
                <a:solidFill>
                  <a:prstClr val="white"/>
                </a:solidFill>
                <a:latin typeface="Arial Narrow" panose="020B0606020202030204" pitchFamily="34" charset="0"/>
              </a:rPr>
              <a:t>Persons with ACS and Diabetes</a:t>
            </a:r>
            <a:endParaRPr lang="en-US" sz="3200" b="1" dirty="0">
              <a:solidFill>
                <a:prstClr val="white"/>
              </a:solidFill>
              <a:latin typeface="Arial Narrow" panose="020B0606020202030204" pitchFamily="34" charset="0"/>
            </a:endParaRPr>
          </a:p>
        </p:txBody>
      </p:sp>
      <p:sp>
        <p:nvSpPr>
          <p:cNvPr id="61" name="Footer Placeholder 2">
            <a:extLst>
              <a:ext uri="{FF2B5EF4-FFF2-40B4-BE49-F238E27FC236}">
                <a16:creationId xmlns:a16="http://schemas.microsoft.com/office/drawing/2014/main" id="{38D472EC-653B-4AD1-ABB3-4491F5E116DD}"/>
              </a:ext>
            </a:extLst>
          </p:cNvPr>
          <p:cNvSpPr>
            <a:spLocks noGrp="1"/>
          </p:cNvSpPr>
          <p:nvPr>
            <p:ph type="ftr" sz="quarter" idx="11"/>
          </p:nvPr>
        </p:nvSpPr>
        <p:spPr>
          <a:xfrm>
            <a:off x="174715" y="6401730"/>
            <a:ext cx="8076967" cy="365125"/>
          </a:xfrm>
        </p:spPr>
        <p:txBody>
          <a:bodyPr/>
          <a:lstStyle/>
          <a:p>
            <a:pPr lvl="0" algn="l">
              <a:defRPr/>
            </a:pPr>
            <a:r>
              <a:rPr lang="en-CA" sz="900" dirty="0">
                <a:solidFill>
                  <a:srgbClr val="FFFFFF"/>
                </a:solidFill>
                <a:latin typeface="Arial Narrow" panose="020B0606020202030204" pitchFamily="34" charset="0"/>
                <a:cs typeface="Arial" charset="0"/>
              </a:rPr>
              <a:t>CV, cardiovascular; MI, myocardial infarction; UA, unstable angina.</a:t>
            </a:r>
          </a:p>
          <a:p>
            <a:pPr lvl="0" algn="l">
              <a:defRPr/>
            </a:pPr>
            <a:r>
              <a:rPr lang="en-CA" sz="900" dirty="0" err="1">
                <a:solidFill>
                  <a:srgbClr val="FFFFFF"/>
                </a:solidFill>
                <a:latin typeface="Arial Narrow" panose="020B0606020202030204" pitchFamily="34" charset="0"/>
                <a:cs typeface="Arial" charset="0"/>
              </a:rPr>
              <a:t>Giguliano</a:t>
            </a:r>
            <a:r>
              <a:rPr lang="en-CA" sz="900" dirty="0">
                <a:solidFill>
                  <a:srgbClr val="FFFFFF"/>
                </a:solidFill>
                <a:latin typeface="Arial Narrow" panose="020B0606020202030204" pitchFamily="34" charset="0"/>
                <a:cs typeface="Arial" charset="0"/>
              </a:rPr>
              <a:t> RP et al. Benefit of adding ezetimibe to statin therapy on cardiovascular outcomes and safety in patients with vs without diabetes: the IMPROVE-IT trial.. Presented at the European Society of Cardiology Congress; August 30, 2015; London, England.</a:t>
            </a:r>
          </a:p>
        </p:txBody>
      </p:sp>
      <p:pic>
        <p:nvPicPr>
          <p:cNvPr id="3" name="Picture 2" descr="A screenshot of a map&#10;&#10;Description automatically generated">
            <a:extLst>
              <a:ext uri="{FF2B5EF4-FFF2-40B4-BE49-F238E27FC236}">
                <a16:creationId xmlns:a16="http://schemas.microsoft.com/office/drawing/2014/main" id="{3F831422-B249-4F50-A090-DF31B7FBF2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99" y="1466226"/>
            <a:ext cx="7848600" cy="4687824"/>
          </a:xfrm>
          <a:prstGeom prst="rect">
            <a:avLst/>
          </a:prstGeom>
        </p:spPr>
      </p:pic>
    </p:spTree>
    <p:extLst>
      <p:ext uri="{BB962C8B-B14F-4D97-AF65-F5344CB8AC3E}">
        <p14:creationId xmlns:p14="http://schemas.microsoft.com/office/powerpoint/2010/main" val="9319728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87301" y="293833"/>
            <a:ext cx="9143996" cy="646331"/>
          </a:xfrm>
          <a:prstGeom prst="rect">
            <a:avLst/>
          </a:prstGeom>
          <a:noFill/>
        </p:spPr>
        <p:txBody>
          <a:bodyPr wrap="square" rtlCol="0">
            <a:spAutoFit/>
          </a:bodyPr>
          <a:lstStyle/>
          <a:p>
            <a:pPr lvl="0" algn="ctr" defTabSz="342991">
              <a:defRPr/>
            </a:pPr>
            <a:r>
              <a:rPr lang="en-CA" sz="3600" b="1" dirty="0">
                <a:solidFill>
                  <a:prstClr val="white"/>
                </a:solidFill>
                <a:latin typeface="Arial Narrow" panose="020B0606020202030204" pitchFamily="34" charset="0"/>
              </a:rPr>
              <a:t>FOURIER: LDL-C Reduction with </a:t>
            </a:r>
            <a:r>
              <a:rPr lang="en-CA" sz="3600" b="1" dirty="0" err="1">
                <a:solidFill>
                  <a:prstClr val="white"/>
                </a:solidFill>
                <a:latin typeface="Arial Narrow" panose="020B0606020202030204" pitchFamily="34" charset="0"/>
              </a:rPr>
              <a:t>Evolocumab</a:t>
            </a:r>
            <a:endParaRPr lang="en-CA" sz="3600" b="1" dirty="0">
              <a:solidFill>
                <a:prstClr val="white"/>
              </a:solidFill>
              <a:latin typeface="Arial Narrow" panose="020B0606020202030204" pitchFamily="34" charset="0"/>
            </a:endParaRPr>
          </a:p>
        </p:txBody>
      </p:sp>
      <p:sp>
        <p:nvSpPr>
          <p:cNvPr id="61" name="Footer Placeholder 2">
            <a:extLst>
              <a:ext uri="{FF2B5EF4-FFF2-40B4-BE49-F238E27FC236}">
                <a16:creationId xmlns:a16="http://schemas.microsoft.com/office/drawing/2014/main" id="{38D472EC-653B-4AD1-ABB3-4491F5E116DD}"/>
              </a:ext>
            </a:extLst>
          </p:cNvPr>
          <p:cNvSpPr>
            <a:spLocks noGrp="1"/>
          </p:cNvSpPr>
          <p:nvPr>
            <p:ph type="ftr" sz="quarter" idx="11"/>
          </p:nvPr>
        </p:nvSpPr>
        <p:spPr>
          <a:xfrm>
            <a:off x="174715" y="6401730"/>
            <a:ext cx="8076967" cy="365125"/>
          </a:xfrm>
        </p:spPr>
        <p:txBody>
          <a:bodyPr/>
          <a:lstStyle/>
          <a:p>
            <a:pPr lvl="0" algn="l">
              <a:defRPr/>
            </a:pPr>
            <a:r>
              <a:rPr lang="en-CA" sz="900" dirty="0" err="1">
                <a:solidFill>
                  <a:srgbClr val="FFFFFF"/>
                </a:solidFill>
                <a:latin typeface="Arial Narrow" pitchFamily="34" charset="0"/>
                <a:cs typeface="Arial" charset="0"/>
              </a:rPr>
              <a:t>Sabatine</a:t>
            </a:r>
            <a:r>
              <a:rPr lang="en-CA" sz="900" dirty="0">
                <a:solidFill>
                  <a:srgbClr val="FFFFFF"/>
                </a:solidFill>
                <a:latin typeface="Arial Narrow" pitchFamily="34" charset="0"/>
                <a:cs typeface="Arial" charset="0"/>
              </a:rPr>
              <a:t> MS et al;  Lancet Diabetes Endocrinol. 2017 Dec;5(12):941-950.</a:t>
            </a:r>
          </a:p>
        </p:txBody>
      </p:sp>
      <p:pic>
        <p:nvPicPr>
          <p:cNvPr id="3" name="Picture 2" descr="A close up of a map&#10;&#10;Description automatically generated">
            <a:extLst>
              <a:ext uri="{FF2B5EF4-FFF2-40B4-BE49-F238E27FC236}">
                <a16:creationId xmlns:a16="http://schemas.microsoft.com/office/drawing/2014/main" id="{CF6B6A39-1BE7-4E8E-A574-C09D0D5CB6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8" y="1573993"/>
            <a:ext cx="9144000" cy="4325112"/>
          </a:xfrm>
          <a:prstGeom prst="rect">
            <a:avLst/>
          </a:prstGeom>
        </p:spPr>
      </p:pic>
    </p:spTree>
    <p:extLst>
      <p:ext uri="{BB962C8B-B14F-4D97-AF65-F5344CB8AC3E}">
        <p14:creationId xmlns:p14="http://schemas.microsoft.com/office/powerpoint/2010/main" val="20385865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83760" y="0"/>
            <a:ext cx="9143996" cy="1200329"/>
          </a:xfrm>
          <a:prstGeom prst="rect">
            <a:avLst/>
          </a:prstGeom>
          <a:noFill/>
        </p:spPr>
        <p:txBody>
          <a:bodyPr wrap="square" rtlCol="0">
            <a:spAutoFit/>
          </a:bodyPr>
          <a:lstStyle/>
          <a:p>
            <a:pPr lvl="0" algn="ctr" defTabSz="342991">
              <a:defRPr/>
            </a:pPr>
            <a:r>
              <a:rPr lang="en-CA" sz="3600" b="1" dirty="0">
                <a:solidFill>
                  <a:prstClr val="white"/>
                </a:solidFill>
                <a:latin typeface="Arial Narrow" panose="020B0606020202030204" pitchFamily="34" charset="0"/>
              </a:rPr>
              <a:t>FOURIER: </a:t>
            </a:r>
          </a:p>
          <a:p>
            <a:pPr lvl="0" algn="ctr" defTabSz="342991">
              <a:defRPr/>
            </a:pPr>
            <a:r>
              <a:rPr lang="en-US" sz="3600" b="1" dirty="0">
                <a:solidFill>
                  <a:prstClr val="white"/>
                </a:solidFill>
                <a:latin typeface="Arial Narrow" panose="020B0606020202030204" pitchFamily="34" charset="0"/>
              </a:rPr>
              <a:t>Effect of </a:t>
            </a:r>
            <a:r>
              <a:rPr lang="en-US" sz="3600" b="1" dirty="0" err="1">
                <a:solidFill>
                  <a:prstClr val="white"/>
                </a:solidFill>
                <a:latin typeface="Arial Narrow" panose="020B0606020202030204" pitchFamily="34" charset="0"/>
              </a:rPr>
              <a:t>Evolocumab</a:t>
            </a:r>
            <a:r>
              <a:rPr lang="en-US" sz="3600" b="1" dirty="0">
                <a:solidFill>
                  <a:prstClr val="white"/>
                </a:solidFill>
                <a:latin typeface="Arial Narrow" panose="020B0606020202030204" pitchFamily="34" charset="0"/>
              </a:rPr>
              <a:t> on Primary Endpoint</a:t>
            </a:r>
            <a:endParaRPr lang="en-CA" sz="3600" b="1" dirty="0">
              <a:solidFill>
                <a:prstClr val="white"/>
              </a:solidFill>
              <a:latin typeface="Arial Narrow" panose="020B0606020202030204" pitchFamily="34" charset="0"/>
            </a:endParaRPr>
          </a:p>
        </p:txBody>
      </p:sp>
      <p:sp>
        <p:nvSpPr>
          <p:cNvPr id="61" name="Footer Placeholder 2">
            <a:extLst>
              <a:ext uri="{FF2B5EF4-FFF2-40B4-BE49-F238E27FC236}">
                <a16:creationId xmlns:a16="http://schemas.microsoft.com/office/drawing/2014/main" id="{38D472EC-653B-4AD1-ABB3-4491F5E116DD}"/>
              </a:ext>
            </a:extLst>
          </p:cNvPr>
          <p:cNvSpPr>
            <a:spLocks noGrp="1"/>
          </p:cNvSpPr>
          <p:nvPr>
            <p:ph type="ftr" sz="quarter" idx="11"/>
          </p:nvPr>
        </p:nvSpPr>
        <p:spPr>
          <a:xfrm>
            <a:off x="174715" y="6401730"/>
            <a:ext cx="8076967" cy="365125"/>
          </a:xfrm>
        </p:spPr>
        <p:txBody>
          <a:bodyPr/>
          <a:lstStyle/>
          <a:p>
            <a:pPr lvl="0" algn="l">
              <a:defRPr/>
            </a:pPr>
            <a:r>
              <a:rPr lang="en-CA" sz="900" dirty="0">
                <a:solidFill>
                  <a:srgbClr val="FFFFFF"/>
                </a:solidFill>
                <a:latin typeface="Arial Narrow" pitchFamily="34" charset="0"/>
                <a:cs typeface="Arial" charset="0"/>
              </a:rPr>
              <a:t>CI, confidence interval; Cor </a:t>
            </a:r>
            <a:r>
              <a:rPr lang="en-CA" sz="900" dirty="0" err="1">
                <a:solidFill>
                  <a:srgbClr val="FFFFFF"/>
                </a:solidFill>
                <a:latin typeface="Arial Narrow" pitchFamily="34" charset="0"/>
                <a:cs typeface="Arial" charset="0"/>
              </a:rPr>
              <a:t>Revasc</a:t>
            </a:r>
            <a:r>
              <a:rPr lang="en-CA" sz="900" dirty="0">
                <a:solidFill>
                  <a:srgbClr val="FFFFFF"/>
                </a:solidFill>
                <a:latin typeface="Arial Narrow" pitchFamily="34" charset="0"/>
                <a:cs typeface="Arial" charset="0"/>
              </a:rPr>
              <a:t>, coronary revascularization; CV, cardiovascular; MI, myocardial infarction; NNT, needed-to-treat; UA, unstable angina.</a:t>
            </a:r>
          </a:p>
          <a:p>
            <a:pPr lvl="0" algn="l">
              <a:defRPr/>
            </a:pPr>
            <a:r>
              <a:rPr lang="en-CA" sz="900" dirty="0" err="1">
                <a:solidFill>
                  <a:srgbClr val="FFFFFF"/>
                </a:solidFill>
                <a:latin typeface="Arial Narrow" pitchFamily="34" charset="0"/>
                <a:cs typeface="Arial" charset="0"/>
              </a:rPr>
              <a:t>Sabatine</a:t>
            </a:r>
            <a:r>
              <a:rPr lang="en-CA" sz="900" dirty="0">
                <a:solidFill>
                  <a:srgbClr val="FFFFFF"/>
                </a:solidFill>
                <a:latin typeface="Arial Narrow" pitchFamily="34" charset="0"/>
                <a:cs typeface="Arial" charset="0"/>
              </a:rPr>
              <a:t> et al. Lancet Diabetes Endocrinol. 2017 Sep 14. </a:t>
            </a:r>
            <a:r>
              <a:rPr lang="en-CA" sz="900" dirty="0" err="1">
                <a:solidFill>
                  <a:srgbClr val="FFFFFF"/>
                </a:solidFill>
                <a:latin typeface="Arial Narrow" pitchFamily="34" charset="0"/>
                <a:cs typeface="Arial" charset="0"/>
              </a:rPr>
              <a:t>pii</a:t>
            </a:r>
            <a:r>
              <a:rPr lang="en-CA" sz="900" dirty="0">
                <a:solidFill>
                  <a:srgbClr val="FFFFFF"/>
                </a:solidFill>
                <a:latin typeface="Arial Narrow" pitchFamily="34" charset="0"/>
                <a:cs typeface="Arial" charset="0"/>
              </a:rPr>
              <a:t>: S2213-8587(17)30313-3.</a:t>
            </a:r>
          </a:p>
        </p:txBody>
      </p:sp>
      <p:sp>
        <p:nvSpPr>
          <p:cNvPr id="17" name="Rectangle 16">
            <a:extLst>
              <a:ext uri="{FF2B5EF4-FFF2-40B4-BE49-F238E27FC236}">
                <a16:creationId xmlns:a16="http://schemas.microsoft.com/office/drawing/2014/main" id="{6F1A4D0A-BC28-4571-A68C-1FE999281BEA}"/>
              </a:ext>
            </a:extLst>
          </p:cNvPr>
          <p:cNvSpPr/>
          <p:nvPr/>
        </p:nvSpPr>
        <p:spPr>
          <a:xfrm>
            <a:off x="1143000" y="2068859"/>
            <a:ext cx="2819400" cy="321916"/>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21D63BCC-C7F6-4241-A5CB-00144BFD6E3B}"/>
              </a:ext>
            </a:extLst>
          </p:cNvPr>
          <p:cNvSpPr/>
          <p:nvPr/>
        </p:nvSpPr>
        <p:spPr>
          <a:xfrm>
            <a:off x="5486400" y="2068859"/>
            <a:ext cx="2819400" cy="321916"/>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a:ea typeface="+mn-ea"/>
              <a:cs typeface="+mn-cs"/>
            </a:endParaRPr>
          </a:p>
        </p:txBody>
      </p:sp>
      <p:pic>
        <p:nvPicPr>
          <p:cNvPr id="3" name="Picture 2" descr="A close up of a map&#10;&#10;Description automatically generated">
            <a:extLst>
              <a:ext uri="{FF2B5EF4-FFF2-40B4-BE49-F238E27FC236}">
                <a16:creationId xmlns:a16="http://schemas.microsoft.com/office/drawing/2014/main" id="{D4845E96-1579-4BAE-9E73-2AF29FF575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532" y="1499395"/>
            <a:ext cx="8849732" cy="4562489"/>
          </a:xfrm>
          <a:prstGeom prst="rect">
            <a:avLst/>
          </a:prstGeom>
        </p:spPr>
      </p:pic>
    </p:spTree>
    <p:extLst>
      <p:ext uri="{BB962C8B-B14F-4D97-AF65-F5344CB8AC3E}">
        <p14:creationId xmlns:p14="http://schemas.microsoft.com/office/powerpoint/2010/main" val="5024700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83760" y="0"/>
            <a:ext cx="9143996" cy="1200329"/>
          </a:xfrm>
          <a:prstGeom prst="rect">
            <a:avLst/>
          </a:prstGeom>
          <a:noFill/>
        </p:spPr>
        <p:txBody>
          <a:bodyPr wrap="square" rtlCol="0">
            <a:spAutoFit/>
          </a:bodyPr>
          <a:lstStyle/>
          <a:p>
            <a:pPr lvl="0" algn="ctr" defTabSz="342991">
              <a:defRPr/>
            </a:pPr>
            <a:r>
              <a:rPr lang="en-CA" sz="3600" b="1" dirty="0">
                <a:solidFill>
                  <a:schemeClr val="bg1"/>
                </a:solidFill>
                <a:latin typeface="Arial Narrow" panose="020B0606020202030204" pitchFamily="34" charset="0"/>
              </a:rPr>
              <a:t>ODYSSEY OUTCOMES</a:t>
            </a:r>
            <a:br>
              <a:rPr lang="en-CA" sz="3600" b="1" dirty="0">
                <a:solidFill>
                  <a:schemeClr val="bg1"/>
                </a:solidFill>
                <a:latin typeface="Arial Narrow" panose="020B0606020202030204" pitchFamily="34" charset="0"/>
              </a:rPr>
            </a:br>
            <a:r>
              <a:rPr lang="en-US" sz="3600" b="1" dirty="0">
                <a:solidFill>
                  <a:schemeClr val="bg1"/>
                </a:solidFill>
                <a:latin typeface="Arial Narrow" panose="020B0606020202030204" pitchFamily="34" charset="0"/>
              </a:rPr>
              <a:t>Lipids at 16 Weeks After Randomization</a:t>
            </a:r>
            <a:r>
              <a:rPr lang="en-US" sz="3600" b="1" baseline="30000" dirty="0">
                <a:solidFill>
                  <a:schemeClr val="bg1"/>
                </a:solidFill>
                <a:latin typeface="Arial Narrow" panose="020B0606020202030204" pitchFamily="34" charset="0"/>
              </a:rPr>
              <a:t>1</a:t>
            </a:r>
            <a:endParaRPr lang="en-CA" sz="3600" b="1" dirty="0">
              <a:solidFill>
                <a:schemeClr val="bg1"/>
              </a:solidFill>
              <a:latin typeface="Arial Narrow" panose="020B0606020202030204" pitchFamily="34" charset="0"/>
            </a:endParaRPr>
          </a:p>
        </p:txBody>
      </p:sp>
      <p:sp>
        <p:nvSpPr>
          <p:cNvPr id="61" name="Footer Placeholder 2">
            <a:extLst>
              <a:ext uri="{FF2B5EF4-FFF2-40B4-BE49-F238E27FC236}">
                <a16:creationId xmlns:a16="http://schemas.microsoft.com/office/drawing/2014/main" id="{38D472EC-653B-4AD1-ABB3-4491F5E116DD}"/>
              </a:ext>
            </a:extLst>
          </p:cNvPr>
          <p:cNvSpPr>
            <a:spLocks noGrp="1"/>
          </p:cNvSpPr>
          <p:nvPr>
            <p:ph type="ftr" sz="quarter" idx="11"/>
          </p:nvPr>
        </p:nvSpPr>
        <p:spPr>
          <a:xfrm>
            <a:off x="174715" y="6401730"/>
            <a:ext cx="8076967" cy="365125"/>
          </a:xfrm>
        </p:spPr>
        <p:txBody>
          <a:bodyPr/>
          <a:lstStyle/>
          <a:p>
            <a:pPr lvl="0" algn="l">
              <a:defRPr/>
            </a:pPr>
            <a:r>
              <a:rPr lang="en-CA" sz="900" dirty="0">
                <a:solidFill>
                  <a:srgbClr val="FFFFFF"/>
                </a:solidFill>
                <a:latin typeface="Arial Narrow" pitchFamily="34" charset="0"/>
                <a:cs typeface="Arial" charset="0"/>
              </a:rPr>
              <a:t>Ray KK et al. Lancet Diabetes Endocrinol. 2019 Aug;7(8):618-628.</a:t>
            </a:r>
          </a:p>
        </p:txBody>
      </p:sp>
      <p:sp>
        <p:nvSpPr>
          <p:cNvPr id="26" name="TextBox 25">
            <a:extLst>
              <a:ext uri="{FF2B5EF4-FFF2-40B4-BE49-F238E27FC236}">
                <a16:creationId xmlns:a16="http://schemas.microsoft.com/office/drawing/2014/main" id="{AEAD1B24-45D3-45B3-A7C3-3E3FB66D4D43}"/>
              </a:ext>
            </a:extLst>
          </p:cNvPr>
          <p:cNvSpPr txBox="1"/>
          <p:nvPr/>
        </p:nvSpPr>
        <p:spPr>
          <a:xfrm>
            <a:off x="724401" y="5707567"/>
            <a:ext cx="3698448" cy="430887"/>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rPr>
              <a:t>Median percent change from baseline presented below each bar</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rPr>
              <a:t>*Intention-to-treat analysis</a:t>
            </a:r>
          </a:p>
        </p:txBody>
      </p:sp>
      <p:sp>
        <p:nvSpPr>
          <p:cNvPr id="27" name="Rectangle 26">
            <a:extLst>
              <a:ext uri="{FF2B5EF4-FFF2-40B4-BE49-F238E27FC236}">
                <a16:creationId xmlns:a16="http://schemas.microsoft.com/office/drawing/2014/main" id="{E6B23DCC-875A-4F1A-A29C-0B93C9518003}"/>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screenshot of a cell phone&#10;&#10;Description automatically generated">
            <a:extLst>
              <a:ext uri="{FF2B5EF4-FFF2-40B4-BE49-F238E27FC236}">
                <a16:creationId xmlns:a16="http://schemas.microsoft.com/office/drawing/2014/main" id="{559E8363-FE59-4C83-B5C3-961539439E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586306"/>
            <a:ext cx="8686800" cy="3785616"/>
          </a:xfrm>
          <a:prstGeom prst="rect">
            <a:avLst/>
          </a:prstGeom>
        </p:spPr>
      </p:pic>
    </p:spTree>
    <p:extLst>
      <p:ext uri="{BB962C8B-B14F-4D97-AF65-F5344CB8AC3E}">
        <p14:creationId xmlns:p14="http://schemas.microsoft.com/office/powerpoint/2010/main" val="41349853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
            <a:ext cx="9162797" cy="1435059"/>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20740" y="0"/>
            <a:ext cx="9143996" cy="1446550"/>
          </a:xfrm>
          <a:prstGeom prst="rect">
            <a:avLst/>
          </a:prstGeom>
          <a:noFill/>
        </p:spPr>
        <p:txBody>
          <a:bodyPr wrap="square" rtlCol="0">
            <a:spAutoFit/>
          </a:bodyPr>
          <a:lstStyle/>
          <a:p>
            <a:pPr lvl="0" algn="ctr" defTabSz="342991">
              <a:defRPr/>
            </a:pPr>
            <a:r>
              <a:rPr lang="en-CA" sz="3200" b="1" dirty="0">
                <a:solidFill>
                  <a:schemeClr val="bg1"/>
                </a:solidFill>
                <a:latin typeface="Arial Narrow" panose="020B0606020202030204" pitchFamily="34" charset="0"/>
              </a:rPr>
              <a:t>ODYSSEY OUTCOMES</a:t>
            </a:r>
            <a:br>
              <a:rPr lang="en-CA" sz="3200" b="1" dirty="0">
                <a:solidFill>
                  <a:schemeClr val="bg1"/>
                </a:solidFill>
                <a:latin typeface="Arial Narrow" panose="020B0606020202030204" pitchFamily="34" charset="0"/>
              </a:rPr>
            </a:br>
            <a:r>
              <a:rPr lang="en-US" sz="2800" b="1" dirty="0">
                <a:solidFill>
                  <a:schemeClr val="bg1"/>
                </a:solidFill>
                <a:latin typeface="Arial Narrow" panose="020B0606020202030204" pitchFamily="34" charset="0"/>
              </a:rPr>
              <a:t>Relative and Absolute Risk Reduction with Alirocumab By Glucometabolic</a:t>
            </a:r>
            <a:r>
              <a:rPr lang="en-US" sz="2000" b="1" dirty="0">
                <a:solidFill>
                  <a:schemeClr val="bg1"/>
                </a:solidFill>
                <a:latin typeface="Arial Narrow" panose="020B0606020202030204" pitchFamily="34" charset="0"/>
              </a:rPr>
              <a:t> </a:t>
            </a:r>
            <a:r>
              <a:rPr lang="en-US" sz="2800" b="1" dirty="0">
                <a:solidFill>
                  <a:schemeClr val="bg1"/>
                </a:solidFill>
                <a:latin typeface="Arial Narrow" panose="020B0606020202030204" pitchFamily="34" charset="0"/>
              </a:rPr>
              <a:t>Status</a:t>
            </a:r>
            <a:endParaRPr lang="en-CA" sz="3600" b="1" dirty="0">
              <a:solidFill>
                <a:schemeClr val="bg1"/>
              </a:solidFill>
              <a:latin typeface="Arial Narrow" panose="020B0606020202030204" pitchFamily="34" charset="0"/>
            </a:endParaRPr>
          </a:p>
        </p:txBody>
      </p:sp>
      <p:sp>
        <p:nvSpPr>
          <p:cNvPr id="61" name="Footer Placeholder 2">
            <a:extLst>
              <a:ext uri="{FF2B5EF4-FFF2-40B4-BE49-F238E27FC236}">
                <a16:creationId xmlns:a16="http://schemas.microsoft.com/office/drawing/2014/main" id="{38D472EC-653B-4AD1-ABB3-4491F5E116DD}"/>
              </a:ext>
            </a:extLst>
          </p:cNvPr>
          <p:cNvSpPr>
            <a:spLocks noGrp="1"/>
          </p:cNvSpPr>
          <p:nvPr>
            <p:ph type="ftr" sz="quarter" idx="11"/>
          </p:nvPr>
        </p:nvSpPr>
        <p:spPr>
          <a:xfrm>
            <a:off x="174715" y="6401730"/>
            <a:ext cx="8076967" cy="365125"/>
          </a:xfrm>
        </p:spPr>
        <p:txBody>
          <a:bodyPr/>
          <a:lstStyle/>
          <a:p>
            <a:pPr lvl="0" algn="l">
              <a:defRPr/>
            </a:pPr>
            <a:r>
              <a:rPr lang="en-CA" sz="900" dirty="0">
                <a:solidFill>
                  <a:srgbClr val="FFFFFF"/>
                </a:solidFill>
                <a:latin typeface="Arial Narrow" pitchFamily="34" charset="0"/>
                <a:cs typeface="Arial" charset="0"/>
              </a:rPr>
              <a:t>Lancet Diabetes Endocrinol. 2019 Aug;7(8):618-628.</a:t>
            </a:r>
          </a:p>
        </p:txBody>
      </p:sp>
      <p:sp>
        <p:nvSpPr>
          <p:cNvPr id="2" name="Rectangle 1">
            <a:extLst>
              <a:ext uri="{FF2B5EF4-FFF2-40B4-BE49-F238E27FC236}">
                <a16:creationId xmlns:a16="http://schemas.microsoft.com/office/drawing/2014/main" id="{DB224D30-7334-45EF-A601-073C01BC1F13}"/>
              </a:ext>
            </a:extLst>
          </p:cNvPr>
          <p:cNvSpPr/>
          <p:nvPr/>
        </p:nvSpPr>
        <p:spPr>
          <a:xfrm>
            <a:off x="174715" y="5893954"/>
            <a:ext cx="2666114" cy="261610"/>
          </a:xfrm>
          <a:prstGeom prst="rect">
            <a:avLst/>
          </a:prstGeom>
        </p:spPr>
        <p:txBody>
          <a:bodyPr wrap="none">
            <a:spAutoFit/>
          </a:bodyPr>
          <a:lstStyle/>
          <a:p>
            <a:pPr lvl="0" defTabSz="1219170">
              <a:defRPr/>
            </a:pPr>
            <a:r>
              <a:rPr lang="en-GB" sz="1100" b="1" dirty="0">
                <a:solidFill>
                  <a:schemeClr val="tx1">
                    <a:lumMod val="75000"/>
                    <a:lumOff val="25000"/>
                  </a:schemeClr>
                </a:solidFill>
                <a:latin typeface="Arial Narrow" panose="020B0606020202030204" pitchFamily="34" charset="0"/>
              </a:rPr>
              <a:t>Median (Q1, Q3) follow-up: 2.8 (2.3, 3.4) years</a:t>
            </a:r>
          </a:p>
        </p:txBody>
      </p:sp>
      <p:pic>
        <p:nvPicPr>
          <p:cNvPr id="5" name="Picture 4" descr="A screenshot of a cell phone&#10;&#10;Description automatically generated">
            <a:extLst>
              <a:ext uri="{FF2B5EF4-FFF2-40B4-BE49-F238E27FC236}">
                <a16:creationId xmlns:a16="http://schemas.microsoft.com/office/drawing/2014/main" id="{192AB82B-9E26-4C34-9A85-B391F0C411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6170"/>
            <a:ext cx="9144000" cy="4367784"/>
          </a:xfrm>
          <a:prstGeom prst="rect">
            <a:avLst/>
          </a:prstGeom>
        </p:spPr>
      </p:pic>
      <p:sp>
        <p:nvSpPr>
          <p:cNvPr id="34" name="Rectangle 33">
            <a:extLst>
              <a:ext uri="{FF2B5EF4-FFF2-40B4-BE49-F238E27FC236}">
                <a16:creationId xmlns:a16="http://schemas.microsoft.com/office/drawing/2014/main" id="{6D5791C4-E83B-4977-B560-A4CC43BAC359}"/>
              </a:ext>
            </a:extLst>
          </p:cNvPr>
          <p:cNvSpPr/>
          <p:nvPr/>
        </p:nvSpPr>
        <p:spPr>
          <a:xfrm>
            <a:off x="-18799" y="1411653"/>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4009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map&#10;&#10;Description automatically generated">
            <a:extLst>
              <a:ext uri="{FF2B5EF4-FFF2-40B4-BE49-F238E27FC236}">
                <a16:creationId xmlns:a16="http://schemas.microsoft.com/office/drawing/2014/main" id="{EF5E8D99-A0E3-4B44-AF32-40997EF2B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793" y="1383494"/>
            <a:ext cx="8216153" cy="4951861"/>
          </a:xfrm>
          <a:prstGeom prst="rect">
            <a:avLst/>
          </a:prstGeom>
        </p:spPr>
      </p:pic>
      <p:sp>
        <p:nvSpPr>
          <p:cNvPr id="22" name="Rectangle 21">
            <a:extLst>
              <a:ext uri="{FF2B5EF4-FFF2-40B4-BE49-F238E27FC236}">
                <a16:creationId xmlns:a16="http://schemas.microsoft.com/office/drawing/2014/main" id="{F5786150-B8EA-4173-9C16-F1D5E9C9563E}"/>
              </a:ext>
            </a:extLst>
          </p:cNvPr>
          <p:cNvSpPr/>
          <p:nvPr/>
        </p:nvSpPr>
        <p:spPr>
          <a:xfrm>
            <a:off x="0" y="4786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61302"/>
            <a:ext cx="9157881" cy="1200329"/>
          </a:xfrm>
          <a:prstGeom prst="rect">
            <a:avLst/>
          </a:prstGeom>
          <a:noFill/>
        </p:spPr>
        <p:txBody>
          <a:bodyPr wrap="square" rtlCol="0">
            <a:spAutoFit/>
          </a:bodyPr>
          <a:lstStyle/>
          <a:p>
            <a:pPr algn="ctr"/>
            <a:r>
              <a:rPr lang="en-US" sz="3600" b="1" dirty="0">
                <a:solidFill>
                  <a:schemeClr val="bg1"/>
                </a:solidFill>
                <a:latin typeface="Arial Narrow" panose="020B0606020202030204" pitchFamily="34" charset="0"/>
              </a:rPr>
              <a:t>Circulating LDL-C is Strongly Associated with an Increase in the Risk of ASCVD Events</a:t>
            </a:r>
            <a:endParaRPr lang="en-CA" sz="3600" b="1" dirty="0">
              <a:solidFill>
                <a:schemeClr val="bg1"/>
              </a:solidFill>
              <a:latin typeface="Arial Narrow" panose="020B0606020202030204" pitchFamily="34" charset="0"/>
            </a:endParaRPr>
          </a:p>
        </p:txBody>
      </p:sp>
      <p:sp>
        <p:nvSpPr>
          <p:cNvPr id="13" name="Rectangle 12">
            <a:extLst>
              <a:ext uri="{FF2B5EF4-FFF2-40B4-BE49-F238E27FC236}">
                <a16:creationId xmlns:a16="http://schemas.microsoft.com/office/drawing/2014/main" id="{7AA5E96D-62A4-468F-A4D8-35974B5EC63E}"/>
              </a:ext>
            </a:extLst>
          </p:cNvPr>
          <p:cNvSpPr/>
          <p:nvPr/>
        </p:nvSpPr>
        <p:spPr>
          <a:xfrm>
            <a:off x="71715" y="6451396"/>
            <a:ext cx="4572000" cy="215444"/>
          </a:xfrm>
          <a:prstGeom prst="rect">
            <a:avLst/>
          </a:prstGeom>
        </p:spPr>
        <p:txBody>
          <a:bodyPr>
            <a:spAutoFit/>
          </a:bodyPr>
          <a:lstStyle/>
          <a:p>
            <a:pPr defTabSz="685800"/>
            <a:r>
              <a:rPr lang="en-US" sz="800" dirty="0">
                <a:solidFill>
                  <a:schemeClr val="bg1"/>
                </a:solidFill>
                <a:latin typeface="Arial Narrow" panose="020B0606020202030204" pitchFamily="34" charset="0"/>
              </a:rPr>
              <a:t>Adapted from </a:t>
            </a:r>
            <a:r>
              <a:rPr lang="en-US" sz="800" dirty="0" err="1">
                <a:solidFill>
                  <a:schemeClr val="bg1"/>
                </a:solidFill>
                <a:latin typeface="Arial Narrow" panose="020B0606020202030204" pitchFamily="34" charset="0"/>
              </a:rPr>
              <a:t>Ference</a:t>
            </a:r>
            <a:r>
              <a:rPr lang="en-US" sz="800" dirty="0">
                <a:solidFill>
                  <a:schemeClr val="bg1"/>
                </a:solidFill>
                <a:latin typeface="Arial Narrow" panose="020B0606020202030204" pitchFamily="34" charset="0"/>
              </a:rPr>
              <a:t> BA et al. </a:t>
            </a:r>
            <a:r>
              <a:rPr lang="en-CA" sz="800" dirty="0">
                <a:solidFill>
                  <a:schemeClr val="bg1"/>
                </a:solidFill>
                <a:latin typeface="Arial Narrow" panose="020B0606020202030204" pitchFamily="34" charset="0"/>
              </a:rPr>
              <a:t>Eur Heart J. 2017 Apr 24. </a:t>
            </a:r>
            <a:r>
              <a:rPr lang="en-CA" sz="800" dirty="0" err="1">
                <a:solidFill>
                  <a:schemeClr val="bg1"/>
                </a:solidFill>
                <a:latin typeface="Arial Narrow" panose="020B0606020202030204" pitchFamily="34" charset="0"/>
              </a:rPr>
              <a:t>doi</a:t>
            </a:r>
            <a:r>
              <a:rPr lang="en-CA" sz="800" dirty="0">
                <a:solidFill>
                  <a:schemeClr val="bg1"/>
                </a:solidFill>
                <a:latin typeface="Arial Narrow" panose="020B0606020202030204" pitchFamily="34" charset="0"/>
              </a:rPr>
              <a:t>: 10.1093/</a:t>
            </a:r>
            <a:r>
              <a:rPr lang="en-CA" sz="800" dirty="0" err="1">
                <a:solidFill>
                  <a:schemeClr val="bg1"/>
                </a:solidFill>
                <a:latin typeface="Arial Narrow" panose="020B0606020202030204" pitchFamily="34" charset="0"/>
              </a:rPr>
              <a:t>eurheartj</a:t>
            </a:r>
            <a:r>
              <a:rPr lang="en-CA" sz="800" dirty="0">
                <a:solidFill>
                  <a:schemeClr val="bg1"/>
                </a:solidFill>
                <a:latin typeface="Arial Narrow" panose="020B0606020202030204" pitchFamily="34" charset="0"/>
              </a:rPr>
              <a:t>/ehx144.</a:t>
            </a:r>
          </a:p>
        </p:txBody>
      </p:sp>
      <p:sp>
        <p:nvSpPr>
          <p:cNvPr id="23" name="Rectangle 22">
            <a:extLst>
              <a:ext uri="{FF2B5EF4-FFF2-40B4-BE49-F238E27FC236}">
                <a16:creationId xmlns:a16="http://schemas.microsoft.com/office/drawing/2014/main" id="{CF827FCF-C9C8-4F9A-B5E1-801C338BCE38}"/>
              </a:ext>
            </a:extLst>
          </p:cNvPr>
          <p:cNvSpPr/>
          <p:nvPr/>
        </p:nvSpPr>
        <p:spPr>
          <a:xfrm>
            <a:off x="-4048" y="1307038"/>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34E57D-6690-425A-8777-37D5E68665C3}"/>
              </a:ext>
            </a:extLst>
          </p:cNvPr>
          <p:cNvSpPr/>
          <p:nvPr/>
        </p:nvSpPr>
        <p:spPr>
          <a:xfrm>
            <a:off x="71715" y="6015906"/>
            <a:ext cx="2560316" cy="246221"/>
          </a:xfrm>
          <a:prstGeom prst="rect">
            <a:avLst/>
          </a:prstGeom>
        </p:spPr>
        <p:txBody>
          <a:bodyPr wrap="none">
            <a:spAutoFit/>
          </a:bodyPr>
          <a:lstStyle/>
          <a:p>
            <a:r>
              <a:rPr lang="en-CA" sz="1000" b="1" dirty="0">
                <a:solidFill>
                  <a:schemeClr val="tx1">
                    <a:lumMod val="75000"/>
                    <a:lumOff val="25000"/>
                  </a:schemeClr>
                </a:solidFill>
                <a:latin typeface="Arial Narrow" panose="020B0606020202030204" pitchFamily="34" charset="0"/>
              </a:rPr>
              <a:t>ASCVD: Atherosclerotic cardiovascular disease</a:t>
            </a:r>
          </a:p>
        </p:txBody>
      </p:sp>
      <p:sp>
        <p:nvSpPr>
          <p:cNvPr id="16" name="Rectangle 15">
            <a:extLst>
              <a:ext uri="{FF2B5EF4-FFF2-40B4-BE49-F238E27FC236}">
                <a16:creationId xmlns:a16="http://schemas.microsoft.com/office/drawing/2014/main" id="{CF3D7ECE-939F-4575-BFB7-543EEB39F014}"/>
              </a:ext>
            </a:extLst>
          </p:cNvPr>
          <p:cNvSpPr/>
          <p:nvPr/>
        </p:nvSpPr>
        <p:spPr>
          <a:xfrm>
            <a:off x="1268506" y="1631369"/>
            <a:ext cx="3850341" cy="1077218"/>
          </a:xfrm>
          <a:prstGeom prst="rect">
            <a:avLst/>
          </a:prstGeom>
          <a:solidFill>
            <a:srgbClr val="D2EEFA"/>
          </a:solidFill>
        </p:spPr>
        <p:txBody>
          <a:bodyPr wrap="square">
            <a:spAutoFit/>
          </a:bodyPr>
          <a:lstStyle/>
          <a:p>
            <a:pPr algn="ctr"/>
            <a:r>
              <a:rPr lang="en-US" sz="1600" dirty="0">
                <a:latin typeface="Arial Narrow" panose="020B0606020202030204" pitchFamily="34" charset="0"/>
              </a:rPr>
              <a:t>Continuous, dose-dependent and log-linear causal association between the magnitude of the absolute change in LDL-C level and the lifetime risk of CHD </a:t>
            </a:r>
            <a:endParaRPr lang="en-CA" sz="1600" dirty="0">
              <a:latin typeface="Arial Narrow" panose="020B0606020202030204" pitchFamily="34" charset="0"/>
            </a:endParaRPr>
          </a:p>
        </p:txBody>
      </p:sp>
    </p:spTree>
    <p:extLst>
      <p:ext uri="{BB962C8B-B14F-4D97-AF65-F5344CB8AC3E}">
        <p14:creationId xmlns:p14="http://schemas.microsoft.com/office/powerpoint/2010/main" val="3580323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25965" y="5225"/>
            <a:ext cx="9143996" cy="1200329"/>
          </a:xfrm>
          <a:prstGeom prst="rect">
            <a:avLst/>
          </a:prstGeom>
          <a:noFill/>
        </p:spPr>
        <p:txBody>
          <a:bodyPr wrap="square" rtlCol="0">
            <a:spAutoFit/>
          </a:bodyPr>
          <a:lstStyle/>
          <a:p>
            <a:pPr lvl="0" algn="ctr" defTabSz="342991">
              <a:defRPr/>
            </a:pPr>
            <a:r>
              <a:rPr lang="en-CA" sz="3600" b="1" dirty="0">
                <a:solidFill>
                  <a:prstClr val="white"/>
                </a:solidFill>
                <a:latin typeface="Arial Narrow" panose="020B0606020202030204" pitchFamily="34" charset="0"/>
              </a:rPr>
              <a:t>Recommendations for </a:t>
            </a:r>
          </a:p>
          <a:p>
            <a:pPr lvl="0" algn="ctr" defTabSz="342991">
              <a:defRPr/>
            </a:pPr>
            <a:r>
              <a:rPr lang="en-CA" sz="3600" b="1" dirty="0">
                <a:solidFill>
                  <a:prstClr val="white"/>
                </a:solidFill>
                <a:latin typeface="Arial Narrow" panose="020B0606020202030204" pitchFamily="34" charset="0"/>
              </a:rPr>
              <a:t>Lipid Management in Diabetes</a:t>
            </a:r>
            <a:endParaRPr lang="en-US" sz="3200" b="1" dirty="0">
              <a:solidFill>
                <a:prstClr val="white"/>
              </a:solidFill>
              <a:latin typeface="Arial Narrow" panose="020B0606020202030204" pitchFamily="34" charset="0"/>
            </a:endParaRPr>
          </a:p>
        </p:txBody>
      </p:sp>
      <p:sp>
        <p:nvSpPr>
          <p:cNvPr id="61" name="Footer Placeholder 2">
            <a:extLst>
              <a:ext uri="{FF2B5EF4-FFF2-40B4-BE49-F238E27FC236}">
                <a16:creationId xmlns:a16="http://schemas.microsoft.com/office/drawing/2014/main" id="{38D472EC-653B-4AD1-ABB3-4491F5E116DD}"/>
              </a:ext>
            </a:extLst>
          </p:cNvPr>
          <p:cNvSpPr>
            <a:spLocks noGrp="1"/>
          </p:cNvSpPr>
          <p:nvPr>
            <p:ph type="ftr" sz="quarter" idx="11"/>
          </p:nvPr>
        </p:nvSpPr>
        <p:spPr>
          <a:xfrm>
            <a:off x="174715" y="6401730"/>
            <a:ext cx="8076967" cy="365125"/>
          </a:xfrm>
        </p:spPr>
        <p:txBody>
          <a:bodyPr/>
          <a:lstStyle/>
          <a:p>
            <a:pPr lvl="0" algn="l">
              <a:defRPr/>
            </a:pPr>
            <a:r>
              <a:rPr lang="en-CA" sz="900" dirty="0">
                <a:solidFill>
                  <a:srgbClr val="FFFFFF"/>
                </a:solidFill>
                <a:latin typeface="Arial Narrow" panose="020B0606020202030204" pitchFamily="34" charset="0"/>
                <a:cs typeface="Arial" charset="0"/>
              </a:rPr>
              <a:t>Diabetes Canada Clinical Practice Guidelines Expert Committee. Diabetes Canada 2018 Clinical Practice Guidelines for the Prevention and Management of Diabetes in Canada. Can J Diabetes. 2018;42(Suppl 1):S1-S325</a:t>
            </a:r>
            <a:endParaRPr lang="da-DK" sz="900" dirty="0">
              <a:solidFill>
                <a:srgbClr val="FFFFFF"/>
              </a:solidFill>
              <a:latin typeface="Arial Narrow" panose="020B0606020202030204" pitchFamily="34" charset="0"/>
              <a:cs typeface="Arial" charset="0"/>
            </a:endParaRPr>
          </a:p>
        </p:txBody>
      </p:sp>
      <p:sp>
        <p:nvSpPr>
          <p:cNvPr id="27" name="Rectangle 26">
            <a:extLst>
              <a:ext uri="{FF2B5EF4-FFF2-40B4-BE49-F238E27FC236}">
                <a16:creationId xmlns:a16="http://schemas.microsoft.com/office/drawing/2014/main" id="{E6B23DCC-875A-4F1A-A29C-0B93C9518003}"/>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3">
            <a:extLst>
              <a:ext uri="{FF2B5EF4-FFF2-40B4-BE49-F238E27FC236}">
                <a16:creationId xmlns:a16="http://schemas.microsoft.com/office/drawing/2014/main" id="{F2FEB461-FC6B-43D6-B1A5-D22D2931CF5C}"/>
              </a:ext>
            </a:extLst>
          </p:cNvPr>
          <p:cNvSpPr txBox="1">
            <a:spLocks/>
          </p:cNvSpPr>
          <p:nvPr/>
        </p:nvSpPr>
        <p:spPr>
          <a:xfrm>
            <a:off x="572760" y="1630027"/>
            <a:ext cx="8346558" cy="3023708"/>
          </a:xfrm>
          <a:prstGeom prst="rect">
            <a:avLst/>
          </a:prstGeom>
        </p:spPr>
        <p:txBody>
          <a:bodyPr vert="horz" lIns="0" tIns="60949" rIns="0" bIns="60949" rtlCol="0">
            <a:noAutofit/>
          </a:bodyPr>
          <a:lstStyle>
            <a:lvl1pPr marL="0" indent="0" algn="l" defTabSz="914484" rtl="0" eaLnBrk="1" latinLnBrk="0" hangingPunct="1">
              <a:spcBef>
                <a:spcPct val="20000"/>
              </a:spcBef>
              <a:buFontTx/>
              <a:buNone/>
              <a:defRPr sz="135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57242"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2pPr>
            <a:lvl3pPr marL="914483"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3pPr>
            <a:lvl4pPr marL="1371726"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4pPr>
            <a:lvl5pPr marL="1828967" indent="0" algn="l" defTabSz="914484" rtl="0" eaLnBrk="1" latinLnBrk="0" hangingPunct="1">
              <a:spcBef>
                <a:spcPct val="20000"/>
              </a:spcBef>
              <a:buFontTx/>
              <a:buNone/>
              <a:defRPr sz="1350" kern="1200">
                <a:solidFill>
                  <a:schemeClr val="tx1"/>
                </a:solidFill>
                <a:latin typeface="Arial" panose="020B0604020202020204" pitchFamily="34" charset="0"/>
                <a:ea typeface="+mn-ea"/>
                <a:cs typeface="Arial" panose="020B0604020202020204" pitchFamily="34" charset="0"/>
              </a:defRPr>
            </a:lvl5pPr>
            <a:lvl6pPr marL="2514830"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6pPr>
            <a:lvl7pPr marL="2972073"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7pPr>
            <a:lvl8pPr marL="3429314"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8pPr>
            <a:lvl9pPr marL="3886556" indent="-228621" algn="l" defTabSz="914484" rtl="0" eaLnBrk="1" latinLnBrk="0" hangingPunct="1">
              <a:spcBef>
                <a:spcPct val="20000"/>
              </a:spcBef>
              <a:buFont typeface="Arial" pitchFamily="34" charset="0"/>
              <a:buChar char="•"/>
              <a:defRPr sz="2026" kern="1200">
                <a:solidFill>
                  <a:schemeClr val="tx1"/>
                </a:solidFill>
                <a:latin typeface="+mn-lt"/>
                <a:ea typeface="+mn-ea"/>
                <a:cs typeface="+mn-cs"/>
              </a:defRPr>
            </a:lvl9pPr>
          </a:lstStyle>
          <a:p>
            <a:pPr marL="457200" marR="0" lvl="0" indent="-457200" algn="l" defTabSz="914484" rtl="0" eaLnBrk="1" fontAlgn="auto" latinLnBrk="0" hangingPunct="1">
              <a:lnSpc>
                <a:spcPct val="100000"/>
              </a:lnSpc>
              <a:spcBef>
                <a:spcPct val="20000"/>
              </a:spcBef>
              <a:spcAft>
                <a:spcPts val="0"/>
              </a:spcAft>
              <a:buClr>
                <a:srgbClr val="525F83"/>
              </a:buClr>
              <a:buSzTx/>
              <a:buFont typeface="Wingdings" panose="05000000000000000000" pitchFamily="2" charset="2"/>
              <a:buChar char="§"/>
              <a:tabLst/>
              <a:defRPr/>
            </a:pPr>
            <a:r>
              <a:rPr kumimoji="0" lang="en-US" altLang="en-US" sz="3200" b="1" i="0" u="none" strike="noStrike" kern="120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Arial" panose="020B0604020202020204" pitchFamily="34" charset="0"/>
              </a:rPr>
              <a:t>For people with diabetes with indications for lipid-lowering therapy, treatment should be initiated with a </a:t>
            </a:r>
            <a:r>
              <a:rPr kumimoji="0" lang="en-US" altLang="en-US" sz="3200" b="1" i="0" u="none" strike="noStrike" kern="1200" cap="none" spc="0" normalizeH="0" baseline="0" noProof="0" dirty="0">
                <a:ln>
                  <a:noFill/>
                </a:ln>
                <a:solidFill>
                  <a:srgbClr val="525F83"/>
                </a:solidFill>
                <a:effectLst/>
                <a:uLnTx/>
                <a:uFillTx/>
                <a:latin typeface="Arial Narrow" panose="020B0606020202030204" pitchFamily="34" charset="0"/>
                <a:ea typeface="+mn-ea"/>
                <a:cs typeface="Arial" panose="020B0604020202020204" pitchFamily="34" charset="0"/>
              </a:rPr>
              <a:t>statin</a:t>
            </a:r>
            <a:r>
              <a:rPr kumimoji="0" lang="en-US" altLang="en-US" sz="3200" b="1" i="0" u="none" strike="noStrike" kern="1200" cap="none" spc="0" normalizeH="0" baseline="30000" noProof="0" dirty="0">
                <a:ln>
                  <a:noFill/>
                </a:ln>
                <a:solidFill>
                  <a:srgbClr val="000000">
                    <a:lumMod val="75000"/>
                    <a:lumOff val="25000"/>
                  </a:srgbClr>
                </a:solidFill>
                <a:effectLst/>
                <a:uLnTx/>
                <a:uFillTx/>
                <a:latin typeface="Arial Narrow" panose="020B0606020202030204" pitchFamily="34" charset="0"/>
                <a:ea typeface="+mn-ea"/>
                <a:cs typeface="Arial" panose="020B0604020202020204" pitchFamily="34" charset="0"/>
              </a:rPr>
              <a:t>1</a:t>
            </a:r>
            <a:r>
              <a:rPr kumimoji="0" lang="en-US" altLang="en-US" sz="3200" b="1" i="0" u="none" strike="noStrike" kern="120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Arial" panose="020B0604020202020204" pitchFamily="34" charset="0"/>
              </a:rPr>
              <a:t> to achieve LDL-C consistently </a:t>
            </a:r>
            <a:r>
              <a:rPr kumimoji="0" lang="en-US" altLang="en-US" sz="3200" b="1" i="0" u="none" strike="noStrike" kern="1200" cap="none" spc="0" normalizeH="0" baseline="0" noProof="0" dirty="0">
                <a:ln>
                  <a:noFill/>
                </a:ln>
                <a:solidFill>
                  <a:srgbClr val="525F83"/>
                </a:solidFill>
                <a:effectLst/>
                <a:uLnTx/>
                <a:uFillTx/>
                <a:latin typeface="Arial Narrow" panose="020B0606020202030204" pitchFamily="34" charset="0"/>
                <a:ea typeface="+mn-ea"/>
                <a:cs typeface="Arial" panose="020B0604020202020204" pitchFamily="34" charset="0"/>
              </a:rPr>
              <a:t>&lt;2.0 mmol/L</a:t>
            </a:r>
            <a:r>
              <a:rPr kumimoji="0" lang="en-US" altLang="en-US" sz="3200" b="1" i="0" u="none" strike="noStrike" kern="1200" cap="none" spc="0" normalizeH="0" baseline="30000" noProof="0" dirty="0">
                <a:ln>
                  <a:noFill/>
                </a:ln>
                <a:effectLst/>
                <a:uLnTx/>
                <a:uFillTx/>
                <a:latin typeface="Arial Narrow" panose="020B0606020202030204" pitchFamily="34" charset="0"/>
                <a:ea typeface="+mn-ea"/>
                <a:cs typeface="Arial" panose="020B0604020202020204" pitchFamily="34" charset="0"/>
              </a:rPr>
              <a:t>2</a:t>
            </a:r>
            <a:r>
              <a:rPr kumimoji="0" lang="en-US" altLang="en-US" sz="3200" b="1" i="0" u="none" strike="noStrike" kern="1200" cap="none" spc="0" normalizeH="0" baseline="0" noProof="0" dirty="0">
                <a:ln>
                  <a:noFill/>
                </a:ln>
                <a:solidFill>
                  <a:srgbClr val="525F83"/>
                </a:solidFill>
                <a:effectLst/>
                <a:uLnTx/>
                <a:uFillTx/>
                <a:latin typeface="Arial Narrow" panose="020B0606020202030204" pitchFamily="34" charset="0"/>
                <a:ea typeface="+mn-ea"/>
                <a:cs typeface="Arial" panose="020B0604020202020204" pitchFamily="34" charset="0"/>
              </a:rPr>
              <a:t> </a:t>
            </a:r>
            <a:r>
              <a:rPr kumimoji="0" lang="en-US" altLang="en-US" sz="2000" b="1" i="0" u="none" strike="noStrike" kern="1200" cap="none" spc="0" normalizeH="0" baseline="0" noProof="0" dirty="0">
                <a:ln>
                  <a:noFill/>
                </a:ln>
                <a:solidFill>
                  <a:srgbClr val="525F83"/>
                </a:solidFill>
                <a:effectLst/>
                <a:uLnTx/>
                <a:uFillTx/>
                <a:latin typeface="Arial Narrow" panose="020B0606020202030204" pitchFamily="34" charset="0"/>
                <a:ea typeface="+mn-ea"/>
                <a:cs typeface="Arial" panose="020B0604020202020204" pitchFamily="34" charset="0"/>
              </a:rPr>
              <a:t> </a:t>
            </a:r>
            <a:r>
              <a:rPr kumimoji="0" lang="en-US" altLang="en-US" sz="3200" b="1" i="0" u="none" strike="noStrike" kern="1200" cap="none" spc="0" normalizeH="0" baseline="0" noProof="0" dirty="0">
                <a:ln>
                  <a:noFill/>
                </a:ln>
                <a:solidFill>
                  <a:srgbClr val="525F83"/>
                </a:solidFill>
                <a:effectLst/>
                <a:uLnTx/>
                <a:uFillTx/>
                <a:latin typeface="Arial Narrow" panose="020B0606020202030204" pitchFamily="34" charset="0"/>
                <a:ea typeface="+mn-ea"/>
                <a:cs typeface="Arial" panose="020B0604020202020204" pitchFamily="34" charset="0"/>
              </a:rPr>
              <a:t>or &gt;50% reduction</a:t>
            </a:r>
            <a:r>
              <a:rPr kumimoji="0" lang="en-US" altLang="en-US" sz="3200" b="1" i="0" u="none" strike="noStrike" kern="120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Arial" panose="020B0604020202020204" pitchFamily="34" charset="0"/>
              </a:rPr>
              <a:t> of LDL-C from baseline</a:t>
            </a:r>
            <a:r>
              <a:rPr kumimoji="0" lang="en-US" altLang="en-US" sz="3200" b="1" i="0" u="none" strike="noStrike" kern="1200" cap="none" spc="0" normalizeH="0" baseline="30000" noProof="0" dirty="0">
                <a:ln>
                  <a:noFill/>
                </a:ln>
                <a:solidFill>
                  <a:srgbClr val="000000">
                    <a:lumMod val="75000"/>
                    <a:lumOff val="25000"/>
                  </a:srgbClr>
                </a:solidFill>
                <a:effectLst/>
                <a:uLnTx/>
                <a:uFillTx/>
                <a:latin typeface="Arial Narrow" panose="020B0606020202030204" pitchFamily="34" charset="0"/>
                <a:ea typeface="+mn-ea"/>
                <a:cs typeface="Arial" panose="020B0604020202020204" pitchFamily="34" charset="0"/>
              </a:rPr>
              <a:t>3</a:t>
            </a:r>
            <a:r>
              <a:rPr kumimoji="0" lang="en-US" altLang="en-US" sz="3200" b="1" i="0" u="none" strike="noStrike" kern="120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Arial" panose="020B0604020202020204" pitchFamily="34" charset="0"/>
              </a:rPr>
              <a:t>.</a:t>
            </a:r>
          </a:p>
          <a:p>
            <a:pPr marL="914442" marR="0" lvl="1" indent="-457200" algn="l" defTabSz="914484" rtl="0" eaLnBrk="1" fontAlgn="auto" latinLnBrk="0" hangingPunct="1">
              <a:lnSpc>
                <a:spcPct val="100000"/>
              </a:lnSpc>
              <a:spcBef>
                <a:spcPct val="20000"/>
              </a:spcBef>
              <a:spcAft>
                <a:spcPts val="0"/>
              </a:spcAft>
              <a:buClr>
                <a:srgbClr val="525F83"/>
              </a:buClr>
              <a:buSzTx/>
              <a:buFont typeface="Wingdings" panose="05000000000000000000" pitchFamily="2" charset="2"/>
              <a:buChar char="§"/>
              <a:tabLst/>
              <a:defRPr/>
            </a:pPr>
            <a:r>
              <a:rPr kumimoji="0" lang="en-US" altLang="en-US" sz="2800" b="1" i="0" u="none" strike="noStrike" kern="1200" cap="none" spc="0" normalizeH="0" baseline="0" noProof="0" dirty="0">
                <a:ln>
                  <a:noFill/>
                </a:ln>
                <a:solidFill>
                  <a:srgbClr val="000000">
                    <a:lumMod val="75000"/>
                    <a:lumOff val="25000"/>
                  </a:srgbClr>
                </a:solidFill>
                <a:effectLst/>
                <a:uLnTx/>
                <a:uFillTx/>
                <a:latin typeface="Arial Narrow" panose="020B0606020202030204" pitchFamily="34" charset="0"/>
                <a:ea typeface="+mn-ea"/>
                <a:cs typeface="Arial" panose="020B0604020202020204" pitchFamily="34" charset="0"/>
              </a:rPr>
              <a:t>Alternative targets and respective goals are </a:t>
            </a:r>
            <a:r>
              <a:rPr kumimoji="0" lang="en-US" altLang="en-US" sz="2800" b="1" i="0" u="none" strike="noStrike" kern="1200" cap="none" spc="0" normalizeH="0" baseline="0" noProof="0" dirty="0">
                <a:ln>
                  <a:noFill/>
                </a:ln>
                <a:solidFill>
                  <a:srgbClr val="525F83"/>
                </a:solidFill>
                <a:effectLst/>
                <a:uLnTx/>
                <a:uFillTx/>
                <a:latin typeface="Arial Narrow" panose="020B0606020202030204" pitchFamily="34" charset="0"/>
                <a:ea typeface="+mn-ea"/>
                <a:cs typeface="Arial" panose="020B0604020202020204" pitchFamily="34" charset="0"/>
              </a:rPr>
              <a:t>apo B &lt;0.8 g/L and non-HDL-C &lt;2.6 mmol/L</a:t>
            </a:r>
            <a:r>
              <a:rPr kumimoji="0" lang="en-US" altLang="en-US" sz="2800" b="1" i="0" u="none" strike="noStrike" kern="1200" cap="none" spc="0" normalizeH="0" baseline="30000" noProof="0" dirty="0">
                <a:ln>
                  <a:noFill/>
                </a:ln>
                <a:solidFill>
                  <a:srgbClr val="525F83"/>
                </a:solidFill>
                <a:effectLst/>
                <a:uLnTx/>
                <a:uFillTx/>
                <a:latin typeface="Arial Narrow" panose="020B0606020202030204" pitchFamily="34" charset="0"/>
                <a:ea typeface="+mn-ea"/>
                <a:cs typeface="Arial" panose="020B0604020202020204" pitchFamily="34" charset="0"/>
              </a:rPr>
              <a:t>4 </a:t>
            </a:r>
            <a:r>
              <a:rPr kumimoji="0" lang="en-US" altLang="en-US" sz="2800" b="1" i="0" u="none" strike="noStrike" kern="1200" cap="none" spc="0" normalizeH="0" baseline="0" noProof="0" dirty="0">
                <a:ln>
                  <a:noFill/>
                </a:ln>
                <a:solidFill>
                  <a:srgbClr val="525F83"/>
                </a:solidFill>
                <a:effectLst/>
                <a:uLnTx/>
                <a:uFillTx/>
                <a:latin typeface="Arial Narrow" panose="020B0606020202030204" pitchFamily="34" charset="0"/>
                <a:ea typeface="+mn-ea"/>
                <a:cs typeface="Arial" panose="020B0604020202020204" pitchFamily="34" charset="0"/>
              </a:rPr>
              <a:t>.</a:t>
            </a:r>
            <a:endParaRPr kumimoji="0" lang="en-US" altLang="en-US" sz="2800" b="1" i="0" u="none" strike="noStrike" kern="1200" cap="none" spc="0" normalizeH="0" baseline="30000" noProof="0" dirty="0">
              <a:ln>
                <a:noFill/>
              </a:ln>
              <a:solidFill>
                <a:srgbClr val="525F83"/>
              </a:solidFill>
              <a:effectLst/>
              <a:uLnTx/>
              <a:uFillTx/>
              <a:latin typeface="Arial Narrow" panose="020B0606020202030204" pitchFamily="34" charset="0"/>
              <a:ea typeface="+mn-ea"/>
              <a:cs typeface="Arial" panose="020B0604020202020204" pitchFamily="34" charset="0"/>
            </a:endParaRPr>
          </a:p>
        </p:txBody>
      </p:sp>
      <p:pic>
        <p:nvPicPr>
          <p:cNvPr id="18" name="Picture 17">
            <a:extLst>
              <a:ext uri="{FF2B5EF4-FFF2-40B4-BE49-F238E27FC236}">
                <a16:creationId xmlns:a16="http://schemas.microsoft.com/office/drawing/2014/main" id="{67C2318E-0DED-4A96-8998-5C9D4BBE154F}"/>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7356333" y="4757839"/>
            <a:ext cx="1562985" cy="2415326"/>
          </a:xfrm>
          <a:prstGeom prst="rect">
            <a:avLst/>
          </a:prstGeom>
        </p:spPr>
      </p:pic>
      <p:sp>
        <p:nvSpPr>
          <p:cNvPr id="19" name="Rectangle 18">
            <a:extLst>
              <a:ext uri="{FF2B5EF4-FFF2-40B4-BE49-F238E27FC236}">
                <a16:creationId xmlns:a16="http://schemas.microsoft.com/office/drawing/2014/main" id="{6D897E20-E13D-45F2-87AF-315569DF08ED}"/>
              </a:ext>
            </a:extLst>
          </p:cNvPr>
          <p:cNvSpPr/>
          <p:nvPr/>
        </p:nvSpPr>
        <p:spPr>
          <a:xfrm>
            <a:off x="178189" y="5492099"/>
            <a:ext cx="1422184" cy="76944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1 [Grade A, Level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2 [Grade C, Level 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3 [Grade D, Consensus]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4 [Grade C, Level 3] </a:t>
            </a:r>
            <a:endParaRPr kumimoji="0" lang="en-US" sz="11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19217213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0"/>
            <a:ext cx="9162797" cy="1280160"/>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8799" y="1263939"/>
            <a:ext cx="9162797" cy="45719"/>
          </a:xfrm>
          <a:prstGeom prst="rect">
            <a:avLst/>
          </a:prstGeom>
          <a:solidFill>
            <a:srgbClr val="C76C0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18799" y="6639"/>
            <a:ext cx="9162799" cy="45719"/>
          </a:xfrm>
          <a:prstGeom prst="rect">
            <a:avLst/>
          </a:prstGeom>
          <a:solidFill>
            <a:srgbClr val="2E35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94A5D0">
                  <a:shade val="30000"/>
                  <a:satMod val="115000"/>
                </a:srgbClr>
              </a:gs>
              <a:gs pos="50000">
                <a:srgbClr val="94A5D0">
                  <a:shade val="67500"/>
                  <a:satMod val="115000"/>
                </a:srgbClr>
              </a:gs>
              <a:gs pos="100000">
                <a:srgbClr val="94A5D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82492" y="255359"/>
            <a:ext cx="9143996" cy="769441"/>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Summary</a:t>
            </a:r>
            <a:endParaRPr kumimoji="0" lang="en-US" sz="36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1" name="Content Placeholder 2">
            <a:extLst>
              <a:ext uri="{FF2B5EF4-FFF2-40B4-BE49-F238E27FC236}">
                <a16:creationId xmlns:a16="http://schemas.microsoft.com/office/drawing/2014/main" id="{B02F30AF-98BB-490A-9BED-AABB89170A6D}"/>
              </a:ext>
            </a:extLst>
          </p:cNvPr>
          <p:cNvSpPr txBox="1">
            <a:spLocks/>
          </p:cNvSpPr>
          <p:nvPr/>
        </p:nvSpPr>
        <p:spPr>
          <a:xfrm>
            <a:off x="323528" y="1550469"/>
            <a:ext cx="8496944" cy="3757062"/>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Aft>
                <a:spcPct val="0"/>
              </a:spcAft>
              <a:buClr>
                <a:srgbClr val="525F83"/>
              </a:buClr>
              <a:buSzTx/>
              <a:buFont typeface="Wingdings" panose="05000000000000000000" pitchFamily="2" charset="2"/>
              <a:buChar char="§"/>
              <a:tabLst/>
              <a:defRPr/>
            </a:pPr>
            <a:r>
              <a:rPr kumimoji="0" lang="en-CA" sz="3000" b="0" i="0" u="none" strike="noStrike" kern="1200" cap="none" spc="0" normalizeH="0" baseline="0" noProof="0" dirty="0">
                <a:ln>
                  <a:noFill/>
                </a:ln>
                <a:solidFill>
                  <a:sysClr val="windowText" lastClr="000000"/>
                </a:solidFill>
                <a:effectLst/>
                <a:uLnTx/>
                <a:uFillTx/>
                <a:latin typeface="Arial Narrow"/>
                <a:ea typeface="+mn-ea"/>
              </a:rPr>
              <a:t>Statin monotherapy may not achieve targets in all patients</a:t>
            </a:r>
          </a:p>
          <a:p>
            <a:pPr marR="0" lvl="0" algn="l" defTabSz="457200" rtl="0" eaLnBrk="1" fontAlgn="base" latinLnBrk="0" hangingPunct="1">
              <a:lnSpc>
                <a:spcPct val="100000"/>
              </a:lnSpc>
              <a:spcAft>
                <a:spcPct val="0"/>
              </a:spcAft>
              <a:buClr>
                <a:srgbClr val="525F83"/>
              </a:buClr>
              <a:buSzTx/>
              <a:tabLst/>
              <a:defRPr/>
            </a:pPr>
            <a:endParaRPr kumimoji="0" lang="en-CA" sz="3000" b="0" i="0" u="none" strike="noStrike" kern="1200" cap="none" spc="0" normalizeH="0" baseline="0" noProof="0" dirty="0">
              <a:ln>
                <a:noFill/>
              </a:ln>
              <a:solidFill>
                <a:sysClr val="windowText" lastClr="000000"/>
              </a:solidFill>
              <a:effectLst/>
              <a:uLnTx/>
              <a:uFillTx/>
              <a:latin typeface="Arial Narrow"/>
              <a:ea typeface="+mn-ea"/>
            </a:endParaRPr>
          </a:p>
          <a:p>
            <a:pPr marL="342900" marR="0" lvl="0" indent="-342900" algn="l" defTabSz="457200" rtl="0" eaLnBrk="1" fontAlgn="base" latinLnBrk="0" hangingPunct="1">
              <a:lnSpc>
                <a:spcPct val="100000"/>
              </a:lnSpc>
              <a:spcAft>
                <a:spcPct val="0"/>
              </a:spcAft>
              <a:buClr>
                <a:srgbClr val="525F83"/>
              </a:buClr>
              <a:buSzTx/>
              <a:buFont typeface="Wingdings" panose="05000000000000000000" pitchFamily="2" charset="2"/>
              <a:buChar char="§"/>
              <a:tabLst/>
              <a:defRPr/>
            </a:pPr>
            <a:r>
              <a:rPr kumimoji="0" lang="en-CA" sz="3000" b="0" i="0" u="none" strike="noStrike" kern="1200" cap="none" spc="0" normalizeH="0" baseline="0" noProof="0" dirty="0">
                <a:ln>
                  <a:noFill/>
                </a:ln>
                <a:solidFill>
                  <a:sysClr val="windowText" lastClr="000000"/>
                </a:solidFill>
                <a:effectLst/>
                <a:uLnTx/>
                <a:uFillTx/>
                <a:latin typeface="Arial Narrow"/>
                <a:ea typeface="+mn-ea"/>
              </a:rPr>
              <a:t>Previous add-ons to statin are suboptimal</a:t>
            </a:r>
          </a:p>
          <a:p>
            <a:pPr marR="0" lvl="0" algn="l" defTabSz="457200" rtl="0" eaLnBrk="1" fontAlgn="base" latinLnBrk="0" hangingPunct="1">
              <a:lnSpc>
                <a:spcPct val="100000"/>
              </a:lnSpc>
              <a:spcAft>
                <a:spcPct val="0"/>
              </a:spcAft>
              <a:buClr>
                <a:srgbClr val="525F83"/>
              </a:buClr>
              <a:buSzTx/>
              <a:tabLst/>
              <a:defRPr/>
            </a:pPr>
            <a:endParaRPr kumimoji="0" lang="en-CA" sz="3000" b="0" i="0" u="none" strike="noStrike" kern="1200" cap="none" spc="0" normalizeH="0" baseline="0" noProof="0" dirty="0">
              <a:ln>
                <a:noFill/>
              </a:ln>
              <a:solidFill>
                <a:sysClr val="windowText" lastClr="000000"/>
              </a:solidFill>
              <a:effectLst/>
              <a:uLnTx/>
              <a:uFillTx/>
              <a:latin typeface="Arial Narrow"/>
              <a:ea typeface="+mn-ea"/>
            </a:endParaRPr>
          </a:p>
          <a:p>
            <a:pPr marL="342900" marR="0" lvl="0" indent="-342900" algn="l" defTabSz="457200" rtl="0" eaLnBrk="1" fontAlgn="base" latinLnBrk="0" hangingPunct="1">
              <a:lnSpc>
                <a:spcPct val="100000"/>
              </a:lnSpc>
              <a:spcAft>
                <a:spcPct val="0"/>
              </a:spcAft>
              <a:buClr>
                <a:srgbClr val="525F83"/>
              </a:buClr>
              <a:buSzTx/>
              <a:buFont typeface="Wingdings" panose="05000000000000000000" pitchFamily="2" charset="2"/>
              <a:buChar char="§"/>
              <a:tabLst/>
              <a:defRPr/>
            </a:pPr>
            <a:r>
              <a:rPr kumimoji="0" lang="en-CA" sz="3000" b="0" i="0" u="none" strike="noStrike" kern="1200" cap="none" spc="0" normalizeH="0" baseline="0" noProof="0" dirty="0">
                <a:ln>
                  <a:noFill/>
                </a:ln>
                <a:solidFill>
                  <a:sysClr val="windowText" lastClr="000000"/>
                </a:solidFill>
                <a:effectLst/>
                <a:uLnTx/>
                <a:uFillTx/>
                <a:latin typeface="Arial Narrow"/>
                <a:ea typeface="+mn-ea"/>
              </a:rPr>
              <a:t>PCSK9 inhibitors appear to have similar efficacy and safety in individuals with and without diabetes (with greater absolute risk reduction) and with no apparent adverse effects on glycemia </a:t>
            </a:r>
          </a:p>
        </p:txBody>
      </p:sp>
    </p:spTree>
    <p:extLst>
      <p:ext uri="{BB962C8B-B14F-4D97-AF65-F5344CB8AC3E}">
        <p14:creationId xmlns:p14="http://schemas.microsoft.com/office/powerpoint/2010/main" val="367631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ACE">
  <a:themeElements>
    <a:clrScheme name="PACE-CME OVB">
      <a:dk1>
        <a:sysClr val="windowText" lastClr="000000"/>
      </a:dk1>
      <a:lt1>
        <a:sysClr val="window" lastClr="FFFFFF"/>
      </a:lt1>
      <a:dk2>
        <a:srgbClr val="0C5289"/>
      </a:dk2>
      <a:lt2>
        <a:srgbClr val="A5A5A5"/>
      </a:lt2>
      <a:accent1>
        <a:srgbClr val="0C5289"/>
      </a:accent1>
      <a:accent2>
        <a:srgbClr val="0086C0"/>
      </a:accent2>
      <a:accent3>
        <a:srgbClr val="F37116"/>
      </a:accent3>
      <a:accent4>
        <a:srgbClr val="917B4C"/>
      </a:accent4>
      <a:accent5>
        <a:srgbClr val="FFF500"/>
      </a:accent5>
      <a:accent6>
        <a:srgbClr val="FFFFFF"/>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rgbClr val="000000"/>
    </a:dk1>
    <a:lt1>
      <a:sysClr val="window" lastClr="FFFFFF"/>
    </a:lt1>
    <a:dk2>
      <a:srgbClr val="DFD02E"/>
    </a:dk2>
    <a:lt2>
      <a:srgbClr val="EDAA1F"/>
    </a:lt2>
    <a:accent1>
      <a:srgbClr val="3CA3D3"/>
    </a:accent1>
    <a:accent2>
      <a:srgbClr val="81C49F"/>
    </a:accent2>
    <a:accent3>
      <a:srgbClr val="F05142"/>
    </a:accent3>
    <a:accent4>
      <a:srgbClr val="5A5762"/>
    </a:accent4>
    <a:accent5>
      <a:srgbClr val="EE4B94"/>
    </a:accent5>
    <a:accent6>
      <a:srgbClr val="FFFF00"/>
    </a:accent6>
    <a:hlink>
      <a:srgbClr val="5B6871"/>
    </a:hlink>
    <a:folHlink>
      <a:srgbClr val="3737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1">
    <a:dk1>
      <a:srgbClr val="000000"/>
    </a:dk1>
    <a:lt1>
      <a:sysClr val="window" lastClr="FFFFFF"/>
    </a:lt1>
    <a:dk2>
      <a:srgbClr val="DFD02E"/>
    </a:dk2>
    <a:lt2>
      <a:srgbClr val="EDAA1F"/>
    </a:lt2>
    <a:accent1>
      <a:srgbClr val="3CA3D3"/>
    </a:accent1>
    <a:accent2>
      <a:srgbClr val="81C49F"/>
    </a:accent2>
    <a:accent3>
      <a:srgbClr val="F05142"/>
    </a:accent3>
    <a:accent4>
      <a:srgbClr val="5A5762"/>
    </a:accent4>
    <a:accent5>
      <a:srgbClr val="EE4B94"/>
    </a:accent5>
    <a:accent6>
      <a:srgbClr val="FFFF00"/>
    </a:accent6>
    <a:hlink>
      <a:srgbClr val="5B6871"/>
    </a:hlink>
    <a:folHlink>
      <a:srgbClr val="3737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1">
    <a:dk1>
      <a:srgbClr val="000000"/>
    </a:dk1>
    <a:lt1>
      <a:sysClr val="window" lastClr="FFFFFF"/>
    </a:lt1>
    <a:dk2>
      <a:srgbClr val="DFD02E"/>
    </a:dk2>
    <a:lt2>
      <a:srgbClr val="EDAA1F"/>
    </a:lt2>
    <a:accent1>
      <a:srgbClr val="3CA3D3"/>
    </a:accent1>
    <a:accent2>
      <a:srgbClr val="81C49F"/>
    </a:accent2>
    <a:accent3>
      <a:srgbClr val="F05142"/>
    </a:accent3>
    <a:accent4>
      <a:srgbClr val="5A5762"/>
    </a:accent4>
    <a:accent5>
      <a:srgbClr val="EE4B94"/>
    </a:accent5>
    <a:accent6>
      <a:srgbClr val="FFFF00"/>
    </a:accent6>
    <a:hlink>
      <a:srgbClr val="5B6871"/>
    </a:hlink>
    <a:folHlink>
      <a:srgbClr val="3737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Custom 1">
    <a:dk1>
      <a:srgbClr val="000000"/>
    </a:dk1>
    <a:lt1>
      <a:sysClr val="window" lastClr="FFFFFF"/>
    </a:lt1>
    <a:dk2>
      <a:srgbClr val="DFD02E"/>
    </a:dk2>
    <a:lt2>
      <a:srgbClr val="EDAA1F"/>
    </a:lt2>
    <a:accent1>
      <a:srgbClr val="3CA3D3"/>
    </a:accent1>
    <a:accent2>
      <a:srgbClr val="81C49F"/>
    </a:accent2>
    <a:accent3>
      <a:srgbClr val="F05142"/>
    </a:accent3>
    <a:accent4>
      <a:srgbClr val="5A5762"/>
    </a:accent4>
    <a:accent5>
      <a:srgbClr val="EE4B94"/>
    </a:accent5>
    <a:accent6>
      <a:srgbClr val="FFFF00"/>
    </a:accent6>
    <a:hlink>
      <a:srgbClr val="5B6871"/>
    </a:hlink>
    <a:folHlink>
      <a:srgbClr val="3737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Custom 1">
    <a:dk1>
      <a:srgbClr val="000000"/>
    </a:dk1>
    <a:lt1>
      <a:sysClr val="window" lastClr="FFFFFF"/>
    </a:lt1>
    <a:dk2>
      <a:srgbClr val="DFD02E"/>
    </a:dk2>
    <a:lt2>
      <a:srgbClr val="EDAA1F"/>
    </a:lt2>
    <a:accent1>
      <a:srgbClr val="3CA3D3"/>
    </a:accent1>
    <a:accent2>
      <a:srgbClr val="81C49F"/>
    </a:accent2>
    <a:accent3>
      <a:srgbClr val="F05142"/>
    </a:accent3>
    <a:accent4>
      <a:srgbClr val="5A5762"/>
    </a:accent4>
    <a:accent5>
      <a:srgbClr val="EE4B94"/>
    </a:accent5>
    <a:accent6>
      <a:srgbClr val="FFFF00"/>
    </a:accent6>
    <a:hlink>
      <a:srgbClr val="5B6871"/>
    </a:hlink>
    <a:folHlink>
      <a:srgbClr val="3737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PACE-CME OVB">
    <a:dk1>
      <a:sysClr val="windowText" lastClr="000000"/>
    </a:dk1>
    <a:lt1>
      <a:sysClr val="window" lastClr="FFFFFF"/>
    </a:lt1>
    <a:dk2>
      <a:srgbClr val="0C5289"/>
    </a:dk2>
    <a:lt2>
      <a:srgbClr val="A5A5A5"/>
    </a:lt2>
    <a:accent1>
      <a:srgbClr val="0C5289"/>
    </a:accent1>
    <a:accent2>
      <a:srgbClr val="0086C0"/>
    </a:accent2>
    <a:accent3>
      <a:srgbClr val="F37116"/>
    </a:accent3>
    <a:accent4>
      <a:srgbClr val="917B4C"/>
    </a:accent4>
    <a:accent5>
      <a:srgbClr val="FFF500"/>
    </a:accent5>
    <a:accent6>
      <a:srgbClr val="FFFFFF"/>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2C00322FF0C8D44AD17577F4F15C05D" ma:contentTypeVersion="2" ma:contentTypeDescription="Create a new document." ma:contentTypeScope="" ma:versionID="24b3148beaf594a0237bd967cbc20fba">
  <xsd:schema xmlns:xsd="http://www.w3.org/2001/XMLSchema" xmlns:xs="http://www.w3.org/2001/XMLSchema" xmlns:p="http://schemas.microsoft.com/office/2006/metadata/properties" xmlns:ns3="64d8c0fa-e4e6-421c-9054-8d3c35a97756" targetNamespace="http://schemas.microsoft.com/office/2006/metadata/properties" ma:root="true" ma:fieldsID="567fab8023dba3cc74bf25ff9a615198" ns3:_="">
    <xsd:import namespace="64d8c0fa-e4e6-421c-9054-8d3c35a97756"/>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d8c0fa-e4e6-421c-9054-8d3c35a977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DDECFF0-7FD9-4B5A-A62E-94A7CA7CB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d8c0fa-e4e6-421c-9054-8d3c35a977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927350-ADF3-4209-9CC1-B2AAE5976F84}">
  <ds:schemaRefs>
    <ds:schemaRef ds:uri="http://schemas.microsoft.com/sharepoint/v3/contenttype/forms"/>
  </ds:schemaRefs>
</ds:datastoreItem>
</file>

<file path=customXml/itemProps3.xml><?xml version="1.0" encoding="utf-8"?>
<ds:datastoreItem xmlns:ds="http://schemas.openxmlformats.org/officeDocument/2006/customXml" ds:itemID="{EC438C5B-AD36-4ABF-ADE5-FB8549C6CB23}">
  <ds:schemaRefs>
    <ds:schemaRef ds:uri="http://schemas.microsoft.com/office/2006/documentManagement/types"/>
    <ds:schemaRef ds:uri="http://purl.org/dc/elements/1.1/"/>
    <ds:schemaRef ds:uri="http://purl.org/dc/terms/"/>
    <ds:schemaRef ds:uri="http://www.w3.org/XML/1998/namespace"/>
    <ds:schemaRef ds:uri="http://purl.org/dc/dcmitype/"/>
    <ds:schemaRef ds:uri="http://schemas.microsoft.com/office/infopath/2007/PartnerControls"/>
    <ds:schemaRef ds:uri="http://schemas.microsoft.com/office/2006/metadata/properties"/>
    <ds:schemaRef ds:uri="http://schemas.openxmlformats.org/package/2006/metadata/core-properties"/>
    <ds:schemaRef ds:uri="64d8c0fa-e4e6-421c-9054-8d3c35a97756"/>
  </ds:schemaRefs>
</ds:datastoreItem>
</file>

<file path=docProps/app.xml><?xml version="1.0" encoding="utf-8"?>
<Properties xmlns="http://schemas.openxmlformats.org/officeDocument/2006/extended-properties" xmlns:vt="http://schemas.openxmlformats.org/officeDocument/2006/docPropsVTypes">
  <TotalTime>8527</TotalTime>
  <Words>7107</Words>
  <Application>Microsoft Office PowerPoint</Application>
  <PresentationFormat>On-screen Show (4:3)</PresentationFormat>
  <Paragraphs>814</Paragraphs>
  <Slides>91</Slides>
  <Notes>47</Notes>
  <HiddenSlides>3</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91</vt:i4>
      </vt:variant>
    </vt:vector>
  </HeadingPairs>
  <TitlesOfParts>
    <vt:vector size="100" baseType="lpstr">
      <vt:lpstr>Arial</vt:lpstr>
      <vt:lpstr>Arial Narrow</vt:lpstr>
      <vt:lpstr>Calibri</vt:lpstr>
      <vt:lpstr>Calibri Light</vt:lpstr>
      <vt:lpstr>Tw Cen MT Condensed</vt:lpstr>
      <vt:lpstr>Wingdings</vt:lpstr>
      <vt:lpstr>Office Theme</vt:lpstr>
      <vt:lpstr>1_Custom Design</vt:lpstr>
      <vt:lpstr>PACE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Lianne Goldin</cp:lastModifiedBy>
  <cp:revision>126</cp:revision>
  <dcterms:created xsi:type="dcterms:W3CDTF">2019-07-31T18:41:43Z</dcterms:created>
  <dcterms:modified xsi:type="dcterms:W3CDTF">2019-08-23T18:50:23Z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0x01010052C00322FF0C8D44AD17577F4F15C05D</vt:lpwstr>
  </property>
</Properties>
</file>